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3"/>
  </p:notesMasterIdLst>
  <p:sldIdLst>
    <p:sldId id="292" r:id="rId2"/>
    <p:sldId id="258" r:id="rId3"/>
    <p:sldId id="297" r:id="rId4"/>
    <p:sldId id="257" r:id="rId5"/>
    <p:sldId id="296" r:id="rId6"/>
    <p:sldId id="267" r:id="rId7"/>
    <p:sldId id="280" r:id="rId8"/>
    <p:sldId id="279" r:id="rId9"/>
    <p:sldId id="281" r:id="rId10"/>
    <p:sldId id="259" r:id="rId11"/>
    <p:sldId id="260" r:id="rId12"/>
    <p:sldId id="270" r:id="rId13"/>
    <p:sldId id="268" r:id="rId14"/>
    <p:sldId id="298" r:id="rId15"/>
    <p:sldId id="261" r:id="rId16"/>
    <p:sldId id="269" r:id="rId17"/>
    <p:sldId id="282" r:id="rId18"/>
    <p:sldId id="262" r:id="rId19"/>
    <p:sldId id="283" r:id="rId20"/>
    <p:sldId id="295" r:id="rId21"/>
    <p:sldId id="299" r:id="rId22"/>
    <p:sldId id="300" r:id="rId23"/>
    <p:sldId id="293" r:id="rId24"/>
    <p:sldId id="294" r:id="rId25"/>
    <p:sldId id="273" r:id="rId26"/>
    <p:sldId id="284" r:id="rId27"/>
    <p:sldId id="285" r:id="rId28"/>
    <p:sldId id="274" r:id="rId29"/>
    <p:sldId id="286" r:id="rId30"/>
    <p:sldId id="288" r:id="rId31"/>
    <p:sldId id="289" r:id="rId32"/>
    <p:sldId id="301" r:id="rId33"/>
    <p:sldId id="276" r:id="rId34"/>
    <p:sldId id="277" r:id="rId35"/>
    <p:sldId id="266" r:id="rId36"/>
    <p:sldId id="290" r:id="rId37"/>
    <p:sldId id="271" r:id="rId38"/>
    <p:sldId id="272" r:id="rId39"/>
    <p:sldId id="278" r:id="rId40"/>
    <p:sldId id="291" r:id="rId41"/>
    <p:sldId id="287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612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CEC7-26EF-45EA-A47C-6D2AF645374C}" type="datetimeFigureOut">
              <a:rPr lang="fr-FR" smtClean="0"/>
              <a:pPr/>
              <a:t>18/02/2018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7F7E0-21AA-4646-BD12-193B0FD6D5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0EEED6-F9D2-4B7F-8CF7-824D19557131}" type="datetime1">
              <a:rPr lang="fr-FR" smtClean="0"/>
              <a:pPr/>
              <a:t>18/02/2018</a:t>
            </a:fld>
            <a:endParaRPr lang="fr-BE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22CF3-4905-4898-8499-A7C2FF6E1BE2}" type="datetime1">
              <a:rPr lang="fr-FR" smtClean="0"/>
              <a:pPr/>
              <a:t>18/02/2018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A072F-3160-43B4-A554-9EE06A20CF45}" type="datetime1">
              <a:rPr lang="fr-FR" smtClean="0"/>
              <a:pPr/>
              <a:t>18/02/2018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5939D-67EA-4F81-9E82-598EDA038699}" type="datetime1">
              <a:rPr lang="fr-FR" smtClean="0"/>
              <a:pPr/>
              <a:t>18/02/2018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1E162F-8DD0-4336-95DA-460B784B0286}" type="datetime1">
              <a:rPr lang="fr-FR" smtClean="0"/>
              <a:pPr/>
              <a:t>18/02/2018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D46F7-AC8F-4C66-897E-20E2DE31CB48}" type="datetime1">
              <a:rPr lang="fr-FR" smtClean="0"/>
              <a:pPr/>
              <a:t>18/02/2018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86408-9AE5-4A7E-9D09-EE79EC682271}" type="datetime1">
              <a:rPr lang="fr-FR" smtClean="0"/>
              <a:pPr/>
              <a:t>18/02/2018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07580-BCD6-4DF3-A735-C8E2C3A6BF00}" type="datetime1">
              <a:rPr lang="fr-FR" smtClean="0"/>
              <a:pPr/>
              <a:t>18/02/2018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B4E47-8F01-4523-91BF-F6AD14105D7B}" type="datetime1">
              <a:rPr lang="fr-FR" smtClean="0"/>
              <a:pPr/>
              <a:t>18/02/2018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F2BF5-788F-427F-8432-76E70546BB6C}" type="datetime1">
              <a:rPr lang="fr-FR" smtClean="0"/>
              <a:pPr/>
              <a:t>18/02/2018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71BAB-3F2A-4FEE-BD11-BD50BCA3ADA7}" type="datetime1">
              <a:rPr lang="fr-FR" smtClean="0"/>
              <a:pPr/>
              <a:t>18/02/2018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DECC1D-3DBC-42A7-A2C7-D72F632E2C4B}" type="datetime1">
              <a:rPr lang="fr-FR" smtClean="0"/>
              <a:pPr/>
              <a:t>18/02/2018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7290" y="642918"/>
            <a:ext cx="7143800" cy="1186432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</a:rPr>
              <a:t>Matière : Infographie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0166" y="3000372"/>
            <a:ext cx="6400800" cy="139541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Chapitre 02 </a:t>
            </a:r>
            <a:r>
              <a:rPr lang="fr-FR" sz="3600" dirty="0" smtClean="0"/>
              <a:t>: L’image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428860" y="6357958"/>
            <a:ext cx="6400800" cy="323872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Enseignant </a:t>
            </a:r>
            <a:r>
              <a:rPr kumimoji="0" 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Dib </a:t>
            </a:r>
            <a:r>
              <a:rPr kumimoji="0" 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Abderrahim</a:t>
            </a:r>
            <a:r>
              <a:rPr kumimoji="0" 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Centre </a:t>
            </a:r>
            <a:r>
              <a:rPr kumimoji="0" 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</a:t>
            </a:r>
            <a:r>
              <a:rPr kumimoji="0" 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Mila </a:t>
            </a:r>
            <a:endParaRPr kumimoji="0" lang="fr-FR" sz="110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Acquisition d'une image </a:t>
            </a:r>
            <a:r>
              <a:rPr lang="fr-CA" dirty="0" smtClean="0"/>
              <a:t>numérique</a:t>
            </a:r>
            <a:endParaRPr lang="fr-CA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 b="2736"/>
          <a:stretch>
            <a:fillRect/>
          </a:stretch>
        </p:blipFill>
        <p:spPr bwMode="auto">
          <a:xfrm>
            <a:off x="1571604" y="1928802"/>
            <a:ext cx="6600924" cy="36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29322" y="1714488"/>
            <a:ext cx="3032270" cy="3292789"/>
          </a:xfrm>
          <a:prstGeom prst="rect">
            <a:avLst/>
          </a:prstGeom>
          <a:noFill/>
          <a:ln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Acquisition d'une image numérique 2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71612"/>
            <a:ext cx="5341818" cy="4259406"/>
          </a:xfrm>
        </p:spPr>
        <p:txBody>
          <a:bodyPr/>
          <a:lstStyle/>
          <a:p>
            <a:r>
              <a:rPr lang="fr-CA" sz="2800" dirty="0" smtClean="0"/>
              <a:t> Une image est une matrice </a:t>
            </a:r>
            <a:r>
              <a:rPr lang="fr-CA" sz="2800" dirty="0"/>
              <a:t>de </a:t>
            </a:r>
            <a:r>
              <a:rPr lang="fr-CA" sz="2800" dirty="0" smtClean="0"/>
              <a:t>point :</a:t>
            </a:r>
            <a:endParaRPr lang="fr-CA" sz="2800" dirty="0"/>
          </a:p>
          <a:p>
            <a:pPr lvl="1"/>
            <a:r>
              <a:rPr lang="fr-CA" sz="2400" dirty="0"/>
              <a:t>Chaque </a:t>
            </a:r>
            <a:r>
              <a:rPr lang="fr-CA" sz="2400" dirty="0" smtClean="0"/>
              <a:t>point </a:t>
            </a:r>
            <a:r>
              <a:rPr lang="fr-CA" sz="2400" dirty="0"/>
              <a:t>est un « pixel »</a:t>
            </a:r>
            <a:br>
              <a:rPr lang="fr-CA" sz="2400" dirty="0"/>
            </a:br>
            <a:r>
              <a:rPr lang="fr-CA" sz="2400" dirty="0"/>
              <a:t>(</a:t>
            </a:r>
            <a:r>
              <a:rPr lang="fr-CA" sz="2400" i="1" dirty="0" err="1"/>
              <a:t>picture</a:t>
            </a:r>
            <a:r>
              <a:rPr lang="fr-CA" sz="2400" i="1" dirty="0"/>
              <a:t> </a:t>
            </a:r>
            <a:r>
              <a:rPr lang="fr-CA" sz="2400" i="1" dirty="0" err="1"/>
              <a:t>element</a:t>
            </a:r>
            <a:r>
              <a:rPr lang="fr-CA" sz="2400" dirty="0"/>
              <a:t>)</a:t>
            </a:r>
          </a:p>
          <a:p>
            <a:pPr lvl="1"/>
            <a:r>
              <a:rPr lang="fr-CA" sz="2400" dirty="0"/>
              <a:t>Le nombre de pixels est déterminé par la capacité du capteur</a:t>
            </a:r>
            <a:br>
              <a:rPr lang="fr-CA" sz="2400" dirty="0"/>
            </a:br>
            <a:r>
              <a:rPr lang="fr-CA" sz="2400" dirty="0"/>
              <a:t>(</a:t>
            </a:r>
            <a:r>
              <a:rPr lang="fr-CA" sz="2400" i="1" dirty="0"/>
              <a:t>résolution</a:t>
            </a:r>
            <a:r>
              <a:rPr lang="fr-CA" sz="2400" dirty="0"/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Formats de pixel</a:t>
            </a:r>
            <a:endParaRPr lang="fr-F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85992"/>
            <a:ext cx="4857784" cy="4138030"/>
          </a:xfrm>
          <a:prstGeom prst="rect">
            <a:avLst/>
          </a:prstGeom>
          <a:noFill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285852" y="1142984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forme des pixels change selon les dispositifs d’affichage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Structure d'une image numérique 1</a:t>
            </a:r>
            <a:endParaRPr lang="fr-FR" dirty="0"/>
          </a:p>
        </p:txBody>
      </p:sp>
      <p:pic>
        <p:nvPicPr>
          <p:cNvPr id="4" name="Picture 7" descr="Sans_titre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6000792" cy="4819738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Structure d'une image numérique 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l'image numérique se représente sous la forme d'un tableau à deux dimensions contenant des valeurs entières pour les images en niveaux de gris ou des triplets de valeurs entières pour les images couleurs.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786058"/>
            <a:ext cx="5442686" cy="287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786454"/>
            <a:ext cx="55007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Repère et coordonnées d’une image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643050"/>
            <a:ext cx="3198678" cy="4572000"/>
          </a:xfrm>
        </p:spPr>
        <p:txBody>
          <a:bodyPr/>
          <a:lstStyle/>
          <a:p>
            <a:r>
              <a:rPr lang="fr-CA" sz="2400" dirty="0" smtClean="0"/>
              <a:t>L’origine du repère d’une image se situ au haut coin gauche</a:t>
            </a:r>
          </a:p>
          <a:p>
            <a:pPr>
              <a:buNone/>
            </a:pPr>
            <a:endParaRPr lang="fr-CA" sz="28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14810" y="1785926"/>
            <a:ext cx="4346807" cy="3929090"/>
          </a:xfrm>
          <a:prstGeom prst="rect">
            <a:avLst/>
          </a:prstGeom>
          <a:noFill/>
          <a:ln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ns_titre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35100" y="1603945"/>
            <a:ext cx="7499350" cy="4488309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071538" y="428604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Structure d'une image numérique</a:t>
            </a:r>
            <a:endParaRPr kumimoji="0" lang="fr-F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28" y="1500174"/>
            <a:ext cx="6143668" cy="353378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Vocabulaire sur les images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Dimension  ou définition d’une image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1604" y="3500438"/>
            <a:ext cx="5357850" cy="2917273"/>
          </a:xfrm>
          <a:noFill/>
          <a:ln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1538" y="1428736"/>
            <a:ext cx="7699272" cy="26432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 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dimension ou définition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d'une image est définie par le nombre de points qui compose cette image. C’est le nombre de pixels qui compose l'image en hauteur (axe vertical) et en largeur (axe horizontal) : 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 pixels par 450 pixels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par exemple, abrégé en « 200 × 450 ».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Résolution d’une image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285860"/>
            <a:ext cx="7199206" cy="4286280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/>
              <a:t>La </a:t>
            </a:r>
            <a:r>
              <a:rPr lang="fr-FR" sz="2800" b="1" dirty="0" smtClean="0">
                <a:solidFill>
                  <a:srgbClr val="FF0000"/>
                </a:solidFill>
              </a:rPr>
              <a:t>résolution</a:t>
            </a:r>
            <a:r>
              <a:rPr lang="fr-FR" sz="2800" dirty="0" smtClean="0"/>
              <a:t> d'une image est définie par le </a:t>
            </a:r>
            <a:r>
              <a:rPr lang="fr-FR" sz="2800" b="1" dirty="0" smtClean="0"/>
              <a:t>nombre de pixels par unité de longueur </a:t>
            </a:r>
            <a:r>
              <a:rPr lang="fr-FR" sz="2800" dirty="0" smtClean="0"/>
              <a:t>de la structure à numériser (</a:t>
            </a:r>
            <a:r>
              <a:rPr lang="fr-FR" sz="2000" dirty="0" smtClean="0"/>
              <a:t>classiquement en ppp: point par pousse,  Un pouce = 2,54 centimètres). </a:t>
            </a:r>
            <a:endParaRPr lang="fr-FR" sz="2800" dirty="0" smtClean="0"/>
          </a:p>
          <a:p>
            <a:pPr algn="just"/>
            <a:r>
              <a:rPr lang="fr-FR" sz="2800" dirty="0" smtClean="0"/>
              <a:t>Ce paramètre est défini lors de:</a:t>
            </a:r>
          </a:p>
          <a:p>
            <a:pPr lvl="1" algn="just"/>
            <a:r>
              <a:rPr lang="fr-FR" sz="2400" dirty="0" smtClean="0"/>
              <a:t> La numérisation d’une image par un  scanner. </a:t>
            </a:r>
          </a:p>
          <a:p>
            <a:pPr lvl="1" algn="just"/>
            <a:r>
              <a:rPr lang="fr-FR" sz="2400" dirty="0" smtClean="0"/>
              <a:t>La création  un nouveau fichier image avec une application adéquate (</a:t>
            </a:r>
            <a:r>
              <a:rPr lang="fr-FR" sz="2400" dirty="0" err="1" smtClean="0"/>
              <a:t>photoshop</a:t>
            </a:r>
            <a:r>
              <a:rPr lang="fr-FR" sz="2400" dirty="0" smtClean="0"/>
              <a:t> par exemple)</a:t>
            </a:r>
            <a:endParaRPr lang="fr-FR" sz="2400" dirty="0"/>
          </a:p>
        </p:txBody>
      </p:sp>
      <p:pic>
        <p:nvPicPr>
          <p:cNvPr id="68610" name="Picture 2" descr="résolutions du format différen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929198"/>
            <a:ext cx="6215106" cy="1595212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Définition de l’image numérique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571612"/>
            <a:ext cx="7929618" cy="4714908"/>
          </a:xfrm>
        </p:spPr>
        <p:txBody>
          <a:bodyPr>
            <a:normAutofit fontScale="85000" lnSpcReduction="20000"/>
          </a:bodyPr>
          <a:lstStyle/>
          <a:p>
            <a:r>
              <a:rPr lang="fr-FR" sz="3000" dirty="0" smtClean="0"/>
              <a:t>On désigne sous le terme</a:t>
            </a:r>
            <a:r>
              <a:rPr lang="fr-FR" sz="3000" b="1" dirty="0" smtClean="0"/>
              <a:t> d'image numérique </a:t>
            </a:r>
            <a:r>
              <a:rPr lang="fr-FR" sz="3000" dirty="0" smtClean="0"/>
              <a:t>toute image (dessin, icône, photographie ...) acquise, créée, traitée, stockée sous forme binaire (suite de 0 et de 1) : </a:t>
            </a:r>
          </a:p>
          <a:p>
            <a:pPr lvl="1">
              <a:buClrTx/>
            </a:pPr>
            <a:r>
              <a:rPr lang="fr-FR" dirty="0" smtClean="0"/>
              <a:t> Acquise par des dispositifs comme les scanners, les appareils photo. </a:t>
            </a:r>
          </a:p>
          <a:p>
            <a:pPr lvl="1">
              <a:buClrTx/>
            </a:pPr>
            <a:r>
              <a:rPr lang="fr-FR" dirty="0" smtClean="0"/>
              <a:t>Créée directement par des programmes informatiques. </a:t>
            </a:r>
          </a:p>
          <a:p>
            <a:pPr lvl="1">
              <a:buClrTx/>
            </a:pPr>
            <a:r>
              <a:rPr lang="fr-FR" dirty="0" smtClean="0"/>
              <a:t>Traitée grâce à des outils informatiques. Il est facile de la modifier en taille, en couleur, d'ajouter ou supprimer des éléments. </a:t>
            </a:r>
          </a:p>
          <a:p>
            <a:pPr lvl="1">
              <a:buClrTx/>
            </a:pPr>
            <a:r>
              <a:rPr lang="fr-FR" dirty="0" smtClean="0"/>
              <a:t> Stockée sur un support informatique (flash, disque dur, CD-ROM ...).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Image en niveaux de gris et Image couleur 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285860"/>
            <a:ext cx="7199206" cy="53578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2400" dirty="0" smtClean="0"/>
              <a:t>Dans une image numérique, un point ne peut prendre qu'un nombre fini de valeurs entre le noir et le blanc. </a:t>
            </a:r>
          </a:p>
          <a:p>
            <a:pPr lvl="1" algn="just"/>
            <a:r>
              <a:rPr lang="fr-FR" sz="2000" dirty="0" smtClean="0"/>
              <a:t>Ces valeurs sont appelées niveaux de gris. </a:t>
            </a:r>
          </a:p>
          <a:p>
            <a:pPr lvl="1" algn="just"/>
            <a:r>
              <a:rPr lang="fr-FR" sz="2000" dirty="0" smtClean="0"/>
              <a:t>Les N niveaux de gris sont représentés par les entiers de 0 a N-1. </a:t>
            </a:r>
          </a:p>
          <a:p>
            <a:pPr lvl="1" algn="just"/>
            <a:r>
              <a:rPr lang="fr-FR" sz="2000" dirty="0" smtClean="0"/>
              <a:t>0 est traditionnellement attribué au noir et N-1 au blanc.</a:t>
            </a:r>
          </a:p>
          <a:p>
            <a:pPr lvl="1" algn="just"/>
            <a:endParaRPr lang="fr-FR" sz="2000" dirty="0" smtClean="0"/>
          </a:p>
          <a:p>
            <a:pPr lvl="1" algn="just"/>
            <a:endParaRPr lang="fr-FR" sz="2000" dirty="0" smtClean="0"/>
          </a:p>
          <a:p>
            <a:pPr lvl="1" algn="just"/>
            <a:endParaRPr lang="fr-FR" sz="2000" dirty="0" smtClean="0"/>
          </a:p>
          <a:p>
            <a:endParaRPr lang="fr-FR" sz="2400" dirty="0" smtClean="0"/>
          </a:p>
          <a:p>
            <a:r>
              <a:rPr lang="fr-FR" sz="2400" dirty="0" smtClean="0"/>
              <a:t>Les images que l'on appelle en "noir et blanc" dans le langage courant sont appelées </a:t>
            </a:r>
            <a:r>
              <a:rPr lang="fr-FR" sz="2400" b="1" dirty="0" smtClean="0"/>
              <a:t>images en niveaux de gris. </a:t>
            </a:r>
          </a:p>
          <a:p>
            <a:r>
              <a:rPr lang="fr-FR" sz="2400" b="1" dirty="0" smtClean="0"/>
              <a:t>Une image </a:t>
            </a:r>
            <a:r>
              <a:rPr lang="fr-FR" sz="2400" dirty="0" smtClean="0"/>
              <a:t>ne comportant que 2 niveaux de gris : 0 (noir) et 1 (blanc) est appelée une </a:t>
            </a:r>
            <a:r>
              <a:rPr lang="fr-FR" sz="2400" b="1" dirty="0" smtClean="0"/>
              <a:t>image binaire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429000"/>
            <a:ext cx="7215238" cy="11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0"/>
            <a:ext cx="7790712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Image en niveaux de gris et Image couleur 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000108"/>
            <a:ext cx="7199206" cy="535785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Dans le cas des </a:t>
            </a:r>
            <a:r>
              <a:rPr lang="fr-FR" sz="2400" b="1" dirty="0" smtClean="0"/>
              <a:t>images numériques couleurs</a:t>
            </a:r>
            <a:r>
              <a:rPr lang="fr-FR" sz="2400" dirty="0" smtClean="0"/>
              <a:t>, la couleur est représentée par 3 valeurs au lieu d'une. Le plus souvent ces 3 valeurs sont les composantes </a:t>
            </a:r>
            <a:r>
              <a:rPr lang="fr-FR" sz="2400" b="1" dirty="0" smtClean="0"/>
              <a:t>Rouge, </a:t>
            </a:r>
            <a:r>
              <a:rPr lang="fr-FR" sz="2400" b="1" dirty="0" err="1" smtClean="0"/>
              <a:t>Vert,Bleu</a:t>
            </a:r>
            <a:r>
              <a:rPr lang="fr-FR" sz="2400" b="1" dirty="0" smtClean="0"/>
              <a:t> </a:t>
            </a:r>
            <a:r>
              <a:rPr lang="fr-FR" sz="2400" dirty="0" smtClean="0"/>
              <a:t>de la couleur.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643182"/>
            <a:ext cx="7215238" cy="11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967154"/>
            <a:ext cx="7215238" cy="11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824146"/>
            <a:ext cx="7215238" cy="11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571736" y="3038328"/>
            <a:ext cx="78581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0298" y="4181336"/>
            <a:ext cx="78581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G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0298" y="5324344"/>
            <a:ext cx="78581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B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488" y="6215082"/>
            <a:ext cx="357190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RGB (230,146,18)=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643570" y="6143644"/>
            <a:ext cx="500066" cy="428628"/>
          </a:xfrm>
          <a:prstGeom prst="ellipse">
            <a:avLst/>
          </a:prstGeom>
          <a:solidFill>
            <a:srgbClr val="E6F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976" y="0"/>
            <a:ext cx="7790712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Image en niveaux de gris et Image couleur 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000108"/>
            <a:ext cx="7199206" cy="5357850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Un pixel ‘couleur’ est alors codé avec 3 octets </a:t>
            </a:r>
            <a:r>
              <a:rPr lang="fr-FR" sz="2400" dirty="0" smtClean="0"/>
              <a:t>et on a alors la possibilité d’obtenir 2</a:t>
            </a:r>
            <a:r>
              <a:rPr lang="fr-FR" sz="2400" baseline="30000" dirty="0" smtClean="0"/>
              <a:t>24 </a:t>
            </a:r>
            <a:r>
              <a:rPr lang="fr-FR" sz="2400" dirty="0" smtClean="0"/>
              <a:t> possibilités de couleurs soit de l’ordre de 16 millions de couleurs différentes. 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2714612" y="6000768"/>
            <a:ext cx="357190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RGB (230,146,18)=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500694" y="5929330"/>
            <a:ext cx="500066" cy="428628"/>
          </a:xfrm>
          <a:prstGeom prst="ellipse">
            <a:avLst/>
          </a:prstGeom>
          <a:solidFill>
            <a:srgbClr val="E6F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571744"/>
            <a:ext cx="4215303" cy="31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Quantification d’une image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285860"/>
            <a:ext cx="7199206" cy="1071570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>
                <a:latin typeface="Arial" charset="0"/>
              </a:rPr>
              <a:t>Quantification : Combien de niveaux discrets  (en bits) 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285992"/>
            <a:ext cx="64198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214414" y="5786430"/>
            <a:ext cx="7199206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256 niveaux de gris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codés sur 8 bits = </a:t>
            </a:r>
            <a:r>
              <a:rPr lang="fr-FR" sz="1600" dirty="0" smtClean="0"/>
              <a:t>2</a:t>
            </a:r>
            <a:r>
              <a:rPr lang="fr-FR" sz="1600" baseline="30000" dirty="0" smtClean="0"/>
              <a:t>8</a:t>
            </a:r>
            <a:r>
              <a:rPr lang="fr-FR" sz="1600" dirty="0" smtClean="0"/>
              <a:t>=256;</a:t>
            </a:r>
          </a:p>
          <a:p>
            <a:pPr marL="36576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fr-FR" sz="1600" dirty="0" smtClean="0"/>
              <a:t>128 niveaux de gris codés sur 7 bits = 2</a:t>
            </a:r>
            <a:r>
              <a:rPr lang="fr-FR" sz="1600" baseline="30000" dirty="0" smtClean="0"/>
              <a:t>7</a:t>
            </a:r>
            <a:r>
              <a:rPr lang="fr-FR" sz="1600" dirty="0" smtClean="0"/>
              <a:t>=128;</a:t>
            </a:r>
          </a:p>
          <a:p>
            <a:pPr marL="36576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……………………..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Taille physique d’une image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285860"/>
            <a:ext cx="7199206" cy="492922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fr-FR" sz="2800" b="1" i="1" dirty="0" smtClean="0">
                <a:solidFill>
                  <a:srgbClr val="FF0000"/>
                </a:solidFill>
              </a:rPr>
              <a:t>Taille physique </a:t>
            </a:r>
            <a:r>
              <a:rPr lang="fr-FR" sz="2800" i="1" dirty="0" smtClean="0">
                <a:solidFill>
                  <a:srgbClr val="FF0000"/>
                </a:solidFill>
              </a:rPr>
              <a:t>=</a:t>
            </a:r>
            <a:r>
              <a:rPr lang="fr-FR" sz="2800" i="1" dirty="0" smtClean="0"/>
              <a:t> </a:t>
            </a:r>
            <a:r>
              <a:rPr lang="fr-FR" sz="2000" i="1" dirty="0" smtClean="0"/>
              <a:t>Nombre de pixel par longueur </a:t>
            </a:r>
            <a:r>
              <a:rPr lang="fr-FR" dirty="0" smtClean="0">
                <a:solidFill>
                  <a:srgbClr val="FF0000"/>
                </a:solidFill>
              </a:rPr>
              <a:t>x</a:t>
            </a:r>
            <a:r>
              <a:rPr lang="fr-FR" sz="2000" i="1" dirty="0" smtClean="0"/>
              <a:t> nombre de pixel par largeur </a:t>
            </a:r>
            <a:r>
              <a:rPr lang="fr-FR" b="1" i="1" dirty="0" smtClean="0">
                <a:solidFill>
                  <a:srgbClr val="FF0000"/>
                </a:solidFill>
              </a:rPr>
              <a:t>x</a:t>
            </a:r>
            <a:r>
              <a:rPr lang="fr-FR" i="1" dirty="0" smtClean="0"/>
              <a:t> </a:t>
            </a:r>
            <a:r>
              <a:rPr lang="fr-FR" sz="2000" i="1" dirty="0" smtClean="0"/>
              <a:t>nombre de bits pour coder les niveaux de gris (ou de couleur);</a:t>
            </a:r>
          </a:p>
          <a:p>
            <a:pPr lvl="0" algn="just">
              <a:buNone/>
            </a:pPr>
            <a:endParaRPr lang="fr-FR" sz="2800" b="1" dirty="0" smtClean="0"/>
          </a:p>
          <a:p>
            <a:pPr algn="just"/>
            <a:r>
              <a:rPr lang="fr-FR" sz="2800" b="1" dirty="0" smtClean="0"/>
              <a:t>Exemple 1</a:t>
            </a:r>
            <a:r>
              <a:rPr lang="fr-FR" sz="2800" dirty="0" smtClean="0"/>
              <a:t>: Calculer la taille physique d’une image bitmap en niveaux de gris codées sur 8 bits de 600 pixels de largeur   et 400 pixels de hauteur .</a:t>
            </a:r>
          </a:p>
          <a:p>
            <a:pPr algn="just">
              <a:buNone/>
            </a:pPr>
            <a:endParaRPr lang="fr-FR" sz="2800" dirty="0" smtClean="0"/>
          </a:p>
          <a:p>
            <a:pPr algn="just"/>
            <a:r>
              <a:rPr lang="fr-FR" sz="2800" b="1" dirty="0" smtClean="0"/>
              <a:t>Exemple</a:t>
            </a:r>
            <a:r>
              <a:rPr lang="fr-FR" sz="2800" dirty="0" smtClean="0"/>
              <a:t> 2 :</a:t>
            </a:r>
          </a:p>
          <a:p>
            <a:pPr>
              <a:buNone/>
            </a:pPr>
            <a:r>
              <a:rPr lang="fr-FR" sz="2600" dirty="0" smtClean="0"/>
              <a:t>La notice d'un appareil photographique numérique indique une résolution  de </a:t>
            </a:r>
            <a:r>
              <a:rPr lang="fr-FR" sz="2600" b="1" dirty="0" smtClean="0"/>
              <a:t>6,3</a:t>
            </a:r>
            <a:r>
              <a:rPr lang="fr-FR" sz="2600" dirty="0" smtClean="0"/>
              <a:t> </a:t>
            </a:r>
            <a:r>
              <a:rPr lang="fr-FR" sz="2600" b="1" dirty="0" err="1" smtClean="0"/>
              <a:t>mégapixels</a:t>
            </a:r>
            <a:r>
              <a:rPr lang="fr-FR" sz="2600" b="1" dirty="0" smtClean="0"/>
              <a:t> (</a:t>
            </a:r>
            <a:r>
              <a:rPr lang="fr-FR" sz="2600" b="1" dirty="0" err="1" smtClean="0"/>
              <a:t>Mpx</a:t>
            </a:r>
            <a:r>
              <a:rPr lang="fr-FR" sz="2600" b="1" dirty="0" smtClean="0"/>
              <a:t>)</a:t>
            </a:r>
            <a:r>
              <a:rPr lang="fr-FR" sz="2600" dirty="0" smtClean="0"/>
              <a:t> où  un pixel est codé en RVB 24 bits. Cette appareil produit des images en format </a:t>
            </a:r>
            <a:r>
              <a:rPr lang="fr-FR" sz="2600" b="1" dirty="0" smtClean="0"/>
              <a:t>¾ </a:t>
            </a:r>
            <a:r>
              <a:rPr lang="fr-FR" sz="2600" dirty="0" smtClean="0"/>
              <a:t>(</a:t>
            </a:r>
            <a:r>
              <a:rPr lang="fr-FR" sz="2600" dirty="0" err="1" smtClean="0"/>
              <a:t>c.à.d</a:t>
            </a:r>
            <a:r>
              <a:rPr lang="fr-FR" sz="2600" dirty="0" smtClean="0"/>
              <a:t> : </a:t>
            </a:r>
            <a:r>
              <a:rPr lang="fr-FR" sz="2600" b="1" dirty="0" smtClean="0"/>
              <a:t>H</a:t>
            </a:r>
            <a:r>
              <a:rPr lang="fr-FR" sz="2600" dirty="0" smtClean="0"/>
              <a:t>auteur =3/4 </a:t>
            </a:r>
            <a:r>
              <a:rPr lang="fr-FR" sz="2600" b="1" dirty="0" smtClean="0"/>
              <a:t>L</a:t>
            </a:r>
            <a:r>
              <a:rPr lang="fr-FR" sz="2600" dirty="0" smtClean="0"/>
              <a:t>argeur).</a:t>
            </a:r>
          </a:p>
          <a:p>
            <a:pPr lvl="1"/>
            <a:r>
              <a:rPr lang="fr-FR" sz="2400" dirty="0" smtClean="0"/>
              <a:t>Quelle est la définition max ( </a:t>
            </a:r>
            <a:r>
              <a:rPr lang="fr-FR" sz="2400" b="1" dirty="0" smtClean="0"/>
              <a:t>H</a:t>
            </a:r>
            <a:r>
              <a:rPr lang="fr-FR" sz="2400" dirty="0" smtClean="0"/>
              <a:t> pixels x</a:t>
            </a:r>
            <a:r>
              <a:rPr lang="fr-FR" sz="2400" b="1" dirty="0" smtClean="0"/>
              <a:t> L</a:t>
            </a:r>
            <a:r>
              <a:rPr lang="fr-FR" sz="2400" dirty="0" smtClean="0"/>
              <a:t>  pixels) de l’image produite par cet appareil ? </a:t>
            </a:r>
          </a:p>
          <a:p>
            <a:pPr lvl="1"/>
            <a:r>
              <a:rPr lang="fr-FR" sz="2400" dirty="0" smtClean="0"/>
              <a:t>Quelle est la taille physique max (en Mo) de l’image non compressée produite par cet appareil ?</a:t>
            </a:r>
          </a:p>
          <a:p>
            <a:pPr algn="just"/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Types d’image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On distingue généralement deux grandes catégories d'images : </a:t>
            </a:r>
          </a:p>
          <a:p>
            <a:pPr lvl="0"/>
            <a:r>
              <a:rPr lang="fr-FR" b="1" dirty="0" smtClean="0"/>
              <a:t>Les images bitmap</a:t>
            </a:r>
            <a:r>
              <a:rPr lang="fr-FR" dirty="0" smtClean="0"/>
              <a:t> : </a:t>
            </a:r>
          </a:p>
          <a:p>
            <a:pPr lvl="0"/>
            <a:r>
              <a:rPr lang="fr-FR" b="1" dirty="0" smtClean="0"/>
              <a:t>Les images vectorielles</a:t>
            </a:r>
            <a:r>
              <a:rPr lang="fr-FR" dirty="0" smtClean="0"/>
              <a:t>: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Les images bitmap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500174"/>
            <a:ext cx="7199206" cy="233058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b="1" dirty="0" smtClean="0"/>
              <a:t>Les images bitmap</a:t>
            </a:r>
            <a:r>
              <a:rPr lang="fr-FR" dirty="0" smtClean="0"/>
              <a:t> : </a:t>
            </a:r>
          </a:p>
          <a:p>
            <a:pPr lvl="1"/>
            <a:r>
              <a:rPr lang="fr-FR" dirty="0" smtClean="0"/>
              <a:t>Tableau de pixels </a:t>
            </a:r>
          </a:p>
          <a:p>
            <a:pPr lvl="1"/>
            <a:r>
              <a:rPr lang="fr-FR" dirty="0" smtClean="0"/>
              <a:t>Chaque pixel  possède une ou plusieurs valeurs décrivant sa couleur.</a:t>
            </a:r>
          </a:p>
          <a:p>
            <a:pPr>
              <a:buNone/>
            </a:pPr>
            <a:r>
              <a:rPr lang="fr-FR" dirty="0" smtClean="0"/>
              <a:t>Exemples : </a:t>
            </a:r>
            <a:endParaRPr lang="fr-FR" dirty="0"/>
          </a:p>
        </p:txBody>
      </p:sp>
      <p:sp>
        <p:nvSpPr>
          <p:cNvPr id="66562" name="AutoShape 2" descr="data:image/jpeg;base64,/9j/4AAQSkZJRgABAQAAAQABAAD/2wCEAAkGBhQSERUSExQWFRUWGRwXFhcXGB0ZHxgcHBoaGhgYHBoZHCYfGBolGxwcHy8gIycpLC0sHCAyNTAqNSYrLSoBCQoKDgwOGg8PGiwfHCQpKSksKikpKSkpKSkpKSwpKSwpLCwpKSkpLCkpLCwsKSkpKSwpKSkpKSkpNSkpKSk1Kf/AABEIAKAA8AMBIgACEQEDEQH/xAAbAAACAwEBAQAAAAAAAAAAAAAEBQIDBgcBAP/EAD8QAAIBAgQFAgQEBAUDAwUAAAECEQMhAAQSMQUiQVFhcYEGEzKRQqGx8CNSwdEHFGLh8TNygiSi0hUWQ1PC/8QAGQEAAwEBAQAAAAAAAAAAAAAAAQIDAAQF/8QAKBEAAgICAgEEAgEFAAAAAAAAAAECEQMhMUESBBMiUTJh8BSBkdHh/9oADAMBAAIRAxEAPwB/kckKKaV+gsWW8/XeAeom/pGClqDCH4b42lsvW+rQtVSLTqEMsTZ1aY7qJgQJavWE2uOhO8Y2DJKSqSpr/AjsKFbCT4poGpTp/VC1kJKLqaDIAUdy0AeY23DD5uI1pZCBuQQLxc236D93xaStGOaUG5qdM3+t35pDAEwgY2b6Y1CBJPSMNkpiv8nLBiqtALkEQzfxDM3YzYmegN9ik4Zlipr6ptCtFr6ieu2w3PaL2JVKajwXOkjXUEndiYDar9hE7dbHHnt7KIU8ay4pNp1SpcVkIu/MFDqXuRA5gT/Lq9eu5bN66avq16hq1RGsG4aJOliNx3nHI/imgq6NKlGgyJ1BoCqX1baywYEDtjo3w9WAyqEEFSNSgfhDEsU9FYlR4teMdONmkNalboOmIDMfvxgavVsTiovO2LkrDHzJCn9/ruMVUQCNQJMX0i/3H9vtikONMMPQ9sD0K+mSfbt/zhetBsdK3QgDvE3/ALEbXxQy6juB4tbC9uId9r29sWvnG0x/WPzjEpJoBDPKLnbTef0gd8ICdVRQbgmL+/cj9Y2wzzuYJF/39sIqyl3i0kgXgb9ZNhHc4C4GQ/p8L59TkhvqFPcm+kMNJhgZiFM8pmNsC1svIKohKhjqew5zcc1htYkWIIO4GC+I12pKVp6n2DFuwXqOngLbfe0JitQkTqOxGiLeew3ufvjm3LYuxm+UCoVYshMy20bACDva8DsMB16QpgPrk2KydUkWDX8idNxA8Xoq8RqhIJgbAx3vYkgTBkWm/Y4U5qo4aSzdPqIMX8e9hgqD+zBOYzAky0EwNTErpncbEhzAuBAA9YDqsjHTZF20gnYfTchoXtHnFrcNLqGLW+osQQAImBO5uBb7GcAUjoYM4kkjvqQzYkRBJ/p5w6rocbqEHKZdoIMgi0GOWYUBe/XrjypUhQBzeR+m2232GPqaOXJay3BCmdohARc9P0GBc5mbFVBB6nbrtY2/5xGVtgBM08tYjva/7vimow0G8fY3tse98QaSRAltgB+9sXtliqg6hbmMbAm4/TcdsUqjC1ULNpAk22k+xAvJxPLU57DrvuDB9rhhGCxmBBIhVHsCem3v98LxUltQ3aQPMCxkb7beMPyZEnAgR3vHf+3+2+BMzFyPWMXMIm+25/t3/wB8CmudzfoJ6fnhkmE6rxeqif5d1s9Iy7iG0JClpUSSQx23KhvGHi1QdJFpEgTPQGx/EP8AULbbYAGXU1nbWpATl+YCNW8i0xHmPS+KuHO1KiFcN/DUAAAtqQglXUSJJ+mLQUIvsOfH6imBjctj3XHaMCf55C1tUdNQAHsQT32/M4k7yPP6jHoQyRnwAQ8S4ToGYcAszaXTrzEkMxPiNtogCd8Z/h1WULkwHIUbWC2URswmW6XG+4xsM9UlHETKtt1EGd9sZevlPlJSAtyFkB/DrALAEnaSbfneMcmeHjtFIlfHGFTLztDKQG35VKl57km4iCJO4EvPhQ6coiHpzAkzKvzAgjpPTvqGM7xCt/8AiF5WCIXcWFyd9V+hFh2xo/huqDllJ26N4uSPMMTEdDB2xvTysEuBpTYeYx8rwLd/tj0GR4I6GOn8vfxgKdx3mPvf1x1XZJBa153tvt+mKs23Yel/3OKCSBI2/IeuJPmhFo/33nAuhiD2MeO2Lq2aEQOYdyIn+wnBFH4dzbkEUKiiPqYBQLbnURaI3/LE6nwnWWj8+oaa05AEOHkkkQoWx9Z84WX7NQBml1D6gDEgDx0t4n/bCzKJNZNzDdB16eDeLdbCb4YZspp5DAFix+pp9PQn0wPwvJVHmoiOdJjUpCqDBkFmsD5m1h1kSvTCV8SeZaQWaQGY6iAJEADeDHfAFTMmpZW67TvGxMm5sSSR37YeZ7IEtBWFHK0C9t4m5Mjr9tsV1XZUFNQAoEBWgk3JmQLvJ+rf7Ykp0qBYvpZRiASTqMKRvcgzq/8AEdPPiazkQLsTBm5PWwFidtRmAZGxxZn6i0/4Zgk3kEzbu+qw7DfbcnAr8SExFMDuqm48nciwttb3wPkDYS2Z0gKOYQRIPqem8SBE9OmBaueHKsAoQJ0FY7/y273EnvgF6vUsbgm5Aje0CYXePX3xBdLXgA2AG4tAmRaet5wyhRkvsZkqTAJQkSbgFj0AJWQOv2N+gWYysSJm5k+TAuQJOPatAoEa5BgwTcAk9N4IvFhB7nA2aqX6x2M2npJm8Wn8oxlH6CiSIFN7cuxETJi/uBb/AJwPXzsgqvckmJNxBJPfwLY9zFQwYBJ7gT6mwsIBtgLIoS5Vg3kXm/gCRba1pwWtGVHtIamEbL0m+8k4srVmZubpfVe3TvYemCalJVtTBEd94HcdPfATPFOSLsfTlvAA8kTPge4tpmsozlFUAiZgarWuJgE9fTfALJ1v74Z5XNKH1PzdgbwTuY2x7WrfMcGx2t37x7icVTD5HR6VaapgkKyXA7mx2I7KbbQPemlWvTYQWZNMGRqEk99QAYSGBN99yMfBGCpUBKgwyvAKv1ABmCfEyIkixwNSzC6wAeUggeN2C26AzHhseTLHkg3KKtAG711BdifpA1I31LMGD0YEkQy+JAvFPzipVCVhlsYibXXexFoHUT2xGlUJUo7SGvcQQbExBkekwfzx5ncppZdzTOxJDdiQSLSI63g4pizqTriSCTdrEeqkHodip7HFGby4qFSTcGL9ASpN+wAP3xXQDK4IlrkETBYRCgn+YCBPUBZ2M11+NUqRIqVFG5UG7R2KCTPbzO++O6Gf3F4zRkxL8Q5NhVDCILmekKDafEKxnpbvh1wimEpR3YkCJgyZiLaTva1+mKqmcWtQZxIpmQKjjSpIvA1xrhgJAm9t4xTls8tRRobVAEwjATaebSEa56Hv64rCCjKkM3aHdDMMW5FJPUKCbHr4jB2W4XVrkimmtwNUDlK9L82kSfM22EYSU61jcj9k3x0X4EoCjlWzD71Bqv8A/rSdI9zqPuMM47FoR/DvwfUqV2p1GNMIAzxpJBJlV3IViL9Ytje8NpUVJFNFGmQGjmI2JLbmW89MJ+A6qWSaq/8A1K5avUO12+m3TlC/fF/Aah0OT0Kr7xqb8zg0En8X8WFKlpkguR9p2MEHSQCDHfGG4xx58xTSmwACkwAIF7fSbAAco/K843PE6ZYOwLAhkXli4A5gdQPL3i+Oa8ersaxB36gbT/yJwri7sDPeHUKWvnGqJAU2Xb6mYm6jfTa8b7YZV+JLSUMwp01H0qLM3/aFOpRN7R4PUpXqMqNYXuSQPYTvhdVpqFmdTsY22Hcn7nsAMT8bB42WZ/ibrWNRQVJ6ncGJ3/Ce8QYt2wFla4bU7aiQwIhhAHMSOa7GYI7wdjE3ZDLa7g8snUepG/qwPYdB97KmVVBY6iCQRTBkWGoAHe4I3+w3RtJ0F0tAhVZ1RuAeYAjT1sdjBHfc+AY1eFLpUwYi5DHmvuBBk9TBgAEdDEa+Zcs1tEtI1QxBJsCxkCN52WLYCz2fDMdIKjcAkACdwIiR0iIubYNN8ABMzSAJCy3Xvb1gGY8dMDpX0kG/kX62JHmMTXMC+qT5F/37YHcEnrJ2t+/P2xVfsYMzHEdTyOVTBvcmBck+TfHlOk9WFpqXI7DbzIsNtz0nF3AuAfO1s7hEQb7aifwhjYAC7G8al6kYZVuIUaVMU6QJ1GSFJMgqI1M143sLGRI2xOUkuORXLopo5cJIqWaeoIgzeADMzAmxttticJp5QukAliJWdrmCbkRaZ39cUJrczokAwTMgHcAk7mOnud8D1tRPy1nWZLIL9QdtlI/2nE4KXYpDOZwaW0lVBgFe4G0TM4XVSNMtMTy+g63748rWJU3M3kfl7z22Ax6KZqutJILsQq+56+O+LUPWgUwTbB+U4U7qxVgFgyxvqIEwAP12GNNnsnRy1LTAbStos1R+pPcT4MDAGarCnl0pzzML7XJY6jEWEjT7emFTsVOx1kOIuoI1EFgJQKpR7T/EQyP9UqCZI2N8fZitTIlUKPuQrTT9V186jwSRgKnmtJK2YDS0NazRsy3U72hum2+B+KfF5psAtJVU3sDqME2aqxBm4mFuAO5xyemySTqr/uNQ8SqQoZ+RQQFd4VfIlokwOkn1wpz3xZSUgotR4BgtyKCY/mlosCLSY6YzOutm3LKgvux/+bbn0GGXDvhoCfnQ56AFgB3nqf0x0r0sZS82thpIqzvxPWrAKjBT1Wkrhm8g3On0jzOI8N+DatT6yKQ3iNTHuQoMDpuR0w+ooqLCKq/9oA+8b++JrmjsCfT2g/lizxNRqGjHlL4fooB83VVIimrOdeiJgKn0gC3LcXjBCDoTbx/S22K6uYYxJ30n3GxnwYx8HBJMRPTt49MbFGUL8nZgmghLKg3YhQe8mOo846pxIRl/krbVopD0gA/lOOZ/DtDXmqQ25pP/AIicdJrNqq0R2LOfYW/XFjFvxFWC0gg2JVR6C36DFnAv+gp/nd2/90fphN8UZjmQdpP2H98PMiNNGkOyT97nG6AR4jmdNP8A7mJ/PHM+LP8Ax59D98bnjteAo7LOOdcRq/xD4gYD4AydRJMn6e/6wYxQxkwBEyD3j1Nr/pgmq/QeOtpPafzOJ5fhBJ3WfUGPIGx/TviNh4BKjiiCVJEibfeZ8YWZzNmNQOkNcRAO5sQNz/vg3jdIaiqsCxt9eosf5m25vEYTvS02YywFhvpG/W0/vrhdWBIFbMErpAUKBM336km8kz+UCMBs/T9cW5isbibT27bYFc39sUSGCMoA9QBpva0dj3tgv/MEjQCjIrDSxtPaPJ6r2NxivJZikCT9DaSBJkCQf9Nz11GIjziNSWhQwKLuSAN7xAMnfoJ9ItN7ZgjiVSsaMfMPy0g6FWBBJuSI1GY+4x7wfJU1mrXZoUWRSAWkGBr/AAixki8QBBMhM9VmMEk+/bp5jtGGKZAtCFtKwWnwBJJmNhsPPSTgVWjLQbV41rmpZQo0UaSfhAktUbr1gTctJ2XCjLcY+WjKEBLk6nJuREKvsSTbc77CI1Keplo0VLMzaQFMlibRPXb0wVluEgGGhm3JBBVOwEGHbr2HnDOSiB12LCCTO/r12xfwmsKeYp1HBYK4JVd2/wBIvedo67YbvlFFwsnz+vYDB/BeGkVVqaQSoJUbQY3EdQLyY+4gL5iuZPjFUsIqKqtLMwmdJJ+lm/EwFpgSZsBjLZNSSXPt94n9+car4mCqAAihmLAkgc15gkRJ39o9TlqGaKNIuBYg+Le2MjR4Lcu9cDWVhVgHVYk6SLA32mfJxo8kKOZTn0vVAPyy9iRJsFNjcECb3iJwpoVSBoZtSNJIB3JGkkEyJhR7D0xDJVv4ZRxMMXWPwkgTbqDGxsDfvMZY92tP9FaQ5pqRFj/p9Y2jp6YmCdz+n322wBS4oaYGsSrRpftPUj74aVaZsdj487e+OxZUxWgdzEHoRP8Af3xXqwQ7KwEHbp/T74ErCD+eHT3RgvKxBm5AkeOp9sRqMAftivLBjYEA+ex/e2ChT3BiR6x6m+Fk62YdfBrTmp7KT/fHQcuktq7KFHuZOOffBVL+K7WsIBHnHQ6Nl+/5Yfoxm+OOWrfePcxjW1bJHZAPyxkyuqrPkfrjVZr+qjBYqEfGzNQ+FxzrOPzH99cbzjlb6z4xz/OVJb9++FZghqxIU2ggGIHv56Y9PFmRCqhQWuxIn0AGw959sDs/Km3YjwL/AJ/0wPUeenT9n0xBDItocRanqKgaiLGD325RIE3N/XCHNZliTJN+m35fvphw9E6TJIDAAR+n6z6nCmtR5QFE9Z89bThYtJtgtC92xWzYKp5XVEnTeJIPabAC+KszlwOs33iPyxXzV0GypI848KnoJjt6Y0HAuCU2GusQBBNzFhvBn1P/ABizM5amjMKSqQSOUPMEixLGAAN9pkEdjhHNcIVSVivh1WosLSUjVHzHaII6DppX3vF9rMqnCXqtpsWJC6R+IiZM9Fnc7YryixTkEmATAZYABAc9gOYD3O+wWZniNWmzaCVkaZldpO8Df/jrgcsNDp8jSR/kU2AIX+NUH47AlRNwvTTMmZOJVE0ATCyCQAPpG0x1JNvUdIIOf4NntFUuTMhgepPeO7dvJ8YeZBWemaxMGdhfSo2g+Lnpc9zOJy0yc+QzK8P1EDzLsYMHeL2Z9zHTwJJNy2YFNyzKdIBgC+5gGLar995JOI5pxTy4JIUEgTIMnd+ncgEdQIOFWT42oD6wWYkrpVtJVFA5gTPMSQJ7Am+mMLHYm2DcfzLVX1EAC9t4A2EwNXU6uszbYJfl+m0+2L+K5wuzE8swEWBtveLefJOBqmbhCOu19x3xdcFVwafJZOhVpKys1Oog0urEaXN7ht0OwgrEA3ti3LcKRQp1QWIDIRJKkSGTxYqZG9xY2C4MPl10YRBYAhjIEkQTNoFjOHeazhepLRYEEneRqgzuCJsZsLCIGOeUnZWtgT0qNOh8r5asXVxIOoiWs/gjlMiJk7YA4ZmXQilUIA/C7EKALCST+EyD7ntgmtTQgatSkgG0ta8kgmwGm97xciLyrcMNSgoVSiXZXI+p4IYTuS22kWEDzjJ1sagrP5Uo0OAGHWQem4YGD3wPUyrFNaqxQW1BSRPQF9u+NH8JJQbKio9NamYpH5biuRCaRK6aZgNKQQSDBJtaCBx/jdatzk6UA06VPQmIMbDwLHFFKblSQlCjJiTZtJ9j+RwwFXlufQ2+22EtOqAfqFrR+9vywVTz+okL99v164rO2KzafCdGFnbUw/LGxqPA9FxnuCZYqFB3j+mHebaA3oBi0dIAoyomqo/1f3xo860ff+mM3kf+sv8A3f0xos7tPa+GZkZH4gqbjucYnOjmONhxW7E9hOMZmo1ScLIBVUzdgBFusYhTqnoTv0PYWvjwjrBH9sFJTiBuOsR+xiEmkNZ9xTMaWKjlCqFHdbSZtZrmfXAnzaZpp9QaANrWseuLM4pL0o1yzDfeZ2jv+uC85w6CAxuBFgZ9I9bDqffEZNUhHSFWoQQDPqP084oWhLARuQCB3mR/XbtGNNR+GXZtBdg0TphRYblpEAXw0p/DyIyhQhMSSt2YL2PmYm3QDGUqA5ULeF8Jq6S+tEYgAAiQF/lBmD5IG84zefNSmGVyJJnl2UHYi0EHoJtBONJ8R/Eig6KZUxexggRfUBsdWwN7EkYymZ4rKsPxN2vp8DrfbDwT5NBN7YIlQgXJABBaBuRtJne5v584HzdUN3mN4A9dh7TiVQwLmSfNo7mN8fZegajBQJYmB0jz4jv/ALDFCgTwbJtUqBaa6n6TZQOpY/hAH3k72xpTmPl06gK6UVwAJF4gRI3YyT4tMdfKxSguimQNNnIvJi5Budwd9oMYy+d4+55UOlQdxu2+52i59cRrzYv5DriueFTSYMPAUHwsOegFjcdo6zhTTraJ66gJixiR+/yxUMzzhmMALBPaxmBtJM+pOAK2aLkmPQDoO2KqNBSCs9mPm1ibIpPKD+FZJEkC5jcxf7YurLlxYM9TzGkT4GFl98RwaGo0WXzJBERIv63G/eLY0GRofNMsbmeaLTBgeGkiBYe9sZVWupEf8xH6+uGfDuINTchrKSQw3iGAM7TpJBnaCOmOaafRQd5/IqwNMAguCFDEESSrRa5kgd7MbdcVZ3OMHo05jTRBPdW5o9DHKIO1+2K8tmorwZ0rzMAegBaQNU7qBMz9hiObBrM+ka6x0sxu2lgQxhYsAp09QLWviUE26AfZFjQzAZjFOoul4hiSoZqZi4vcAmdxhm2eyxQgUmZSerleuoQoIUL1A8gdMZzNux1JMMDJgEHVOqD/AKpODKeVJgRcxfYX69o3vjsxxfYZEKuSQtKKwETpY/8A9CJHrB6Sd8XZKkNSggCSBYQCT+cAe2J/5QgkWsbEGdpm/UYsyeo1afbUu8z98O4ybJPk6ZkaYkHzizOVOVvX+uJcOSyepP5Yhmxyn1xdAF/Dj/HX1xoeJGEPv+mM5wtZrr640fGByYzMjFcQNn+2MVmK1zjb8TTkbzGMhV4eScLJWYCQz+/3bF4rm4iI/X2/L1nFh4cdoxNMo2qI3vt/fEJRsId8O1Aawcg/w0XTInU0G3gAyfzwXR4tQSo9SpOrdAb9zIgADfoJABiZGFtGqoWJkO2k9CQP01MQJ7YUZyuTUDXgpafIMH9+McqTcmuhXG+TSZT4oValV3/ki4I1EkyOsRa1zcjphHV+JqqPUKGQw0wdo8DoLethMYUPXsRBBnfreL+sdMUs0gfvcg/sYtGCWzRgrKm/iFm1DUZJBtM3N9gP+MCtSPjoLEXnt39sE5+moI02gXnefPmINu+IUs/pgaRvMj928n9my40OT/yMQWPMdgL2HnHlV9R0UzE7na3XbpjzM5xmEz4AHTqffA2XrEbGO/n/AGwtPsxe1ZmUMZYQQNRmwvH3Mn1xRRy4J17KLx53Awyp5QnSzE6AsCRE6tU7i4BIvsb4AzeWKCF2N58dP6+xHTAUldBQPmKkmP674Np5GKYbvhcBP7++D6HGNKfLZdQkHeOhj+n72aV9Akvo9yOU1sR2Gr84j74pzOWg/r4wZwPiaIarVSbgBQB1m7D/AFDoPJ2wJns8rWpqQO7bx9z+Zwu7Ep2M82lKgQlVmZgt/liAxkgczgkQN+XuN9nFLN5eiFZaDM1VYPzKsovTZVBYkAbGDcXgnGFy5E3k+Bi6vnXuJIDAAiTt0FzMdYPXE5YXLTZWzdD4kdRUqFKRp01gqQrBmJARVMAaVN4lvpPQnAuT/wASmDMz6wI5aaQFkfSZ3G5n8oEAY2pnWYKnQdB1O5Y9SdvsO2J5PIF2GqVXUAzRcT2BIkxJiRt0xL+jx0/JGNLxL4ypZgl2o6H3kBWk7HUSVB9dJPrhzwGocyStMhmVAWY6KeoFtMkAwDPoB53IfC+A0aD6ixdZAUuoBViCUbkY6PwyOY26WxraOcTLUQ7Um0kKAU1MVEEFagf6nBklSOYXBicSeaEPji/5/sWTYufKvCnTpmwO0+QNwPJt2nB+U4XziCTeDbY7xPeL+l9sKm4gTVcO601RZWCWmWADELfSvY7npbFmW+JaiA/LpLTViNSUxBOknWdR50gWCnYuSSetYernXySsW29HTcvTVACzBQJksYAsSZJttfC5eJU61IOmoK7ALrQoW1EhCAbkMQY9MZfiXxUlarATVQooNdFgYeRqdWIUoCSFlm2AEDfCQcZzNWurJ801QPqDawoCkEU0UABAJjeNy0mcdkMratlIws6Tw3hjLVBKn7Ya8Xy8rjkhWsi/5ia9jFSqFemFI3GosC7D8Q5Yg2JtjYUuLZjLFFq5pM2hggKvzJDbEVwAAg3nmMRa8Yp5WCqPs9Q5YOFQyWNZnAKm3yo7rUJHebrgSjwuT1HmDH+2C2ChF/8AT5wBm+HN9Pe1hO+NfV4ayyJA8mf7YBrcIqVgwUE6YmQRfcQCBIt0n74nLgxis3RC8oE+xm2yjwd7ffC8cMIkkEeIJP2A3nt5xoM5wKqsgUyW2lqbwZPcrB9RjO8doVMoTl2BR2AZ4mSp5gswDc7+nXHO4N8BqwQ5Idbz9MRJJi0H9j74HzmXjStuWxgzcxM26d/GI0KLKhqhgo2AM882KiN/XxiWoGmxJX2n29+sdRfDJP7ClsX1suNQAMyYG/sdsfV8gVsTtMkEEC9ovecfVqJMWn26DFiUWYAD6R7yTv74rZivK0SzFSrEaWUW2kWJ9THnD7JcCp0ENarDsuwiV1HZQs87T3/KLlcPoKimGuIA6g7lmJ9YAMbn0wPXzQq1NaBjRpNFMMAS1QkTZYBjtNp3O+I+bltcACyinU9Xf5cqF5jqjcGQLWvt12nGYz9wSFgkarbAdWEDmm9/XfpoM/kwNTVKgIiYWVAtZNPiIIFoAHbGUz+bDAAE2nqYg3iD9/XC41sFAoa18QTH02GJ0heMdXQTxUtjwLvi9lvbFZXC2YLT4cqCr8lgwqTGmLz2F7nx98E5f4fWSGZwwnk0bnooa8SbSVtvfDSplPl62DVFqIZgn8UgOjGQVGqeYEEy0i4w0TjvzaImhSVVuop0lp9JJ2JeNzJDDb8UjlnlklaHaoB4VwfNU2JytA1UVzLmnNrGCWAZmF5QXBERMYvqcIovX+ZqopP1JTQhZ2PKzT4ItsDEC+j4XxofLHMNCrzgEk8wFx1mLFYAn1wcPiOgKUCjqVRZEQKFY3HMBpa9zc7HqRjz/eyTk+v52JJsSZ9qWhChBNOFOsEMYX/qAiADYiN5vffAGUrVatVqWWRq1RijtBOkWllZmICLbTJIvqja9eWrM9VgpRabI2tmJjRFwQoLNPKRpA5ogDAtIualXTVPytcqBFJagH1AUVYiYghST5M4rhxJ/kJGLk9g/Gs1y/USxfUSNhFlVGBhgBHMIuMUZLiNQNrlyBLMSZkeQxIbsSQTeegOHy8OBqJTmNaMisWJDESFgFTplrCLGbXwBxHJCmhV1+VcrBiNSgBwSTKvB1dbwDGOuMIr4s6PbosofJrOlLUZJjRp1qbSCw1qJibydpm5hpQNJHU1KlLKqA6l8uitrXZ45gSCZWAGsfXCjI0W/wAr8umpd/mGqh0Eso0adW0QSIBJtDQLBsHZn4fzj0wTlayaiSqstOmCOi8zrUm31EE43yX4globZHMZBRUrUswainQjipQWu/M0yq1FDAkqRIDCInph/wAD+PcsuX01HpVipcqDQC1NOrc0UgLbqpv1AIvzjiXwnmQ5Z0Sm4Y/9SvQQm5JmXHN7An8sNsj8Q16VMq9CjVqpYVDmKJAAiJpKTqtaZuDB6zeMr2A6VT+P6NaoUo0BUAhnaflwTAkLpLSLCSRf74bUc7TrABiKbMdIpVCDq2IIggtPp3xyL4Oqu9WoKDlKhpVGB0qwLAhkplXpwgKggFSZYCIFsNuL8HbIpTzFaoDX+YpX+IpYMAGWZuQbysdCZMjD+QKOgHhDKGYKV/kALaD2jRLR43wmz9bi6nTTXWCoIZKcAEnaXhlI87C+C/hfjWYzlKqa5fLSR8moECl1K82kVLsVPWI5hc4C+GeDUKOYq/LzOdnLvoqatC0qpP1JAH8SPxdZOG5AN/hbPZ+sjLm6DUyo5XYBdd7gqWiY8QfGK+MfAdPMSx+Urhjdk1EdmGlhcjoR+mHdL4lpElV5iFJ0kGSFBNv5tsYvjfx4qZmiyUTSBB1GRqcFHQaQoKlQQOaTcaQAZwsmktmFL/4dVkJVvkuJkA1AisOhAJBUxbtPQ4r4x/hzmagGmpQpKoEKag2N45V6GeYm/c4Z1f8AEFab05p/N+YOZTIhTzFw72nTssGYPNtG44tUSj8vUAEqVFpmbwTJ0mWiWjT7+cJGUZbQTjlf/DlkUM9aiy/ihmU9iAxRr9pGBquUgjSULTopqhGmBYBJ3je153vfHWanxRlQwM1gWEIVokq525WHIWm2/fH2W/w9oNU+dVLtUmdDaYB8wBJ7wY399JKT8bAcgzWTbSFLFUNnaCW1TDoJsCLSDta2JUUpU6YIQcoOkz9IMAT/ADHc36x0x2Op8NU661KT06LUXCkaEIa2zlhcGICxuJMxvl+N/wCDgc/+nzPy6e2h0LwYuQwYEn19Ji2E9mlSYDkPG+ImobmR+z+t574SkzjoHxR/hS+TUMa4cmYUUnH/ALwSs+MZrJcASo+j/MU0Pd+UT2m8epgecVjUdGEkYlRs377Y2lf/AA1ZI/8AV5JjEkf5gCD0kaTPsYwO3wIwWTmcpq8VtZ94SAPfBbMZxh2/f7/viJGH9P4dUSHrKu5BVDUBI2uGEDzGAcxw4qYBJvFkP9cKYZvmQ4QhxOllMRqDH6QRYVARsrGSAQCdsH8Pq/KUVKZVVbTq0PGgqQGczzCSbo11ZoMrpwqfh+gqtcFAFqIYAeeeVBAqAwLkAxsOk4KzuRNNFqrVSuri1RDAqAECKiND06y2BJBm1+XmjOEZRGewfifFKq5hrFWZj8s0lCl0efxA/wASVIjv+eG9PNE0xrr6mliVVtRQjs30QWEap2UiDhZkK2crVadOhyu4fSqaaShCCCS0gBYsZIuDYk3G/wDt2tltQb5KzYgtTc2vAJkCLbETtOEeJSSYeUS49xMEmkmlqas0VGljUJsWM2JGwttffYEZ6AIAWFMAKBLWAIj8Uz9u8YZulBCtNoLJGpttQhSNOm5B6QPxCwvhLVBedJJAvzG4At9xMYfG1xVGWg3LcU+XSpizF5mVViFXSEKkib86/oLg403DeIjMpTpVVqO2sVKRLkcrSlUAlTKSFEM0G38t8Ev2G8gTF5H7kYLyXFvlI4Au6lJ8SCetpgfYe7zh2lsbyOgcW+PQirlcmRlUSQ9WmOoEaUUGLRHzLk7ggXOFzFJ2cs4LNuZBL3vLE8xbrJPXtgdMwCJkjztbrti6gSRIY6VF7xA629/eemBtCclakLsI1WaIEibrEWNuuGnDszT1KzkjTUWNvok6iYB5gNuhlo7YXVGM80k9x5uNhviPozD3if35wZRtUE3ecy1Gg9GoKYrUX/iNTMRUphmDKhnpuP8AUNxLDAGd+OqmoHJqmRo2JWjpluzVHK322AAEdbHCTIUqlbTS+chCAhFdwFUG5+qFA1b3BJ74hwvJVBUNNaReoQIpmmGYXJkCCQ1gZECN9sTh8E4p2Fm/+Gf8UMxTMZxUryVhigWpBvuAJAEbibiJvGtq/GuVrFjSp0Xts7EGTMBkUfw7kz3ucci43wp6bfMqLVTUZPzwQXdhqeG03WSYMbSD3J3AK8hh/EkaYZdA0QLGSdRYE9JET1w/uOPIKNt8SfGC0Ai0qKCtUIVeYu0bcoRTAkxqB3jtjCcW+JqlRUUqjPQqtVLosgFiPmQTKhS0HqJ6AYJ4jQppRYRVILL8upqpkbgI4XTOkrMhWidyYutzVR1Q03LAKWTnAMKwKmAthfcibMN9JxN5mxRjluJ0gXr1D8+orEsztq+YbS8VBETGnkNmMC2HlH4yLZI0iKZPzCzVG1DU+o1HMTuQTceOu/PFrlqgMgairlmE8yoATcX5unfFtOopKh/+kDCmJsLtsYJBMzO7XMGcK4NcNmo1eT+LqjZ6nm6x+YqFiFEFY6BVm0EC4mIG8Y3GY+OTXgPQYUTOq4OqL3Z9I+WBF9mntvzHhPEVy51UtYMXbl5iBMQLEH6YBsAZJkYacU4/87QUdYAFqgKRDWYqCVMWkmYtbpho5GpU1oJt8t8Y0nY6XakDql4ktJkQTJEwObxANsNKHxgk6RVBXpCjlI3uWAgCLfljndXiJK6tT1dMSVZYU/SPwxUp2+okm3QjBZTMIrLKowkx8+g4e1yIIabdYkRfri0MilwFo3Gd+JgDc02H4gQSVgxeJAuCO1uowLlc7lcypqfIm+krVpLy8oOk2KzBBlWIPrbGUNMoGp1aFWnG1QB/ln/y06T4IM9MRyXD8zZqLu6n8MEyJiCIuMU2LoZcfSlSDtSylMKuldYphiC86dKlYYwD/fpjIZh2BRmakA0FRShrFhZvlLpDiRqUXG2+NnxL4XqjhuZqVaaZdlpPM8zP7TFMHbvYY5vw/jNWnSNLVKqVKBhISS2qI2kkE73UYlOCa2MnsenhihGYuTFxoogSZ6FyWi4vbeIJEYGGXSCflAkLsVUEbSSVgEDpafGBk+IXBBakrxpsCw23F53i5j74jT4kjadOoFbqp72nwZi+3piVeSpNm7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564" name="AutoShape 4" descr="data:image/jpeg;base64,/9j/4AAQSkZJRgABAQAAAQABAAD/2wCEAAkGBhQSERUSExQWFRUWGRwXFhcXGB0ZHxgcHBoaGhgYHBoZHCYfGBolGxwcHy8gIycpLC0sHCAyNTAqNSYrLSoBCQoKDgwOGg8PGiwfHCQpKSksKikpKSkpKSkpKSwpKSwpLCwpKSkpLCkpLCwsKSkpKSwpKSkpKSkpNSkpKSk1Kf/AABEIAKAA8AMBIgACEQEDEQH/xAAbAAACAwEBAQAAAAAAAAAAAAAEBQIDBgcBAP/EAD8QAAIBAgQFAgQEBAUDAwUAAAECEQMhAAQSMQUiQVFhcYEGEzKRQqGx8CNSwdEHFGLh8TNygiSi0hUWQ1PC/8QAGQEAAwEBAQAAAAAAAAAAAAAAAQIDAAQF/8QAKBEAAgICAgEEAgEFAAAAAAAAAAECEQMhMUESBBMiUTJh8BSBkdHh/9oADAMBAAIRAxEAPwB/kckKKaV+gsWW8/XeAeom/pGClqDCH4b42lsvW+rQtVSLTqEMsTZ1aY7qJgQJavWE2uOhO8Y2DJKSqSpr/AjsKFbCT4poGpTp/VC1kJKLqaDIAUdy0AeY23DD5uI1pZCBuQQLxc236D93xaStGOaUG5qdM3+t35pDAEwgY2b6Y1CBJPSMNkpiv8nLBiqtALkEQzfxDM3YzYmegN9ik4Zlipr6ptCtFr6ieu2w3PaL2JVKajwXOkjXUEndiYDar9hE7dbHHnt7KIU8ay4pNp1SpcVkIu/MFDqXuRA5gT/Lq9eu5bN66avq16hq1RGsG4aJOliNx3nHI/imgq6NKlGgyJ1BoCqX1baywYEDtjo3w9WAyqEEFSNSgfhDEsU9FYlR4teMdONmkNalboOmIDMfvxgavVsTiovO2LkrDHzJCn9/ruMVUQCNQJMX0i/3H9vtikONMMPQ9sD0K+mSfbt/zhetBsdK3QgDvE3/ALEbXxQy6juB4tbC9uId9r29sWvnG0x/WPzjEpJoBDPKLnbTef0gd8ICdVRQbgmL+/cj9Y2wzzuYJF/39sIqyl3i0kgXgb9ZNhHc4C4GQ/p8L59TkhvqFPcm+kMNJhgZiFM8pmNsC1svIKohKhjqew5zcc1htYkWIIO4GC+I12pKVp6n2DFuwXqOngLbfe0JitQkTqOxGiLeew3ufvjm3LYuxm+UCoVYshMy20bACDva8DsMB16QpgPrk2KydUkWDX8idNxA8Xoq8RqhIJgbAx3vYkgTBkWm/Y4U5qo4aSzdPqIMX8e9hgqD+zBOYzAky0EwNTErpncbEhzAuBAA9YDqsjHTZF20gnYfTchoXtHnFrcNLqGLW+osQQAImBO5uBb7GcAUjoYM4kkjvqQzYkRBJ/p5w6rocbqEHKZdoIMgi0GOWYUBe/XrjypUhQBzeR+m2232GPqaOXJay3BCmdohARc9P0GBc5mbFVBB6nbrtY2/5xGVtgBM08tYjva/7vimow0G8fY3tse98QaSRAltgB+9sXtliqg6hbmMbAm4/TcdsUqjC1ULNpAk22k+xAvJxPLU57DrvuDB9rhhGCxmBBIhVHsCem3v98LxUltQ3aQPMCxkb7beMPyZEnAgR3vHf+3+2+BMzFyPWMXMIm+25/t3/wB8CmudzfoJ6fnhkmE6rxeqif5d1s9Iy7iG0JClpUSSQx23KhvGHi1QdJFpEgTPQGx/EP8AULbbYAGXU1nbWpATl+YCNW8i0xHmPS+KuHO1KiFcN/DUAAAtqQglXUSJJ+mLQUIvsOfH6imBjctj3XHaMCf55C1tUdNQAHsQT32/M4k7yPP6jHoQyRnwAQ8S4ToGYcAszaXTrzEkMxPiNtogCd8Z/h1WULkwHIUbWC2URswmW6XG+4xsM9UlHETKtt1EGd9sZevlPlJSAtyFkB/DrALAEnaSbfneMcmeHjtFIlfHGFTLztDKQG35VKl57km4iCJO4EvPhQ6coiHpzAkzKvzAgjpPTvqGM7xCt/8AiF5WCIXcWFyd9V+hFh2xo/huqDllJ26N4uSPMMTEdDB2xvTysEuBpTYeYx8rwLd/tj0GR4I6GOn8vfxgKdx3mPvf1x1XZJBa153tvt+mKs23Yel/3OKCSBI2/IeuJPmhFo/33nAuhiD2MeO2Lq2aEQOYdyIn+wnBFH4dzbkEUKiiPqYBQLbnURaI3/LE6nwnWWj8+oaa05AEOHkkkQoWx9Z84WX7NQBml1D6gDEgDx0t4n/bCzKJNZNzDdB16eDeLdbCb4YZspp5DAFix+pp9PQn0wPwvJVHmoiOdJjUpCqDBkFmsD5m1h1kSvTCV8SeZaQWaQGY6iAJEADeDHfAFTMmpZW67TvGxMm5sSSR37YeZ7IEtBWFHK0C9t4m5Mjr9tsV1XZUFNQAoEBWgk3JmQLvJ+rf7Ykp0qBYvpZRiASTqMKRvcgzq/8AEdPPiazkQLsTBm5PWwFidtRmAZGxxZn6i0/4Zgk3kEzbu+qw7DfbcnAr8SExFMDuqm48nciwttb3wPkDYS2Z0gKOYQRIPqem8SBE9OmBaueHKsAoQJ0FY7/y273EnvgF6vUsbgm5Aje0CYXePX3xBdLXgA2AG4tAmRaet5wyhRkvsZkqTAJQkSbgFj0AJWQOv2N+gWYysSJm5k+TAuQJOPatAoEa5BgwTcAk9N4IvFhB7nA2aqX6x2M2npJm8Wn8oxlH6CiSIFN7cuxETJi/uBb/AJwPXzsgqvckmJNxBJPfwLY9zFQwYBJ7gT6mwsIBtgLIoS5Vg3kXm/gCRba1pwWtGVHtIamEbL0m+8k4srVmZubpfVe3TvYemCalJVtTBEd94HcdPfATPFOSLsfTlvAA8kTPge4tpmsozlFUAiZgarWuJgE9fTfALJ1v74Z5XNKH1PzdgbwTuY2x7WrfMcGx2t37x7icVTD5HR6VaapgkKyXA7mx2I7KbbQPemlWvTYQWZNMGRqEk99QAYSGBN99yMfBGCpUBKgwyvAKv1ABmCfEyIkixwNSzC6wAeUggeN2C26AzHhseTLHkg3KKtAG711BdifpA1I31LMGD0YEkQy+JAvFPzipVCVhlsYibXXexFoHUT2xGlUJUo7SGvcQQbExBkekwfzx5ncppZdzTOxJDdiQSLSI63g4pizqTriSCTdrEeqkHodip7HFGby4qFSTcGL9ASpN+wAP3xXQDK4IlrkETBYRCgn+YCBPUBZ2M11+NUqRIqVFG5UG7R2KCTPbzO++O6Gf3F4zRkxL8Q5NhVDCILmekKDafEKxnpbvh1wimEpR3YkCJgyZiLaTva1+mKqmcWtQZxIpmQKjjSpIvA1xrhgJAm9t4xTls8tRRobVAEwjATaebSEa56Hv64rCCjKkM3aHdDMMW5FJPUKCbHr4jB2W4XVrkimmtwNUDlK9L82kSfM22EYSU61jcj9k3x0X4EoCjlWzD71Bqv8A/rSdI9zqPuMM47FoR/DvwfUqV2p1GNMIAzxpJBJlV3IViL9Ytje8NpUVJFNFGmQGjmI2JLbmW89MJ+A6qWSaq/8A1K5avUO12+m3TlC/fF/Aah0OT0Kr7xqb8zg0En8X8WFKlpkguR9p2MEHSQCDHfGG4xx58xTSmwACkwAIF7fSbAAco/K843PE6ZYOwLAhkXli4A5gdQPL3i+Oa8ersaxB36gbT/yJwri7sDPeHUKWvnGqJAU2Xb6mYm6jfTa8b7YZV+JLSUMwp01H0qLM3/aFOpRN7R4PUpXqMqNYXuSQPYTvhdVpqFmdTsY22Hcn7nsAMT8bB42WZ/ibrWNRQVJ6ncGJ3/Ce8QYt2wFla4bU7aiQwIhhAHMSOa7GYI7wdjE3ZDLa7g8snUepG/qwPYdB97KmVVBY6iCQRTBkWGoAHe4I3+w3RtJ0F0tAhVZ1RuAeYAjT1sdjBHfc+AY1eFLpUwYi5DHmvuBBk9TBgAEdDEa+Zcs1tEtI1QxBJsCxkCN52WLYCz2fDMdIKjcAkACdwIiR0iIubYNN8ABMzSAJCy3Xvb1gGY8dMDpX0kG/kX62JHmMTXMC+qT5F/37YHcEnrJ2t+/P2xVfsYMzHEdTyOVTBvcmBck+TfHlOk9WFpqXI7DbzIsNtz0nF3AuAfO1s7hEQb7aifwhjYAC7G8al6kYZVuIUaVMU6QJ1GSFJMgqI1M143sLGRI2xOUkuORXLopo5cJIqWaeoIgzeADMzAmxttticJp5QukAliJWdrmCbkRaZ39cUJrczokAwTMgHcAk7mOnud8D1tRPy1nWZLIL9QdtlI/2nE4KXYpDOZwaW0lVBgFe4G0TM4XVSNMtMTy+g63748rWJU3M3kfl7z22Ax6KZqutJILsQq+56+O+LUPWgUwTbB+U4U7qxVgFgyxvqIEwAP12GNNnsnRy1LTAbStos1R+pPcT4MDAGarCnl0pzzML7XJY6jEWEjT7emFTsVOx1kOIuoI1EFgJQKpR7T/EQyP9UqCZI2N8fZitTIlUKPuQrTT9V186jwSRgKnmtJK2YDS0NazRsy3U72hum2+B+KfF5psAtJVU3sDqME2aqxBm4mFuAO5xyemySTqr/uNQ8SqQoZ+RQQFd4VfIlokwOkn1wpz3xZSUgotR4BgtyKCY/mlosCLSY6YzOutm3LKgvux/+bbn0GGXDvhoCfnQ56AFgB3nqf0x0r0sZS82thpIqzvxPWrAKjBT1Wkrhm8g3On0jzOI8N+DatT6yKQ3iNTHuQoMDpuR0w+ooqLCKq/9oA+8b++JrmjsCfT2g/lizxNRqGjHlL4fooB83VVIimrOdeiJgKn0gC3LcXjBCDoTbx/S22K6uYYxJ30n3GxnwYx8HBJMRPTt49MbFGUL8nZgmghLKg3YhQe8mOo846pxIRl/krbVopD0gA/lOOZ/DtDXmqQ25pP/AIicdJrNqq0R2LOfYW/XFjFvxFWC0gg2JVR6C36DFnAv+gp/nd2/90fphN8UZjmQdpP2H98PMiNNGkOyT97nG6AR4jmdNP8A7mJ/PHM+LP8Ax59D98bnjteAo7LOOdcRq/xD4gYD4AydRJMn6e/6wYxQxkwBEyD3j1Nr/pgmq/QeOtpPafzOJ5fhBJ3WfUGPIGx/TviNh4BKjiiCVJEibfeZ8YWZzNmNQOkNcRAO5sQNz/vg3jdIaiqsCxt9eosf5m25vEYTvS02YywFhvpG/W0/vrhdWBIFbMErpAUKBM336km8kz+UCMBs/T9cW5isbibT27bYFc39sUSGCMoA9QBpva0dj3tgv/MEjQCjIrDSxtPaPJ6r2NxivJZikCT9DaSBJkCQf9Nz11GIjziNSWhQwKLuSAN7xAMnfoJ9ItN7ZgjiVSsaMfMPy0g6FWBBJuSI1GY+4x7wfJU1mrXZoUWRSAWkGBr/AAixki8QBBMhM9VmMEk+/bp5jtGGKZAtCFtKwWnwBJJmNhsPPSTgVWjLQbV41rmpZQo0UaSfhAktUbr1gTctJ2XCjLcY+WjKEBLk6nJuREKvsSTbc77CI1Keplo0VLMzaQFMlibRPXb0wVluEgGGhm3JBBVOwEGHbr2HnDOSiB12LCCTO/r12xfwmsKeYp1HBYK4JVd2/wBIvedo67YbvlFFwsnz+vYDB/BeGkVVqaQSoJUbQY3EdQLyY+4gL5iuZPjFUsIqKqtLMwmdJJ+lm/EwFpgSZsBjLZNSSXPt94n9+car4mCqAAihmLAkgc15gkRJ39o9TlqGaKNIuBYg+Le2MjR4Lcu9cDWVhVgHVYk6SLA32mfJxo8kKOZTn0vVAPyy9iRJsFNjcECb3iJwpoVSBoZtSNJIB3JGkkEyJhR7D0xDJVv4ZRxMMXWPwkgTbqDGxsDfvMZY92tP9FaQ5pqRFj/p9Y2jp6YmCdz+n322wBS4oaYGsSrRpftPUj74aVaZsdj487e+OxZUxWgdzEHoRP8Af3xXqwQ7KwEHbp/T74ErCD+eHT3RgvKxBm5AkeOp9sRqMAftivLBjYEA+ex/e2ChT3BiR6x6m+Fk62YdfBrTmp7KT/fHQcuktq7KFHuZOOffBVL+K7WsIBHnHQ6Nl+/5Yfoxm+OOWrfePcxjW1bJHZAPyxkyuqrPkfrjVZr+qjBYqEfGzNQ+FxzrOPzH99cbzjlb6z4xz/OVJb9++FZghqxIU2ggGIHv56Y9PFmRCqhQWuxIn0AGw959sDs/Km3YjwL/AJ/0wPUeenT9n0xBDItocRanqKgaiLGD325RIE3N/XCHNZliTJN+m35fvphw9E6TJIDAAR+n6z6nCmtR5QFE9Z89bThYtJtgtC92xWzYKp5XVEnTeJIPabAC+KszlwOs33iPyxXzV0GypI848KnoJjt6Y0HAuCU2GusQBBNzFhvBn1P/ABizM5amjMKSqQSOUPMEixLGAAN9pkEdjhHNcIVSVivh1WosLSUjVHzHaII6DppX3vF9rMqnCXqtpsWJC6R+IiZM9Fnc7YryixTkEmATAZYABAc9gOYD3O+wWZniNWmzaCVkaZldpO8Df/jrgcsNDp8jSR/kU2AIX+NUH47AlRNwvTTMmZOJVE0ATCyCQAPpG0x1JNvUdIIOf4NntFUuTMhgepPeO7dvJ8YeZBWemaxMGdhfSo2g+Lnpc9zOJy0yc+QzK8P1EDzLsYMHeL2Z9zHTwJJNy2YFNyzKdIBgC+5gGLar995JOI5pxTy4JIUEgTIMnd+ncgEdQIOFWT42oD6wWYkrpVtJVFA5gTPMSQJ7Am+mMLHYm2DcfzLVX1EAC9t4A2EwNXU6uszbYJfl+m0+2L+K5wuzE8swEWBtveLefJOBqmbhCOu19x3xdcFVwafJZOhVpKys1Oog0urEaXN7ht0OwgrEA3ti3LcKRQp1QWIDIRJKkSGTxYqZG9xY2C4MPl10YRBYAhjIEkQTNoFjOHeazhepLRYEEneRqgzuCJsZsLCIGOeUnZWtgT0qNOh8r5asXVxIOoiWs/gjlMiJk7YA4ZmXQilUIA/C7EKALCST+EyD7ntgmtTQgatSkgG0ta8kgmwGm97xciLyrcMNSgoVSiXZXI+p4IYTuS22kWEDzjJ1sagrP5Uo0OAGHWQem4YGD3wPUyrFNaqxQW1BSRPQF9u+NH8JJQbKio9NamYpH5biuRCaRK6aZgNKQQSDBJtaCBx/jdatzk6UA06VPQmIMbDwLHFFKblSQlCjJiTZtJ9j+RwwFXlufQ2+22EtOqAfqFrR+9vywVTz+okL99v164rO2KzafCdGFnbUw/LGxqPA9FxnuCZYqFB3j+mHebaA3oBi0dIAoyomqo/1f3xo860ff+mM3kf+sv8A3f0xos7tPa+GZkZH4gqbjucYnOjmONhxW7E9hOMZmo1ScLIBVUzdgBFusYhTqnoTv0PYWvjwjrBH9sFJTiBuOsR+xiEmkNZ9xTMaWKjlCqFHdbSZtZrmfXAnzaZpp9QaANrWseuLM4pL0o1yzDfeZ2jv+uC85w6CAxuBFgZ9I9bDqffEZNUhHSFWoQQDPqP084oWhLARuQCB3mR/XbtGNNR+GXZtBdg0TphRYblpEAXw0p/DyIyhQhMSSt2YL2PmYm3QDGUqA5ULeF8Jq6S+tEYgAAiQF/lBmD5IG84zefNSmGVyJJnl2UHYi0EHoJtBONJ8R/Eig6KZUxexggRfUBsdWwN7EkYymZ4rKsPxN2vp8DrfbDwT5NBN7YIlQgXJABBaBuRtJne5v584HzdUN3mN4A9dh7TiVQwLmSfNo7mN8fZegajBQJYmB0jz4jv/ALDFCgTwbJtUqBaa6n6TZQOpY/hAH3k72xpTmPl06gK6UVwAJF4gRI3YyT4tMdfKxSguimQNNnIvJi5Budwd9oMYy+d4+55UOlQdxu2+52i59cRrzYv5DriueFTSYMPAUHwsOegFjcdo6zhTTraJ66gJixiR+/yxUMzzhmMALBPaxmBtJM+pOAK2aLkmPQDoO2KqNBSCs9mPm1ibIpPKD+FZJEkC5jcxf7YurLlxYM9TzGkT4GFl98RwaGo0WXzJBERIv63G/eLY0GRofNMsbmeaLTBgeGkiBYe9sZVWupEf8xH6+uGfDuINTchrKSQw3iGAM7TpJBnaCOmOaafRQd5/IqwNMAguCFDEESSrRa5kgd7MbdcVZ3OMHo05jTRBPdW5o9DHKIO1+2K8tmorwZ0rzMAegBaQNU7qBMz9hiObBrM+ka6x0sxu2lgQxhYsAp09QLWviUE26AfZFjQzAZjFOoul4hiSoZqZi4vcAmdxhm2eyxQgUmZSerleuoQoIUL1A8gdMZzNux1JMMDJgEHVOqD/AKpODKeVJgRcxfYX69o3vjsxxfYZEKuSQtKKwETpY/8A9CJHrB6Sd8XZKkNSggCSBYQCT+cAe2J/5QgkWsbEGdpm/UYsyeo1afbUu8z98O4ybJPk6ZkaYkHzizOVOVvX+uJcOSyepP5Yhmxyn1xdAF/Dj/HX1xoeJGEPv+mM5wtZrr640fGByYzMjFcQNn+2MVmK1zjb8TTkbzGMhV4eScLJWYCQz+/3bF4rm4iI/X2/L1nFh4cdoxNMo2qI3vt/fEJRsId8O1Aawcg/w0XTInU0G3gAyfzwXR4tQSo9SpOrdAb9zIgADfoJABiZGFtGqoWJkO2k9CQP01MQJ7YUZyuTUDXgpafIMH9+McqTcmuhXG+TSZT4oValV3/ki4I1EkyOsRa1zcjphHV+JqqPUKGQw0wdo8DoLethMYUPXsRBBnfreL+sdMUs0gfvcg/sYtGCWzRgrKm/iFm1DUZJBtM3N9gP+MCtSPjoLEXnt39sE5+moI02gXnefPmINu+IUs/pgaRvMj928n9my40OT/yMQWPMdgL2HnHlV9R0UzE7na3XbpjzM5xmEz4AHTqffA2XrEbGO/n/AGwtPsxe1ZmUMZYQQNRmwvH3Mn1xRRy4J17KLx53Awyp5QnSzE6AsCRE6tU7i4BIvsb4AzeWKCF2N58dP6+xHTAUldBQPmKkmP674Np5GKYbvhcBP7++D6HGNKfLZdQkHeOhj+n72aV9Akvo9yOU1sR2Gr84j74pzOWg/r4wZwPiaIarVSbgBQB1m7D/AFDoPJ2wJns8rWpqQO7bx9z+Zwu7Ep2M82lKgQlVmZgt/liAxkgczgkQN+XuN9nFLN5eiFZaDM1VYPzKsovTZVBYkAbGDcXgnGFy5E3k+Bi6vnXuJIDAAiTt0FzMdYPXE5YXLTZWzdD4kdRUqFKRp01gqQrBmJARVMAaVN4lvpPQnAuT/wASmDMz6wI5aaQFkfSZ3G5n8oEAY2pnWYKnQdB1O5Y9SdvsO2J5PIF2GqVXUAzRcT2BIkxJiRt0xL+jx0/JGNLxL4ypZgl2o6H3kBWk7HUSVB9dJPrhzwGocyStMhmVAWY6KeoFtMkAwDPoB53IfC+A0aD6ixdZAUuoBViCUbkY6PwyOY26WxraOcTLUQ7Um0kKAU1MVEEFagf6nBklSOYXBicSeaEPji/5/sWTYufKvCnTpmwO0+QNwPJt2nB+U4XziCTeDbY7xPeL+l9sKm4gTVcO601RZWCWmWADELfSvY7npbFmW+JaiA/LpLTViNSUxBOknWdR50gWCnYuSSetYernXySsW29HTcvTVACzBQJksYAsSZJttfC5eJU61IOmoK7ALrQoW1EhCAbkMQY9MZfiXxUlarATVQooNdFgYeRqdWIUoCSFlm2AEDfCQcZzNWurJ801QPqDawoCkEU0UABAJjeNy0mcdkMratlIws6Tw3hjLVBKn7Ya8Xy8rjkhWsi/5ia9jFSqFemFI3GosC7D8Q5Yg2JtjYUuLZjLFFq5pM2hggKvzJDbEVwAAg3nmMRa8Yp5WCqPs9Q5YOFQyWNZnAKm3yo7rUJHebrgSjwuT1HmDH+2C2ChF/8AT5wBm+HN9Pe1hO+NfV4ayyJA8mf7YBrcIqVgwUE6YmQRfcQCBIt0n74nLgxis3RC8oE+xm2yjwd7ffC8cMIkkEeIJP2A3nt5xoM5wKqsgUyW2lqbwZPcrB9RjO8doVMoTl2BR2AZ4mSp5gswDc7+nXHO4N8BqwQ5Idbz9MRJJi0H9j74HzmXjStuWxgzcxM26d/GI0KLKhqhgo2AM882KiN/XxiWoGmxJX2n29+sdRfDJP7ClsX1suNQAMyYG/sdsfV8gVsTtMkEEC9ovecfVqJMWn26DFiUWYAD6R7yTv74rZivK0SzFSrEaWUW2kWJ9THnD7JcCp0ENarDsuwiV1HZQs87T3/KLlcPoKimGuIA6g7lmJ9YAMbn0wPXzQq1NaBjRpNFMMAS1QkTZYBjtNp3O+I+bltcACyinU9Xf5cqF5jqjcGQLWvt12nGYz9wSFgkarbAdWEDmm9/XfpoM/kwNTVKgIiYWVAtZNPiIIFoAHbGUz+bDAAE2nqYg3iD9/XC41sFAoa18QTH02GJ0heMdXQTxUtjwLvi9lvbFZXC2YLT4cqCr8lgwqTGmLz2F7nx98E5f4fWSGZwwnk0bnooa8SbSVtvfDSplPl62DVFqIZgn8UgOjGQVGqeYEEy0i4w0TjvzaImhSVVuop0lp9JJ2JeNzJDDb8UjlnlklaHaoB4VwfNU2JytA1UVzLmnNrGCWAZmF5QXBERMYvqcIovX+ZqopP1JTQhZ2PKzT4ItsDEC+j4XxofLHMNCrzgEk8wFx1mLFYAn1wcPiOgKUCjqVRZEQKFY3HMBpa9zc7HqRjz/eyTk+v52JJsSZ9qWhChBNOFOsEMYX/qAiADYiN5vffAGUrVatVqWWRq1RijtBOkWllZmICLbTJIvqja9eWrM9VgpRabI2tmJjRFwQoLNPKRpA5ogDAtIualXTVPytcqBFJagH1AUVYiYghST5M4rhxJ/kJGLk9g/Gs1y/USxfUSNhFlVGBhgBHMIuMUZLiNQNrlyBLMSZkeQxIbsSQTeegOHy8OBqJTmNaMisWJDESFgFTplrCLGbXwBxHJCmhV1+VcrBiNSgBwSTKvB1dbwDGOuMIr4s6PbosofJrOlLUZJjRp1qbSCw1qJibydpm5hpQNJHU1KlLKqA6l8uitrXZ45gSCZWAGsfXCjI0W/wAr8umpd/mGqh0Eso0adW0QSIBJtDQLBsHZn4fzj0wTlayaiSqstOmCOi8zrUm31EE43yX4globZHMZBRUrUswainQjipQWu/M0yq1FDAkqRIDCInph/wAD+PcsuX01HpVipcqDQC1NOrc0UgLbqpv1AIvzjiXwnmQ5Z0Sm4Y/9SvQQm5JmXHN7An8sNsj8Q16VMq9CjVqpYVDmKJAAiJpKTqtaZuDB6zeMr2A6VT+P6NaoUo0BUAhnaflwTAkLpLSLCSRf74bUc7TrABiKbMdIpVCDq2IIggtPp3xyL4Oqu9WoKDlKhpVGB0qwLAhkplXpwgKggFSZYCIFsNuL8HbIpTzFaoDX+YpX+IpYMAGWZuQbysdCZMjD+QKOgHhDKGYKV/kALaD2jRLR43wmz9bi6nTTXWCoIZKcAEnaXhlI87C+C/hfjWYzlKqa5fLSR8moECl1K82kVLsVPWI5hc4C+GeDUKOYq/LzOdnLvoqatC0qpP1JAH8SPxdZOG5AN/hbPZ+sjLm6DUyo5XYBdd7gqWiY8QfGK+MfAdPMSx+Urhjdk1EdmGlhcjoR+mHdL4lpElV5iFJ0kGSFBNv5tsYvjfx4qZmiyUTSBB1GRqcFHQaQoKlQQOaTcaQAZwsmktmFL/4dVkJVvkuJkA1AisOhAJBUxbtPQ4r4x/hzmagGmpQpKoEKag2N45V6GeYm/c4Z1f8AEFab05p/N+YOZTIhTzFw72nTssGYPNtG44tUSj8vUAEqVFpmbwTJ0mWiWjT7+cJGUZbQTjlf/DlkUM9aiy/ihmU9iAxRr9pGBquUgjSULTopqhGmBYBJ3je153vfHWanxRlQwM1gWEIVokq525WHIWm2/fH2W/w9oNU+dVLtUmdDaYB8wBJ7wY399JKT8bAcgzWTbSFLFUNnaCW1TDoJsCLSDta2JUUpU6YIQcoOkz9IMAT/ADHc36x0x2Op8NU661KT06LUXCkaEIa2zlhcGICxuJMxvl+N/wCDgc/+nzPy6e2h0LwYuQwYEn19Ji2E9mlSYDkPG+ImobmR+z+t574SkzjoHxR/hS+TUMa4cmYUUnH/ALwSs+MZrJcASo+j/MU0Pd+UT2m8epgecVjUdGEkYlRs377Y2lf/AA1ZI/8AV5JjEkf5gCD0kaTPsYwO3wIwWTmcpq8VtZ94SAPfBbMZxh2/f7/viJGH9P4dUSHrKu5BVDUBI2uGEDzGAcxw4qYBJvFkP9cKYZvmQ4QhxOllMRqDH6QRYVARsrGSAQCdsH8Pq/KUVKZVVbTq0PGgqQGczzCSbo11ZoMrpwqfh+gqtcFAFqIYAeeeVBAqAwLkAxsOk4KzuRNNFqrVSuri1RDAqAECKiND06y2BJBm1+XmjOEZRGewfifFKq5hrFWZj8s0lCl0efxA/wASVIjv+eG9PNE0xrr6mliVVtRQjs30QWEap2UiDhZkK2crVadOhyu4fSqaaShCCCS0gBYsZIuDYk3G/wDt2tltQb5KzYgtTc2vAJkCLbETtOEeJSSYeUS49xMEmkmlqas0VGljUJsWM2JGwttffYEZ6AIAWFMAKBLWAIj8Uz9u8YZulBCtNoLJGpttQhSNOm5B6QPxCwvhLVBedJJAvzG4At9xMYfG1xVGWg3LcU+XSpizF5mVViFXSEKkib86/oLg403DeIjMpTpVVqO2sVKRLkcrSlUAlTKSFEM0G38t8Ev2G8gTF5H7kYLyXFvlI4Au6lJ8SCetpgfYe7zh2lsbyOgcW+PQirlcmRlUSQ9WmOoEaUUGLRHzLk7ggXOFzFJ2cs4LNuZBL3vLE8xbrJPXtgdMwCJkjztbrti6gSRIY6VF7xA629/eemBtCclakLsI1WaIEibrEWNuuGnDszT1KzkjTUWNvok6iYB5gNuhlo7YXVGM80k9x5uNhviPozD3if35wZRtUE3ecy1Gg9GoKYrUX/iNTMRUphmDKhnpuP8AUNxLDAGd+OqmoHJqmRo2JWjpluzVHK322AAEdbHCTIUqlbTS+chCAhFdwFUG5+qFA1b3BJ74hwvJVBUNNaReoQIpmmGYXJkCCQ1gZECN9sTh8E4p2Fm/+Gf8UMxTMZxUryVhigWpBvuAJAEbibiJvGtq/GuVrFjSp0Xts7EGTMBkUfw7kz3ucci43wp6bfMqLVTUZPzwQXdhqeG03WSYMbSD3J3AK8hh/EkaYZdA0QLGSdRYE9JET1w/uOPIKNt8SfGC0Ai0qKCtUIVeYu0bcoRTAkxqB3jtjCcW+JqlRUUqjPQqtVLosgFiPmQTKhS0HqJ6AYJ4jQppRYRVILL8upqpkbgI4XTOkrMhWidyYutzVR1Q03LAKWTnAMKwKmAthfcibMN9JxN5mxRjluJ0gXr1D8+orEsztq+YbS8VBETGnkNmMC2HlH4yLZI0iKZPzCzVG1DU+o1HMTuQTceOu/PFrlqgMgairlmE8yoATcX5unfFtOopKh/+kDCmJsLtsYJBMzO7XMGcK4NcNmo1eT+LqjZ6nm6x+YqFiFEFY6BVm0EC4mIG8Y3GY+OTXgPQYUTOq4OqL3Z9I+WBF9mntvzHhPEVy51UtYMXbl5iBMQLEH6YBsAZJkYacU4/87QUdYAFqgKRDWYqCVMWkmYtbpho5GpU1oJt8t8Y0nY6XakDql4ktJkQTJEwObxANsNKHxgk6RVBXpCjlI3uWAgCLfljndXiJK6tT1dMSVZYU/SPwxUp2+okm3QjBZTMIrLKowkx8+g4e1yIIabdYkRfri0MilwFo3Gd+JgDc02H4gQSVgxeJAuCO1uowLlc7lcypqfIm+krVpLy8oOk2KzBBlWIPrbGUNMoGp1aFWnG1QB/ln/y06T4IM9MRyXD8zZqLu6n8MEyJiCIuMU2LoZcfSlSDtSylMKuldYphiC86dKlYYwD/fpjIZh2BRmakA0FRShrFhZvlLpDiRqUXG2+NnxL4XqjhuZqVaaZdlpPM8zP7TFMHbvYY5vw/jNWnSNLVKqVKBhISS2qI2kkE73UYlOCa2MnsenhihGYuTFxoogSZ6FyWi4vbeIJEYGGXSCflAkLsVUEbSSVgEDpafGBk+IXBBakrxpsCw23F53i5j74jT4kjadOoFbqp72nwZi+3piVeSpNm7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6566" name="AutoShape 6" descr="data:image/jpeg;base64,/9j/4AAQSkZJRgABAQAAAQABAAD/2wCEAAkGBhQSERUSExQWFRUWGRwXFhcXGB0ZHxgcHBoaGhgYHBoZHCYfGBolGxwcHy8gIycpLC0sHCAyNTAqNSYrLSoBCQoKDgwOGg8PGiwfHCQpKSksKikpKSkpKSkpKSwpKSwpLCwpKSkpLCkpLCwsKSkpKSwpKSkpKSkpNSkpKSk1Kf/AABEIAKAA8AMBIgACEQEDEQH/xAAbAAACAwEBAQAAAAAAAAAAAAAEBQIDBgcBAP/EAD8QAAIBAgQFAgQEBAUDAwUAAAECEQMhAAQSMQUiQVFhcYEGEzKRQqGx8CNSwdEHFGLh8TNygiSi0hUWQ1PC/8QAGQEAAwEBAQAAAAAAAAAAAAAAAQIDAAQF/8QAKBEAAgICAgEEAgEFAAAAAAAAAAECEQMhMUESBBMiUTJh8BSBkdHh/9oADAMBAAIRAxEAPwB/kckKKaV+gsWW8/XeAeom/pGClqDCH4b42lsvW+rQtVSLTqEMsTZ1aY7qJgQJavWE2uOhO8Y2DJKSqSpr/AjsKFbCT4poGpTp/VC1kJKLqaDIAUdy0AeY23DD5uI1pZCBuQQLxc236D93xaStGOaUG5qdM3+t35pDAEwgY2b6Y1CBJPSMNkpiv8nLBiqtALkEQzfxDM3YzYmegN9ik4Zlipr6ptCtFr6ieu2w3PaL2JVKajwXOkjXUEndiYDar9hE7dbHHnt7KIU8ay4pNp1SpcVkIu/MFDqXuRA5gT/Lq9eu5bN66avq16hq1RGsG4aJOliNx3nHI/imgq6NKlGgyJ1BoCqX1baywYEDtjo3w9WAyqEEFSNSgfhDEsU9FYlR4teMdONmkNalboOmIDMfvxgavVsTiovO2LkrDHzJCn9/ruMVUQCNQJMX0i/3H9vtikONMMPQ9sD0K+mSfbt/zhetBsdK3QgDvE3/ALEbXxQy6juB4tbC9uId9r29sWvnG0x/WPzjEpJoBDPKLnbTef0gd8ICdVRQbgmL+/cj9Y2wzzuYJF/39sIqyl3i0kgXgb9ZNhHc4C4GQ/p8L59TkhvqFPcm+kMNJhgZiFM8pmNsC1svIKohKhjqew5zcc1htYkWIIO4GC+I12pKVp6n2DFuwXqOngLbfe0JitQkTqOxGiLeew3ufvjm3LYuxm+UCoVYshMy20bACDva8DsMB16QpgPrk2KydUkWDX8idNxA8Xoq8RqhIJgbAx3vYkgTBkWm/Y4U5qo4aSzdPqIMX8e9hgqD+zBOYzAky0EwNTErpncbEhzAuBAA9YDqsjHTZF20gnYfTchoXtHnFrcNLqGLW+osQQAImBO5uBb7GcAUjoYM4kkjvqQzYkRBJ/p5w6rocbqEHKZdoIMgi0GOWYUBe/XrjypUhQBzeR+m2232GPqaOXJay3BCmdohARc9P0GBc5mbFVBB6nbrtY2/5xGVtgBM08tYjva/7vimow0G8fY3tse98QaSRAltgB+9sXtliqg6hbmMbAm4/TcdsUqjC1ULNpAk22k+xAvJxPLU57DrvuDB9rhhGCxmBBIhVHsCem3v98LxUltQ3aQPMCxkb7beMPyZEnAgR3vHf+3+2+BMzFyPWMXMIm+25/t3/wB8CmudzfoJ6fnhkmE6rxeqif5d1s9Iy7iG0JClpUSSQx23KhvGHi1QdJFpEgTPQGx/EP8AULbbYAGXU1nbWpATl+YCNW8i0xHmPS+KuHO1KiFcN/DUAAAtqQglXUSJJ+mLQUIvsOfH6imBjctj3XHaMCf55C1tUdNQAHsQT32/M4k7yPP6jHoQyRnwAQ8S4ToGYcAszaXTrzEkMxPiNtogCd8Z/h1WULkwHIUbWC2URswmW6XG+4xsM9UlHETKtt1EGd9sZevlPlJSAtyFkB/DrALAEnaSbfneMcmeHjtFIlfHGFTLztDKQG35VKl57km4iCJO4EvPhQ6coiHpzAkzKvzAgjpPTvqGM7xCt/8AiF5WCIXcWFyd9V+hFh2xo/huqDllJ26N4uSPMMTEdDB2xvTysEuBpTYeYx8rwLd/tj0GR4I6GOn8vfxgKdx3mPvf1x1XZJBa153tvt+mKs23Yel/3OKCSBI2/IeuJPmhFo/33nAuhiD2MeO2Lq2aEQOYdyIn+wnBFH4dzbkEUKiiPqYBQLbnURaI3/LE6nwnWWj8+oaa05AEOHkkkQoWx9Z84WX7NQBml1D6gDEgDx0t4n/bCzKJNZNzDdB16eDeLdbCb4YZspp5DAFix+pp9PQn0wPwvJVHmoiOdJjUpCqDBkFmsD5m1h1kSvTCV8SeZaQWaQGY6iAJEADeDHfAFTMmpZW67TvGxMm5sSSR37YeZ7IEtBWFHK0C9t4m5Mjr9tsV1XZUFNQAoEBWgk3JmQLvJ+rf7Ykp0qBYvpZRiASTqMKRvcgzq/8AEdPPiazkQLsTBm5PWwFidtRmAZGxxZn6i0/4Zgk3kEzbu+qw7DfbcnAr8SExFMDuqm48nciwttb3wPkDYS2Z0gKOYQRIPqem8SBE9OmBaueHKsAoQJ0FY7/y273EnvgF6vUsbgm5Aje0CYXePX3xBdLXgA2AG4tAmRaet5wyhRkvsZkqTAJQkSbgFj0AJWQOv2N+gWYysSJm5k+TAuQJOPatAoEa5BgwTcAk9N4IvFhB7nA2aqX6x2M2npJm8Wn8oxlH6CiSIFN7cuxETJi/uBb/AJwPXzsgqvckmJNxBJPfwLY9zFQwYBJ7gT6mwsIBtgLIoS5Vg3kXm/gCRba1pwWtGVHtIamEbL0m+8k4srVmZubpfVe3TvYemCalJVtTBEd94HcdPfATPFOSLsfTlvAA8kTPge4tpmsozlFUAiZgarWuJgE9fTfALJ1v74Z5XNKH1PzdgbwTuY2x7WrfMcGx2t37x7icVTD5HR6VaapgkKyXA7mx2I7KbbQPemlWvTYQWZNMGRqEk99QAYSGBN99yMfBGCpUBKgwyvAKv1ABmCfEyIkixwNSzC6wAeUggeN2C26AzHhseTLHkg3KKtAG711BdifpA1I31LMGD0YEkQy+JAvFPzipVCVhlsYibXXexFoHUT2xGlUJUo7SGvcQQbExBkekwfzx5ncppZdzTOxJDdiQSLSI63g4pizqTriSCTdrEeqkHodip7HFGby4qFSTcGL9ASpN+wAP3xXQDK4IlrkETBYRCgn+YCBPUBZ2M11+NUqRIqVFG5UG7R2KCTPbzO++O6Gf3F4zRkxL8Q5NhVDCILmekKDafEKxnpbvh1wimEpR3YkCJgyZiLaTva1+mKqmcWtQZxIpmQKjjSpIvA1xrhgJAm9t4xTls8tRRobVAEwjATaebSEa56Hv64rCCjKkM3aHdDMMW5FJPUKCbHr4jB2W4XVrkimmtwNUDlK9L82kSfM22EYSU61jcj9k3x0X4EoCjlWzD71Bqv8A/rSdI9zqPuMM47FoR/DvwfUqV2p1GNMIAzxpJBJlV3IViL9Ytje8NpUVJFNFGmQGjmI2JLbmW89MJ+A6qWSaq/8A1K5avUO12+m3TlC/fF/Aah0OT0Kr7xqb8zg0En8X8WFKlpkguR9p2MEHSQCDHfGG4xx58xTSmwACkwAIF7fSbAAco/K843PE6ZYOwLAhkXli4A5gdQPL3i+Oa8ersaxB36gbT/yJwri7sDPeHUKWvnGqJAU2Xb6mYm6jfTa8b7YZV+JLSUMwp01H0qLM3/aFOpRN7R4PUpXqMqNYXuSQPYTvhdVpqFmdTsY22Hcn7nsAMT8bB42WZ/ibrWNRQVJ6ncGJ3/Ce8QYt2wFla4bU7aiQwIhhAHMSOa7GYI7wdjE3ZDLa7g8snUepG/qwPYdB97KmVVBY6iCQRTBkWGoAHe4I3+w3RtJ0F0tAhVZ1RuAeYAjT1sdjBHfc+AY1eFLpUwYi5DHmvuBBk9TBgAEdDEa+Zcs1tEtI1QxBJsCxkCN52WLYCz2fDMdIKjcAkACdwIiR0iIubYNN8ABMzSAJCy3Xvb1gGY8dMDpX0kG/kX62JHmMTXMC+qT5F/37YHcEnrJ2t+/P2xVfsYMzHEdTyOVTBvcmBck+TfHlOk9WFpqXI7DbzIsNtz0nF3AuAfO1s7hEQb7aifwhjYAC7G8al6kYZVuIUaVMU6QJ1GSFJMgqI1M143sLGRI2xOUkuORXLopo5cJIqWaeoIgzeADMzAmxttticJp5QukAliJWdrmCbkRaZ39cUJrczokAwTMgHcAk7mOnud8D1tRPy1nWZLIL9QdtlI/2nE4KXYpDOZwaW0lVBgFe4G0TM4XVSNMtMTy+g63748rWJU3M3kfl7z22Ax6KZqutJILsQq+56+O+LUPWgUwTbB+U4U7qxVgFgyxvqIEwAP12GNNnsnRy1LTAbStos1R+pPcT4MDAGarCnl0pzzML7XJY6jEWEjT7emFTsVOx1kOIuoI1EFgJQKpR7T/EQyP9UqCZI2N8fZitTIlUKPuQrTT9V186jwSRgKnmtJK2YDS0NazRsy3U72hum2+B+KfF5psAtJVU3sDqME2aqxBm4mFuAO5xyemySTqr/uNQ8SqQoZ+RQQFd4VfIlokwOkn1wpz3xZSUgotR4BgtyKCY/mlosCLSY6YzOutm3LKgvux/+bbn0GGXDvhoCfnQ56AFgB3nqf0x0r0sZS82thpIqzvxPWrAKjBT1Wkrhm8g3On0jzOI8N+DatT6yKQ3iNTHuQoMDpuR0w+ooqLCKq/9oA+8b++JrmjsCfT2g/lizxNRqGjHlL4fooB83VVIimrOdeiJgKn0gC3LcXjBCDoTbx/S22K6uYYxJ30n3GxnwYx8HBJMRPTt49MbFGUL8nZgmghLKg3YhQe8mOo846pxIRl/krbVopD0gA/lOOZ/DtDXmqQ25pP/AIicdJrNqq0R2LOfYW/XFjFvxFWC0gg2JVR6C36DFnAv+gp/nd2/90fphN8UZjmQdpP2H98PMiNNGkOyT97nG6AR4jmdNP8A7mJ/PHM+LP8Ax59D98bnjteAo7LOOdcRq/xD4gYD4AydRJMn6e/6wYxQxkwBEyD3j1Nr/pgmq/QeOtpPafzOJ5fhBJ3WfUGPIGx/TviNh4BKjiiCVJEibfeZ8YWZzNmNQOkNcRAO5sQNz/vg3jdIaiqsCxt9eosf5m25vEYTvS02YywFhvpG/W0/vrhdWBIFbMErpAUKBM336km8kz+UCMBs/T9cW5isbibT27bYFc39sUSGCMoA9QBpva0dj3tgv/MEjQCjIrDSxtPaPJ6r2NxivJZikCT9DaSBJkCQf9Nz11GIjziNSWhQwKLuSAN7xAMnfoJ9ItN7ZgjiVSsaMfMPy0g6FWBBJuSI1GY+4x7wfJU1mrXZoUWRSAWkGBr/AAixki8QBBMhM9VmMEk+/bp5jtGGKZAtCFtKwWnwBJJmNhsPPSTgVWjLQbV41rmpZQo0UaSfhAktUbr1gTctJ2XCjLcY+WjKEBLk6nJuREKvsSTbc77CI1Keplo0VLMzaQFMlibRPXb0wVluEgGGhm3JBBVOwEGHbr2HnDOSiB12LCCTO/r12xfwmsKeYp1HBYK4JVd2/wBIvedo67YbvlFFwsnz+vYDB/BeGkVVqaQSoJUbQY3EdQLyY+4gL5iuZPjFUsIqKqtLMwmdJJ+lm/EwFpgSZsBjLZNSSXPt94n9+car4mCqAAihmLAkgc15gkRJ39o9TlqGaKNIuBYg+Le2MjR4Lcu9cDWVhVgHVYk6SLA32mfJxo8kKOZTn0vVAPyy9iRJsFNjcECb3iJwpoVSBoZtSNJIB3JGkkEyJhR7D0xDJVv4ZRxMMXWPwkgTbqDGxsDfvMZY92tP9FaQ5pqRFj/p9Y2jp6YmCdz+n322wBS4oaYGsSrRpftPUj74aVaZsdj487e+OxZUxWgdzEHoRP8Af3xXqwQ7KwEHbp/T74ErCD+eHT3RgvKxBm5AkeOp9sRqMAftivLBjYEA+ex/e2ChT3BiR6x6m+Fk62YdfBrTmp7KT/fHQcuktq7KFHuZOOffBVL+K7WsIBHnHQ6Nl+/5Yfoxm+OOWrfePcxjW1bJHZAPyxkyuqrPkfrjVZr+qjBYqEfGzNQ+FxzrOPzH99cbzjlb6z4xz/OVJb9++FZghqxIU2ggGIHv56Y9PFmRCqhQWuxIn0AGw959sDs/Km3YjwL/AJ/0wPUeenT9n0xBDItocRanqKgaiLGD325RIE3N/XCHNZliTJN+m35fvphw9E6TJIDAAR+n6z6nCmtR5QFE9Z89bThYtJtgtC92xWzYKp5XVEnTeJIPabAC+KszlwOs33iPyxXzV0GypI848KnoJjt6Y0HAuCU2GusQBBNzFhvBn1P/ABizM5amjMKSqQSOUPMEixLGAAN9pkEdjhHNcIVSVivh1WosLSUjVHzHaII6DppX3vF9rMqnCXqtpsWJC6R+IiZM9Fnc7YryixTkEmATAZYABAc9gOYD3O+wWZniNWmzaCVkaZldpO8Df/jrgcsNDp8jSR/kU2AIX+NUH47AlRNwvTTMmZOJVE0ATCyCQAPpG0x1JNvUdIIOf4NntFUuTMhgepPeO7dvJ8YeZBWemaxMGdhfSo2g+Lnpc9zOJy0yc+QzK8P1EDzLsYMHeL2Z9zHTwJJNy2YFNyzKdIBgC+5gGLar995JOI5pxTy4JIUEgTIMnd+ncgEdQIOFWT42oD6wWYkrpVtJVFA5gTPMSQJ7Am+mMLHYm2DcfzLVX1EAC9t4A2EwNXU6uszbYJfl+m0+2L+K5wuzE8swEWBtveLefJOBqmbhCOu19x3xdcFVwafJZOhVpKys1Oog0urEaXN7ht0OwgrEA3ti3LcKRQp1QWIDIRJKkSGTxYqZG9xY2C4MPl10YRBYAhjIEkQTNoFjOHeazhepLRYEEneRqgzuCJsZsLCIGOeUnZWtgT0qNOh8r5asXVxIOoiWs/gjlMiJk7YA4ZmXQilUIA/C7EKALCST+EyD7ntgmtTQgatSkgG0ta8kgmwGm97xciLyrcMNSgoVSiXZXI+p4IYTuS22kWEDzjJ1sagrP5Uo0OAGHWQem4YGD3wPUyrFNaqxQW1BSRPQF9u+NH8JJQbKio9NamYpH5biuRCaRK6aZgNKQQSDBJtaCBx/jdatzk6UA06VPQmIMbDwLHFFKblSQlCjJiTZtJ9j+RwwFXlufQ2+22EtOqAfqFrR+9vywVTz+okL99v164rO2KzafCdGFnbUw/LGxqPA9FxnuCZYqFB3j+mHebaA3oBi0dIAoyomqo/1f3xo860ff+mM3kf+sv8A3f0xos7tPa+GZkZH4gqbjucYnOjmONhxW7E9hOMZmo1ScLIBVUzdgBFusYhTqnoTv0PYWvjwjrBH9sFJTiBuOsR+xiEmkNZ9xTMaWKjlCqFHdbSZtZrmfXAnzaZpp9QaANrWseuLM4pL0o1yzDfeZ2jv+uC85w6CAxuBFgZ9I9bDqffEZNUhHSFWoQQDPqP084oWhLARuQCB3mR/XbtGNNR+GXZtBdg0TphRYblpEAXw0p/DyIyhQhMSSt2YL2PmYm3QDGUqA5ULeF8Jq6S+tEYgAAiQF/lBmD5IG84zefNSmGVyJJnl2UHYi0EHoJtBONJ8R/Eig6KZUxexggRfUBsdWwN7EkYymZ4rKsPxN2vp8DrfbDwT5NBN7YIlQgXJABBaBuRtJne5v584HzdUN3mN4A9dh7TiVQwLmSfNo7mN8fZegajBQJYmB0jz4jv/ALDFCgTwbJtUqBaa6n6TZQOpY/hAH3k72xpTmPl06gK6UVwAJF4gRI3YyT4tMdfKxSguimQNNnIvJi5Budwd9oMYy+d4+55UOlQdxu2+52i59cRrzYv5DriueFTSYMPAUHwsOegFjcdo6zhTTraJ66gJixiR+/yxUMzzhmMALBPaxmBtJM+pOAK2aLkmPQDoO2KqNBSCs9mPm1ibIpPKD+FZJEkC5jcxf7YurLlxYM9TzGkT4GFl98RwaGo0WXzJBERIv63G/eLY0GRofNMsbmeaLTBgeGkiBYe9sZVWupEf8xH6+uGfDuINTchrKSQw3iGAM7TpJBnaCOmOaafRQd5/IqwNMAguCFDEESSrRa5kgd7MbdcVZ3OMHo05jTRBPdW5o9DHKIO1+2K8tmorwZ0rzMAegBaQNU7qBMz9hiObBrM+ka6x0sxu2lgQxhYsAp09QLWviUE26AfZFjQzAZjFOoul4hiSoZqZi4vcAmdxhm2eyxQgUmZSerleuoQoIUL1A8gdMZzNux1JMMDJgEHVOqD/AKpODKeVJgRcxfYX69o3vjsxxfYZEKuSQtKKwETpY/8A9CJHrB6Sd8XZKkNSggCSBYQCT+cAe2J/5QgkWsbEGdpm/UYsyeo1afbUu8z98O4ybJPk6ZkaYkHzizOVOVvX+uJcOSyepP5Yhmxyn1xdAF/Dj/HX1xoeJGEPv+mM5wtZrr640fGByYzMjFcQNn+2MVmK1zjb8TTkbzGMhV4eScLJWYCQz+/3bF4rm4iI/X2/L1nFh4cdoxNMo2qI3vt/fEJRsId8O1Aawcg/w0XTInU0G3gAyfzwXR4tQSo9SpOrdAb9zIgADfoJABiZGFtGqoWJkO2k9CQP01MQJ7YUZyuTUDXgpafIMH9+McqTcmuhXG+TSZT4oValV3/ki4I1EkyOsRa1zcjphHV+JqqPUKGQw0wdo8DoLethMYUPXsRBBnfreL+sdMUs0gfvcg/sYtGCWzRgrKm/iFm1DUZJBtM3N9gP+MCtSPjoLEXnt39sE5+moI02gXnefPmINu+IUs/pgaRvMj928n9my40OT/yMQWPMdgL2HnHlV9R0UzE7na3XbpjzM5xmEz4AHTqffA2XrEbGO/n/AGwtPsxe1ZmUMZYQQNRmwvH3Mn1xRRy4J17KLx53Awyp5QnSzE6AsCRE6tU7i4BIvsb4AzeWKCF2N58dP6+xHTAUldBQPmKkmP674Np5GKYbvhcBP7++D6HGNKfLZdQkHeOhj+n72aV9Akvo9yOU1sR2Gr84j74pzOWg/r4wZwPiaIarVSbgBQB1m7D/AFDoPJ2wJns8rWpqQO7bx9z+Zwu7Ep2M82lKgQlVmZgt/liAxkgczgkQN+XuN9nFLN5eiFZaDM1VYPzKsovTZVBYkAbGDcXgnGFy5E3k+Bi6vnXuJIDAAiTt0FzMdYPXE5YXLTZWzdD4kdRUqFKRp01gqQrBmJARVMAaVN4lvpPQnAuT/wASmDMz6wI5aaQFkfSZ3G5n8oEAY2pnWYKnQdB1O5Y9SdvsO2J5PIF2GqVXUAzRcT2BIkxJiRt0xL+jx0/JGNLxL4ypZgl2o6H3kBWk7HUSVB9dJPrhzwGocyStMhmVAWY6KeoFtMkAwDPoB53IfC+A0aD6ixdZAUuoBViCUbkY6PwyOY26WxraOcTLUQ7Um0kKAU1MVEEFagf6nBklSOYXBicSeaEPji/5/sWTYufKvCnTpmwO0+QNwPJt2nB+U4XziCTeDbY7xPeL+l9sKm4gTVcO601RZWCWmWADELfSvY7npbFmW+JaiA/LpLTViNSUxBOknWdR50gWCnYuSSetYernXySsW29HTcvTVACzBQJksYAsSZJttfC5eJU61IOmoK7ALrQoW1EhCAbkMQY9MZfiXxUlarATVQooNdFgYeRqdWIUoCSFlm2AEDfCQcZzNWurJ801QPqDawoCkEU0UABAJjeNy0mcdkMratlIws6Tw3hjLVBKn7Ya8Xy8rjkhWsi/5ia9jFSqFemFI3GosC7D8Q5Yg2JtjYUuLZjLFFq5pM2hggKvzJDbEVwAAg3nmMRa8Yp5WCqPs9Q5YOFQyWNZnAKm3yo7rUJHebrgSjwuT1HmDH+2C2ChF/8AT5wBm+HN9Pe1hO+NfV4ayyJA8mf7YBrcIqVgwUE6YmQRfcQCBIt0n74nLgxis3RC8oE+xm2yjwd7ffC8cMIkkEeIJP2A3nt5xoM5wKqsgUyW2lqbwZPcrB9RjO8doVMoTl2BR2AZ4mSp5gswDc7+nXHO4N8BqwQ5Idbz9MRJJi0H9j74HzmXjStuWxgzcxM26d/GI0KLKhqhgo2AM882KiN/XxiWoGmxJX2n29+sdRfDJP7ClsX1suNQAMyYG/sdsfV8gVsTtMkEEC9ovecfVqJMWn26DFiUWYAD6R7yTv74rZivK0SzFSrEaWUW2kWJ9THnD7JcCp0ENarDsuwiV1HZQs87T3/KLlcPoKimGuIA6g7lmJ9YAMbn0wPXzQq1NaBjRpNFMMAS1QkTZYBjtNp3O+I+bltcACyinU9Xf5cqF5jqjcGQLWvt12nGYz9wSFgkarbAdWEDmm9/XfpoM/kwNTVKgIiYWVAtZNPiIIFoAHbGUz+bDAAE2nqYg3iD9/XC41sFAoa18QTH02GJ0heMdXQTxUtjwLvi9lvbFZXC2YLT4cqCr8lgwqTGmLz2F7nx98E5f4fWSGZwwnk0bnooa8SbSVtvfDSplPl62DVFqIZgn8UgOjGQVGqeYEEy0i4w0TjvzaImhSVVuop0lp9JJ2JeNzJDDb8UjlnlklaHaoB4VwfNU2JytA1UVzLmnNrGCWAZmF5QXBERMYvqcIovX+ZqopP1JTQhZ2PKzT4ItsDEC+j4XxofLHMNCrzgEk8wFx1mLFYAn1wcPiOgKUCjqVRZEQKFY3HMBpa9zc7HqRjz/eyTk+v52JJsSZ9qWhChBNOFOsEMYX/qAiADYiN5vffAGUrVatVqWWRq1RijtBOkWllZmICLbTJIvqja9eWrM9VgpRabI2tmJjRFwQoLNPKRpA5ogDAtIualXTVPytcqBFJagH1AUVYiYghST5M4rhxJ/kJGLk9g/Gs1y/USxfUSNhFlVGBhgBHMIuMUZLiNQNrlyBLMSZkeQxIbsSQTeegOHy8OBqJTmNaMisWJDESFgFTplrCLGbXwBxHJCmhV1+VcrBiNSgBwSTKvB1dbwDGOuMIr4s6PbosofJrOlLUZJjRp1qbSCw1qJibydpm5hpQNJHU1KlLKqA6l8uitrXZ45gSCZWAGsfXCjI0W/wAr8umpd/mGqh0Eso0adW0QSIBJtDQLBsHZn4fzj0wTlayaiSqstOmCOi8zrUm31EE43yX4globZHMZBRUrUswainQjipQWu/M0yq1FDAkqRIDCInph/wAD+PcsuX01HpVipcqDQC1NOrc0UgLbqpv1AIvzjiXwnmQ5Z0Sm4Y/9SvQQm5JmXHN7An8sNsj8Q16VMq9CjVqpYVDmKJAAiJpKTqtaZuDB6zeMr2A6VT+P6NaoUo0BUAhnaflwTAkLpLSLCSRf74bUc7TrABiKbMdIpVCDq2IIggtPp3xyL4Oqu9WoKDlKhpVGB0qwLAhkplXpwgKggFSZYCIFsNuL8HbIpTzFaoDX+YpX+IpYMAGWZuQbysdCZMjD+QKOgHhDKGYKV/kALaD2jRLR43wmz9bi6nTTXWCoIZKcAEnaXhlI87C+C/hfjWYzlKqa5fLSR8moECl1K82kVLsVPWI5hc4C+GeDUKOYq/LzOdnLvoqatC0qpP1JAH8SPxdZOG5AN/hbPZ+sjLm6DUyo5XYBdd7gqWiY8QfGK+MfAdPMSx+Urhjdk1EdmGlhcjoR+mHdL4lpElV5iFJ0kGSFBNv5tsYvjfx4qZmiyUTSBB1GRqcFHQaQoKlQQOaTcaQAZwsmktmFL/4dVkJVvkuJkA1AisOhAJBUxbtPQ4r4x/hzmagGmpQpKoEKag2N45V6GeYm/c4Z1f8AEFab05p/N+YOZTIhTzFw72nTssGYPNtG44tUSj8vUAEqVFpmbwTJ0mWiWjT7+cJGUZbQTjlf/DlkUM9aiy/ihmU9iAxRr9pGBquUgjSULTopqhGmBYBJ3je153vfHWanxRlQwM1gWEIVokq525WHIWm2/fH2W/w9oNU+dVLtUmdDaYB8wBJ7wY399JKT8bAcgzWTbSFLFUNnaCW1TDoJsCLSDta2JUUpU6YIQcoOkz9IMAT/ADHc36x0x2Op8NU661KT06LUXCkaEIa2zlhcGICxuJMxvl+N/wCDgc/+nzPy6e2h0LwYuQwYEn19Ji2E9mlSYDkPG+ImobmR+z+t574SkzjoHxR/hS+TUMa4cmYUUnH/ALwSs+MZrJcASo+j/MU0Pd+UT2m8epgecVjUdGEkYlRs377Y2lf/AA1ZI/8AV5JjEkf5gCD0kaTPsYwO3wIwWTmcpq8VtZ94SAPfBbMZxh2/f7/viJGH9P4dUSHrKu5BVDUBI2uGEDzGAcxw4qYBJvFkP9cKYZvmQ4QhxOllMRqDH6QRYVARsrGSAQCdsH8Pq/KUVKZVVbTq0PGgqQGczzCSbo11ZoMrpwqfh+gqtcFAFqIYAeeeVBAqAwLkAxsOk4KzuRNNFqrVSuri1RDAqAECKiND06y2BJBm1+XmjOEZRGewfifFKq5hrFWZj8s0lCl0efxA/wASVIjv+eG9PNE0xrr6mliVVtRQjs30QWEap2UiDhZkK2crVadOhyu4fSqaaShCCCS0gBYsZIuDYk3G/wDt2tltQb5KzYgtTc2vAJkCLbETtOEeJSSYeUS49xMEmkmlqas0VGljUJsWM2JGwttffYEZ6AIAWFMAKBLWAIj8Uz9u8YZulBCtNoLJGpttQhSNOm5B6QPxCwvhLVBedJJAvzG4At9xMYfG1xVGWg3LcU+XSpizF5mVViFXSEKkib86/oLg403DeIjMpTpVVqO2sVKRLkcrSlUAlTKSFEM0G38t8Ev2G8gTF5H7kYLyXFvlI4Au6lJ8SCetpgfYe7zh2lsbyOgcW+PQirlcmRlUSQ9WmOoEaUUGLRHzLk7ggXOFzFJ2cs4LNuZBL3vLE8xbrJPXtgdMwCJkjztbrti6gSRIY6VF7xA629/eemBtCclakLsI1WaIEibrEWNuuGnDszT1KzkjTUWNvok6iYB5gNuhlo7YXVGM80k9x5uNhviPozD3if35wZRtUE3ecy1Gg9GoKYrUX/iNTMRUphmDKhnpuP8AUNxLDAGd+OqmoHJqmRo2JWjpluzVHK322AAEdbHCTIUqlbTS+chCAhFdwFUG5+qFA1b3BJ74hwvJVBUNNaReoQIpmmGYXJkCCQ1gZECN9sTh8E4p2Fm/+Gf8UMxTMZxUryVhigWpBvuAJAEbibiJvGtq/GuVrFjSp0Xts7EGTMBkUfw7kz3ucci43wp6bfMqLVTUZPzwQXdhqeG03WSYMbSD3J3AK8hh/EkaYZdA0QLGSdRYE9JET1w/uOPIKNt8SfGC0Ai0qKCtUIVeYu0bcoRTAkxqB3jtjCcW+JqlRUUqjPQqtVLosgFiPmQTKhS0HqJ6AYJ4jQppRYRVILL8upqpkbgI4XTOkrMhWidyYutzVR1Q03LAKWTnAMKwKmAthfcibMN9JxN5mxRjluJ0gXr1D8+orEsztq+YbS8VBETGnkNmMC2HlH4yLZI0iKZPzCzVG1DU+o1HMTuQTceOu/PFrlqgMgairlmE8yoATcX5unfFtOopKh/+kDCmJsLtsYJBMzO7XMGcK4NcNmo1eT+LqjZ6nm6x+YqFiFEFY6BVm0EC4mIG8Y3GY+OTXgPQYUTOq4OqL3Z9I+WBF9mntvzHhPEVy51UtYMXbl5iBMQLEH6YBsAZJkYacU4/87QUdYAFqgKRDWYqCVMWkmYtbpho5GpU1oJt8t8Y0nY6XakDql4ktJkQTJEwObxANsNKHxgk6RVBXpCjlI3uWAgCLfljndXiJK6tT1dMSVZYU/SPwxUp2+okm3QjBZTMIrLKowkx8+g4e1yIIabdYkRfri0MilwFo3Gd+JgDc02H4gQSVgxeJAuCO1uowLlc7lcypqfIm+krVpLy8oOk2KzBBlWIPrbGUNMoGp1aFWnG1QB/ln/y06T4IM9MRyXD8zZqLu6n8MEyJiCIuMU2LoZcfSlSDtSylMKuldYphiC86dKlYYwD/fpjIZh2BRmakA0FRShrFhZvlLpDiRqUXG2+NnxL4XqjhuZqVaaZdlpPM8zP7TFMHbvYY5vw/jNWnSNLVKqVKBhISS2qI2kkE73UYlOCa2MnsenhihGYuTFxoogSZ6FyWi4vbeIJEYGGXSCflAkLsVUEbSSVgEDpafGBk+IXBBakrxpsCw23F53i5j74jT4kjadOoFbqp72nwZi+3piVeSpNm7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6568" name="Picture 8" descr="http://upload.wikimedia.org/wikipedia/commons/thumb/3/36/Hopetoun_falls.jpg/300px-Hopetoun_fal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143380"/>
            <a:ext cx="3321867" cy="2214578"/>
          </a:xfrm>
          <a:prstGeom prst="rect">
            <a:avLst/>
          </a:prstGeom>
          <a:noFill/>
        </p:spPr>
      </p:pic>
      <p:pic>
        <p:nvPicPr>
          <p:cNvPr id="66570" name="Picture 10" descr="http://t3.gstatic.com/images?q=tbn:ANd9GcSoyXe64aLKRok0v63hHBvFWBdytnthSq7eMhW8QIpIHdFVFMb79KRjV7Y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143380"/>
            <a:ext cx="3286149" cy="2206757"/>
          </a:xfrm>
          <a:prstGeom prst="rect">
            <a:avLst/>
          </a:prstGeom>
          <a:noFill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4000" b="1" dirty="0" smtClean="0">
                <a:solidFill>
                  <a:srgbClr val="FF0000"/>
                </a:solidFill>
              </a:rPr>
              <a:t>Les images vectorielles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500174"/>
            <a:ext cx="7842148" cy="27592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b="1" dirty="0" smtClean="0"/>
              <a:t>Les images vectorielles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Ensemble d'entités géométriques telles qu'un cercle, un rectangle ou un segment représentés par des formules mathématiques (</a:t>
            </a:r>
            <a:r>
              <a:rPr lang="fr-FR" sz="2200" i="1" dirty="0" smtClean="0"/>
              <a:t>un rectangle est défini par deux points, un cercle par un centre et un rayon, une courbe par plusieurs points et une équation</a:t>
            </a:r>
            <a:r>
              <a:rPr lang="fr-FR" dirty="0" smtClean="0"/>
              <a:t>) .</a:t>
            </a:r>
          </a:p>
          <a:p>
            <a:pPr>
              <a:buNone/>
            </a:pPr>
            <a:r>
              <a:rPr lang="fr-FR" dirty="0" smtClean="0"/>
              <a:t>Exemples :</a:t>
            </a:r>
            <a:endParaRPr lang="fr-FR" dirty="0"/>
          </a:p>
        </p:txBody>
      </p:sp>
      <p:pic>
        <p:nvPicPr>
          <p:cNvPr id="72706" name="Picture 2" descr="http://thinkdesignblog.com/wp-content/uploads/image/21-baby-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017472"/>
            <a:ext cx="2643206" cy="233659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3" descr="D:\Design &amp; devlop\Resources\Illustrator ressources\illustrator last\appl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000504"/>
            <a:ext cx="2500330" cy="2357454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Comparaison bitmap- vectorielles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214414" y="2643182"/>
          <a:ext cx="735499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666"/>
                <a:gridCol w="2451666"/>
                <a:gridCol w="2451666"/>
              </a:tblGrid>
              <a:tr h="2710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Bitmap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Vectorielle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1032">
                <a:tc>
                  <a:txBody>
                    <a:bodyPr/>
                    <a:lstStyle/>
                    <a:p>
                      <a:r>
                        <a:rPr lang="fr-FR" dirty="0" smtClean="0"/>
                        <a:t>Taille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Volumineuse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Légère</a:t>
                      </a:r>
                      <a:endParaRPr lang="fr-FR" dirty="0"/>
                    </a:p>
                  </a:txBody>
                  <a:tcPr/>
                </a:tc>
              </a:tr>
              <a:tr h="271032">
                <a:tc>
                  <a:txBody>
                    <a:bodyPr/>
                    <a:lstStyle/>
                    <a:p>
                      <a:r>
                        <a:rPr lang="fr-FR" dirty="0" smtClean="0"/>
                        <a:t>Zoom (agrandissement)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Effet escalier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sans effets </a:t>
                      </a:r>
                      <a:endParaRPr lang="fr-FR" dirty="0"/>
                    </a:p>
                  </a:txBody>
                  <a:tcPr/>
                </a:tc>
              </a:tr>
              <a:tr h="467808">
                <a:tc>
                  <a:txBody>
                    <a:bodyPr/>
                    <a:lstStyle/>
                    <a:p>
                      <a:r>
                        <a:rPr lang="fr-FR" dirty="0" smtClean="0"/>
                        <a:t>représentation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Sans limitation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Représente des objets simples avec peut de détails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27103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52" y="142873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Les formats standards d’images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Formation de l’image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571612"/>
            <a:ext cx="7270644" cy="1259010"/>
          </a:xfrm>
        </p:spPr>
        <p:txBody>
          <a:bodyPr/>
          <a:lstStyle/>
          <a:p>
            <a:r>
              <a:rPr lang="fr-FR" dirty="0" smtClean="0"/>
              <a:t>La formation de l’image sur la rétine </a:t>
            </a:r>
            <a:endParaRPr lang="fr-F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213100"/>
            <a:ext cx="76962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Formats d’images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357298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Un </a:t>
            </a:r>
            <a:r>
              <a:rPr lang="fr-FR" b="1" dirty="0" smtClean="0"/>
              <a:t>format d'image </a:t>
            </a:r>
            <a:r>
              <a:rPr lang="fr-FR" dirty="0" smtClean="0"/>
              <a:t>est une représentation informatique de l'image, associée à des informations sur la façon dont l'image est codée et fournissant éventuellement des indications sur la manière de la décoder et de la manipuler. </a:t>
            </a:r>
          </a:p>
          <a:p>
            <a:pPr algn="just"/>
            <a:r>
              <a:rPr lang="fr-FR" dirty="0" smtClean="0"/>
              <a:t>La plupart des formats sont composés d'un en-tête contenant des attributs (dimensions de l'image, type de codage, etc.), suivi des données (l'image proprement dite). </a:t>
            </a:r>
          </a:p>
          <a:p>
            <a:pPr algn="just"/>
            <a:r>
              <a:rPr lang="fr-FR" dirty="0" smtClean="0"/>
              <a:t>La structuration des attributs et des données diffère pour chaque format d'image.</a:t>
            </a:r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Formats d’images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formats actuels intègrent souvent une zone de métadonnées (</a:t>
            </a:r>
            <a:r>
              <a:rPr lang="fr-FR" i="1" dirty="0" err="1" smtClean="0"/>
              <a:t>metadata</a:t>
            </a:r>
            <a:r>
              <a:rPr lang="fr-FR" dirty="0" smtClean="0"/>
              <a:t> en anglais) servant à préciser les informations concernant l'image comme :</a:t>
            </a:r>
          </a:p>
          <a:p>
            <a:pPr lvl="1">
              <a:buClr>
                <a:schemeClr val="tx2">
                  <a:lumMod val="95000"/>
                  <a:lumOff val="5000"/>
                </a:schemeClr>
              </a:buClr>
            </a:pPr>
            <a:r>
              <a:rPr lang="fr-FR" sz="2400" b="1" i="1" dirty="0" smtClean="0"/>
              <a:t>La date, l'heure et le lieu de la prise de vue,</a:t>
            </a:r>
          </a:p>
          <a:p>
            <a:pPr lvl="1">
              <a:buClr>
                <a:schemeClr val="tx2">
                  <a:lumMod val="85000"/>
                  <a:lumOff val="15000"/>
                </a:schemeClr>
              </a:buClr>
            </a:pPr>
            <a:r>
              <a:rPr lang="fr-FR" sz="2400" b="1" i="1" dirty="0" smtClean="0"/>
              <a:t>Les caractéristiques physiques de la photographie (sensibilité ISO, vitesse d'obturation, usage du flash…)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Métadonnées dans l’entête d’une image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5572164" cy="508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 format BMP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7538" y="1500174"/>
            <a:ext cx="7770742" cy="483091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Le format </a:t>
            </a:r>
            <a:r>
              <a:rPr lang="fr-FR" b="1" dirty="0" smtClean="0"/>
              <a:t>BMP</a:t>
            </a:r>
            <a:r>
              <a:rPr lang="fr-FR" dirty="0" smtClean="0"/>
              <a:t> est un des formats les plus simples développé conjointement par Microsoft et IBM.</a:t>
            </a:r>
          </a:p>
          <a:p>
            <a:r>
              <a:rPr lang="fr-FR" b="1" dirty="0" smtClean="0"/>
              <a:t>Quantification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Le codage de l'image se fait en écrivant successivement les bits correspondant à chaque pixel, </a:t>
            </a:r>
          </a:p>
          <a:p>
            <a:pPr lvl="1"/>
            <a:r>
              <a:rPr lang="fr-FR" sz="2300" dirty="0" smtClean="0"/>
              <a:t>Les images en 2 couleurs utilisent 1 bit par pixel.</a:t>
            </a:r>
            <a:endParaRPr lang="fr-FR" sz="1900" dirty="0" smtClean="0"/>
          </a:p>
          <a:p>
            <a:pPr lvl="1"/>
            <a:r>
              <a:rPr lang="fr-FR" sz="2300" dirty="0" smtClean="0"/>
              <a:t>Les images en 16 couleurs utilisent 4 bits par pixel, ce qui signifie qu'un octet permet de coder 2 pixels </a:t>
            </a:r>
            <a:endParaRPr lang="fr-FR" sz="1900" dirty="0" smtClean="0"/>
          </a:p>
          <a:p>
            <a:pPr lvl="1"/>
            <a:r>
              <a:rPr lang="fr-FR" sz="2300" dirty="0" smtClean="0"/>
              <a:t>Les images en 256 couleurs utilisent 8 bits par pixel, ce qui signifie qu'un octet code chaque pixel </a:t>
            </a:r>
            <a:endParaRPr lang="fr-FR" sz="1900" dirty="0" smtClean="0"/>
          </a:p>
          <a:p>
            <a:pPr lvl="1"/>
            <a:r>
              <a:rPr lang="fr-FR" sz="2300" dirty="0" smtClean="0"/>
              <a:t>Les images en couleurs réelles utilisent 24 bits par pixel, ce qui signifie qu'il faut 3 octets pour coder chaque pixel, en prenant soin de respecter l'ordre de l'alternance bleu, vert et rouge.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bg2">
                    <a:lumMod val="50000"/>
                  </a:schemeClr>
                </a:solidFill>
              </a:rPr>
              <a:pPr/>
              <a:t>33</a:t>
            </a:fld>
            <a:endParaRPr lang="fr-B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 format BMP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285860"/>
            <a:ext cx="7498080" cy="4800600"/>
          </a:xfrm>
        </p:spPr>
        <p:txBody>
          <a:bodyPr/>
          <a:lstStyle/>
          <a:p>
            <a:r>
              <a:rPr lang="fr-FR" dirty="0" smtClean="0"/>
              <a:t>Caractéristiques du format BMP:</a:t>
            </a:r>
          </a:p>
          <a:p>
            <a:pPr lvl="1">
              <a:buClrTx/>
            </a:pPr>
            <a:r>
              <a:rPr lang="fr-FR" b="1" dirty="0" smtClean="0"/>
              <a:t>Compression</a:t>
            </a:r>
            <a:r>
              <a:rPr lang="fr-FR" dirty="0" smtClean="0"/>
              <a:t> : Sans compression donc sans perte d’informations</a:t>
            </a:r>
          </a:p>
          <a:p>
            <a:pPr lvl="1">
              <a:buClrTx/>
            </a:pPr>
            <a:r>
              <a:rPr lang="fr-FR" b="1" dirty="0" smtClean="0"/>
              <a:t>Taille</a:t>
            </a:r>
            <a:r>
              <a:rPr lang="fr-FR" dirty="0" smtClean="0"/>
              <a:t> : Volumineuse </a:t>
            </a:r>
          </a:p>
          <a:p>
            <a:pPr lvl="1">
              <a:buClrTx/>
            </a:pPr>
            <a:r>
              <a:rPr lang="fr-FR" b="1" dirty="0" smtClean="0"/>
              <a:t>Animation</a:t>
            </a:r>
            <a:r>
              <a:rPr lang="fr-FR" dirty="0" smtClean="0"/>
              <a:t> : Ne supporte pas l’animation</a:t>
            </a:r>
          </a:p>
          <a:p>
            <a:pPr lvl="1">
              <a:buClrTx/>
            </a:pPr>
            <a:r>
              <a:rPr lang="fr-FR" b="1" dirty="0" smtClean="0"/>
              <a:t>Transparence</a:t>
            </a:r>
            <a:r>
              <a:rPr lang="fr-FR" dirty="0" smtClean="0"/>
              <a:t> : Ne supporte pas la transparence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 format JPEG (JPG)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42910" y="1643050"/>
            <a:ext cx="8199338" cy="45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3000" dirty="0"/>
              <a:t>Format JPEG (Joint Photo Expert Group)</a:t>
            </a:r>
          </a:p>
          <a:p>
            <a:pPr lvl="1"/>
            <a:r>
              <a:rPr lang="fr-FR" sz="2500" b="1" dirty="0" smtClean="0"/>
              <a:t>Quantification</a:t>
            </a:r>
            <a:r>
              <a:rPr lang="fr-FR" sz="2500" dirty="0" smtClean="0"/>
              <a:t> : 24 bit par pixel de couleurs(8 bites par couleur :R,G,B) : </a:t>
            </a:r>
            <a:r>
              <a:rPr lang="fr-FR" sz="2500" dirty="0"/>
              <a:t>16 millions (vraies couleurs</a:t>
            </a:r>
            <a:r>
              <a:rPr lang="fr-FR" sz="2500" dirty="0" smtClean="0"/>
              <a:t>).</a:t>
            </a:r>
            <a:endParaRPr lang="fr-FR" sz="2500" dirty="0"/>
          </a:p>
          <a:p>
            <a:pPr lvl="1"/>
            <a:r>
              <a:rPr lang="fr-FR" sz="2500" b="1" dirty="0" smtClean="0"/>
              <a:t>Compression</a:t>
            </a:r>
            <a:r>
              <a:rPr lang="fr-FR" sz="2500" dirty="0" smtClean="0"/>
              <a:t> : Compression </a:t>
            </a:r>
            <a:r>
              <a:rPr lang="fr-FR" sz="2500" dirty="0"/>
              <a:t>avec </a:t>
            </a:r>
            <a:r>
              <a:rPr lang="fr-FR" sz="2500" dirty="0" smtClean="0"/>
              <a:t>perte d’information  </a:t>
            </a:r>
            <a:r>
              <a:rPr lang="fr-FR" sz="2500" dirty="0"/>
              <a:t>: </a:t>
            </a:r>
            <a:r>
              <a:rPr lang="fr-FR" sz="2500" dirty="0" smtClean="0"/>
              <a:t> Le </a:t>
            </a:r>
            <a:r>
              <a:rPr lang="fr-FR" sz="2500" dirty="0"/>
              <a:t>taux de compression peut varier de 1% (meilleure qualité) à 99% (moins bonne qualité).</a:t>
            </a:r>
          </a:p>
          <a:p>
            <a:pPr lvl="1"/>
            <a:r>
              <a:rPr lang="fr-FR" sz="2500" b="1" dirty="0" smtClean="0"/>
              <a:t>Animation</a:t>
            </a:r>
            <a:r>
              <a:rPr lang="fr-FR" sz="2500" dirty="0" smtClean="0"/>
              <a:t> </a:t>
            </a:r>
            <a:r>
              <a:rPr lang="fr-FR" sz="2500" dirty="0"/>
              <a:t>: Non</a:t>
            </a:r>
          </a:p>
          <a:p>
            <a:pPr lvl="1"/>
            <a:r>
              <a:rPr lang="fr-FR" sz="2500" b="1" dirty="0" smtClean="0"/>
              <a:t>Taille </a:t>
            </a:r>
            <a:r>
              <a:rPr lang="fr-FR" sz="2500" dirty="0" smtClean="0"/>
              <a:t>: </a:t>
            </a:r>
            <a:r>
              <a:rPr lang="fr-FR" sz="2500" b="1" dirty="0" smtClean="0"/>
              <a:t>réduite , </a:t>
            </a:r>
            <a:r>
              <a:rPr lang="fr-FR" sz="2500" dirty="0" smtClean="0"/>
              <a:t>très utilisée sur le Web.</a:t>
            </a:r>
          </a:p>
          <a:p>
            <a:pPr lvl="1"/>
            <a:r>
              <a:rPr lang="fr-FR" sz="2800" b="1" dirty="0" smtClean="0"/>
              <a:t>Transparence</a:t>
            </a:r>
            <a:r>
              <a:rPr lang="fr-FR" sz="2800" dirty="0" smtClean="0"/>
              <a:t> : Ne support pas la transparence</a:t>
            </a:r>
          </a:p>
          <a:p>
            <a:pPr lvl="1"/>
            <a:endParaRPr lang="fr-FR" sz="25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 format JPEG2000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928662" y="1357298"/>
            <a:ext cx="762783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400" b="1" dirty="0" smtClean="0"/>
              <a:t>JPEG 2000</a:t>
            </a:r>
            <a:r>
              <a:rPr lang="fr-FR" sz="2400" dirty="0" smtClean="0"/>
              <a:t> : C’est une norme de compression d’images produite par le groupe de travail  Joint </a:t>
            </a:r>
            <a:r>
              <a:rPr lang="fr-FR" sz="2400" dirty="0" err="1" smtClean="0"/>
              <a:t>Photographic</a:t>
            </a:r>
            <a:r>
              <a:rPr lang="fr-FR" sz="2400" dirty="0" smtClean="0"/>
              <a:t>  Experts  Group. </a:t>
            </a:r>
          </a:p>
          <a:p>
            <a:pPr lvl="1"/>
            <a:r>
              <a:rPr lang="fr-FR" sz="2400" b="1" dirty="0" smtClean="0"/>
              <a:t>Quantification</a:t>
            </a:r>
            <a:r>
              <a:rPr lang="fr-FR" sz="2400" dirty="0" smtClean="0"/>
              <a:t> : 24 bit par pixel de couleurs : </a:t>
            </a:r>
            <a:r>
              <a:rPr lang="fr-FR" sz="2400" dirty="0"/>
              <a:t>16 millions (vraies couleurs</a:t>
            </a:r>
            <a:r>
              <a:rPr lang="fr-FR" sz="2400" dirty="0" smtClean="0"/>
              <a:t>);</a:t>
            </a:r>
            <a:endParaRPr lang="fr-FR" sz="2400" dirty="0"/>
          </a:p>
          <a:p>
            <a:pPr lvl="1"/>
            <a:r>
              <a:rPr lang="fr-FR" sz="2400" b="1" dirty="0" smtClean="0"/>
              <a:t>Compression</a:t>
            </a:r>
            <a:r>
              <a:rPr lang="fr-FR" sz="2400" dirty="0" smtClean="0"/>
              <a:t> </a:t>
            </a:r>
            <a:r>
              <a:rPr lang="fr-FR" sz="2400" dirty="0"/>
              <a:t>avec </a:t>
            </a:r>
            <a:r>
              <a:rPr lang="fr-FR" sz="2400" dirty="0" smtClean="0"/>
              <a:t> ou sans perte.</a:t>
            </a:r>
            <a:endParaRPr lang="fr-FR" sz="2400" dirty="0"/>
          </a:p>
          <a:p>
            <a:pPr lvl="1"/>
            <a:r>
              <a:rPr lang="fr-FR" sz="2400" b="1" dirty="0" smtClean="0"/>
              <a:t>Animation</a:t>
            </a:r>
            <a:r>
              <a:rPr lang="fr-FR" sz="2400" dirty="0" smtClean="0"/>
              <a:t> </a:t>
            </a:r>
            <a:r>
              <a:rPr lang="fr-FR" sz="2400" dirty="0"/>
              <a:t>: </a:t>
            </a:r>
            <a:r>
              <a:rPr lang="fr-FR" sz="2400" dirty="0" smtClean="0"/>
              <a:t>Oui</a:t>
            </a:r>
            <a:endParaRPr lang="fr-FR" sz="2400" dirty="0"/>
          </a:p>
          <a:p>
            <a:pPr lvl="1"/>
            <a:r>
              <a:rPr lang="fr-FR" sz="2400" b="1" dirty="0" smtClean="0"/>
              <a:t>Taille réduite</a:t>
            </a:r>
            <a:r>
              <a:rPr lang="fr-FR" sz="2400" dirty="0" smtClean="0"/>
              <a:t>: inférieur à </a:t>
            </a:r>
            <a:r>
              <a:rPr lang="fr-FR" sz="2400" b="1" dirty="0" err="1" smtClean="0"/>
              <a:t>jpeg</a:t>
            </a:r>
            <a:r>
              <a:rPr lang="fr-FR" sz="2400" dirty="0" smtClean="0"/>
              <a:t> pour une qualité d’image égale. </a:t>
            </a:r>
          </a:p>
          <a:p>
            <a:pPr lvl="1"/>
            <a:r>
              <a:rPr lang="fr-FR" sz="2400" b="1" dirty="0" smtClean="0"/>
              <a:t>Transparence</a:t>
            </a:r>
            <a:r>
              <a:rPr lang="fr-FR" sz="2400" dirty="0" smtClean="0"/>
              <a:t> : Support la transparence</a:t>
            </a:r>
          </a:p>
          <a:p>
            <a:pPr lvl="1"/>
            <a:r>
              <a:rPr lang="fr-FR" sz="2400" b="1" i="1" dirty="0" smtClean="0">
                <a:solidFill>
                  <a:srgbClr val="FF0000"/>
                </a:solidFill>
              </a:rPr>
              <a:t>Remarque</a:t>
            </a:r>
            <a:r>
              <a:rPr lang="fr-FR" sz="2400" dirty="0" smtClean="0"/>
              <a:t> : ce format n’est pas encore largement utilisé.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72547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Le format GIF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785786" y="1142984"/>
            <a:ext cx="7429552" cy="371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800" dirty="0"/>
              <a:t>Format GIF (</a:t>
            </a:r>
            <a:r>
              <a:rPr lang="fr-FR" sz="2800" dirty="0" err="1"/>
              <a:t>Graphics</a:t>
            </a:r>
            <a:r>
              <a:rPr lang="fr-FR" sz="2800" dirty="0"/>
              <a:t> </a:t>
            </a:r>
            <a:r>
              <a:rPr lang="fr-FR" sz="2800" dirty="0" err="1"/>
              <a:t>Interchange</a:t>
            </a:r>
            <a:r>
              <a:rPr lang="fr-FR" sz="2800" dirty="0"/>
              <a:t> Format</a:t>
            </a:r>
            <a:r>
              <a:rPr lang="fr-FR" sz="2800" dirty="0" smtClean="0"/>
              <a:t>).</a:t>
            </a:r>
            <a:endParaRPr lang="fr-FR" sz="2800" dirty="0"/>
          </a:p>
          <a:p>
            <a:pPr lvl="1"/>
            <a:r>
              <a:rPr lang="fr-FR" sz="2400" b="1" dirty="0" smtClean="0"/>
              <a:t>Quantification</a:t>
            </a:r>
            <a:r>
              <a:rPr lang="fr-FR" sz="2400" dirty="0" smtClean="0"/>
              <a:t> : Nb</a:t>
            </a:r>
            <a:r>
              <a:rPr lang="fr-FR" sz="2400" dirty="0"/>
              <a:t>. couleurs : 256 </a:t>
            </a:r>
            <a:r>
              <a:rPr lang="fr-FR" sz="2400" dirty="0" smtClean="0"/>
              <a:t>couleurs</a:t>
            </a:r>
            <a:endParaRPr lang="fr-FR" sz="2400" dirty="0"/>
          </a:p>
          <a:p>
            <a:pPr lvl="1">
              <a:lnSpc>
                <a:spcPct val="120000"/>
              </a:lnSpc>
            </a:pPr>
            <a:r>
              <a:rPr lang="fr-FR" sz="2400" b="1" dirty="0" smtClean="0"/>
              <a:t>Compression</a:t>
            </a:r>
            <a:r>
              <a:rPr lang="fr-FR" sz="2400" dirty="0" smtClean="0"/>
              <a:t>  :Compression </a:t>
            </a:r>
            <a:r>
              <a:rPr lang="fr-FR" sz="2400" dirty="0"/>
              <a:t>avec perte </a:t>
            </a:r>
            <a:r>
              <a:rPr lang="fr-FR" sz="2400" dirty="0" smtClean="0"/>
              <a:t>et sans perte d’informations.</a:t>
            </a:r>
            <a:endParaRPr lang="fr-FR" sz="2400" dirty="0"/>
          </a:p>
          <a:p>
            <a:pPr lvl="1"/>
            <a:r>
              <a:rPr lang="fr-FR" sz="2400" b="1" dirty="0" smtClean="0"/>
              <a:t>Animation</a:t>
            </a:r>
            <a:r>
              <a:rPr lang="fr-FR" sz="2400" dirty="0" smtClean="0"/>
              <a:t> : Supporte l’animation </a:t>
            </a:r>
          </a:p>
          <a:p>
            <a:pPr lvl="1"/>
            <a:r>
              <a:rPr lang="fr-FR" sz="2400" b="1" dirty="0" smtClean="0"/>
              <a:t>Taille réduite </a:t>
            </a:r>
            <a:r>
              <a:rPr lang="fr-FR" sz="2400" dirty="0" smtClean="0"/>
              <a:t>: très </a:t>
            </a:r>
            <a:r>
              <a:rPr lang="fr-FR" sz="2400" dirty="0"/>
              <a:t>utilisé sur Internet</a:t>
            </a:r>
            <a:r>
              <a:rPr lang="fr-FR" sz="2400" dirty="0" smtClean="0"/>
              <a:t>.</a:t>
            </a:r>
          </a:p>
          <a:p>
            <a:pPr lvl="1"/>
            <a:r>
              <a:rPr lang="fr-FR" sz="2400" b="1" dirty="0" smtClean="0"/>
              <a:t>Transparence</a:t>
            </a:r>
            <a:r>
              <a:rPr lang="fr-FR" sz="2400" dirty="0" smtClean="0"/>
              <a:t> : Support la transparence</a:t>
            </a:r>
          </a:p>
          <a:p>
            <a:endParaRPr lang="fr-FR" sz="2400" dirty="0"/>
          </a:p>
        </p:txBody>
      </p:sp>
      <p:pic>
        <p:nvPicPr>
          <p:cNvPr id="8194" name="Picture 2" descr="http://www.partagedusavoir.fr/wp-content/uploads/2011/02/mimeactinggoofyhasp7jd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071810"/>
            <a:ext cx="2214578" cy="2214579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 format PNG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428736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PNG</a:t>
            </a:r>
            <a:r>
              <a:rPr lang="fr-FR" dirty="0" smtClean="0"/>
              <a:t> (</a:t>
            </a:r>
            <a:r>
              <a:rPr lang="fr-FR" i="1" dirty="0" smtClean="0"/>
              <a:t>Portable Network </a:t>
            </a:r>
            <a:r>
              <a:rPr lang="fr-FR" i="1" dirty="0" err="1" smtClean="0"/>
              <a:t>Graphics</a:t>
            </a:r>
            <a:r>
              <a:rPr lang="fr-FR" dirty="0" smtClean="0"/>
              <a:t>) : Format de fichier graphique bitmap , Mis au point en 1995 afin de fournir une alternative libre au format GIF.</a:t>
            </a:r>
          </a:p>
          <a:p>
            <a:pPr lvl="1"/>
            <a:r>
              <a:rPr lang="fr-FR" b="1" dirty="0" smtClean="0"/>
              <a:t>Quantification</a:t>
            </a:r>
            <a:r>
              <a:rPr lang="fr-FR" dirty="0" smtClean="0"/>
              <a:t> : jusqu'à 48 bits par pixels de profondeur de codage</a:t>
            </a:r>
          </a:p>
          <a:p>
            <a:pPr lvl="1"/>
            <a:r>
              <a:rPr lang="fr-FR" b="1" dirty="0" smtClean="0"/>
              <a:t>Compression</a:t>
            </a:r>
            <a:r>
              <a:rPr lang="fr-FR" dirty="0" smtClean="0"/>
              <a:t>  : Compression sans perte</a:t>
            </a:r>
          </a:p>
          <a:p>
            <a:pPr lvl="1"/>
            <a:r>
              <a:rPr lang="fr-FR" b="1" dirty="0" smtClean="0"/>
              <a:t>Taille acceptable </a:t>
            </a:r>
            <a:r>
              <a:rPr lang="fr-FR" dirty="0" smtClean="0"/>
              <a:t>: utilisation moyenne sur le  Web.</a:t>
            </a:r>
          </a:p>
          <a:p>
            <a:pPr lvl="1"/>
            <a:r>
              <a:rPr lang="fr-FR" b="1" dirty="0" smtClean="0"/>
              <a:t>Transparence</a:t>
            </a:r>
            <a:r>
              <a:rPr lang="fr-FR" dirty="0" smtClean="0"/>
              <a:t> : Support la transparence;</a:t>
            </a:r>
          </a:p>
          <a:p>
            <a:pPr lvl="1"/>
            <a:r>
              <a:rPr lang="fr-FR" b="1" dirty="0" smtClean="0"/>
              <a:t>Animation</a:t>
            </a:r>
            <a:r>
              <a:rPr lang="fr-FR" dirty="0" smtClean="0"/>
              <a:t> : Ne support pas l’animation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 format TIF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357298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 format </a:t>
            </a:r>
            <a:r>
              <a:rPr lang="fr-FR" b="1" dirty="0" smtClean="0"/>
              <a:t>TIF</a:t>
            </a:r>
            <a:r>
              <a:rPr lang="fr-FR" dirty="0" smtClean="0"/>
              <a:t> ou </a:t>
            </a:r>
            <a:r>
              <a:rPr lang="fr-FR" i="1" dirty="0" smtClean="0"/>
              <a:t>TIFF</a:t>
            </a:r>
            <a:r>
              <a:rPr lang="fr-FR" dirty="0" smtClean="0"/>
              <a:t> (</a:t>
            </a:r>
            <a:r>
              <a:rPr lang="fr-FR" i="1" dirty="0" err="1" smtClean="0"/>
              <a:t>Tagged</a:t>
            </a:r>
            <a:r>
              <a:rPr lang="fr-FR" i="1" dirty="0" smtClean="0"/>
              <a:t> Image File Format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Ce format est orienté vers les professionnels (imprimeurs, publicitaires...) car il a l'avantage d'être reconnu sur tous types de système d'exploitation : Windows, Mac, Linux, Unix ... Comme intègre les profiles couleur pour l’impression.</a:t>
            </a:r>
            <a:br>
              <a:rPr lang="fr-FR" dirty="0" smtClean="0"/>
            </a:br>
            <a:r>
              <a:rPr lang="fr-FR" dirty="0" smtClean="0"/>
              <a:t>Il permet d'obtenir une image de très bonne qualité, mais sa taille reste volumineuse, même si elle est inférieure à celle des fichier BMP.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Formation de l’image 2</a:t>
            </a:r>
            <a:endParaRPr lang="fr-FR" dirty="0"/>
          </a:p>
        </p:txBody>
      </p:sp>
      <p:pic>
        <p:nvPicPr>
          <p:cNvPr id="4" name="Picture 5" descr="Fig2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428736"/>
            <a:ext cx="6912864" cy="3566160"/>
          </a:xfr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000100" y="1428736"/>
            <a:ext cx="3286148" cy="41879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cellules</a:t>
            </a:r>
            <a:r>
              <a:rPr kumimoji="0" lang="fr-FR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capteurs sur la rétine</a:t>
            </a:r>
            <a:r>
              <a:rPr kumimoji="0" lang="fr-F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8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Tableau comparatif des formats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285852" y="1785926"/>
          <a:ext cx="7286678" cy="4143402"/>
        </p:xfrm>
        <a:graphic>
          <a:graphicData uri="http://schemas.openxmlformats.org/drawingml/2006/table">
            <a:tbl>
              <a:tblPr/>
              <a:tblGrid>
                <a:gridCol w="1040954"/>
                <a:gridCol w="1040954"/>
                <a:gridCol w="1040954"/>
                <a:gridCol w="1040954"/>
                <a:gridCol w="1040954"/>
                <a:gridCol w="1040954"/>
                <a:gridCol w="1040954"/>
              </a:tblGrid>
              <a:tr h="620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latin typeface="Calibri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Type</a:t>
                      </a:r>
                      <a:br>
                        <a:rPr lang="fr-FR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(matriciel/</a:t>
                      </a:r>
                      <a:br>
                        <a:rPr lang="fr-FR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vectoriel)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Compression</a:t>
                      </a:r>
                      <a:br>
                        <a:rPr lang="fr-F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des données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Nombre de couleurs</a:t>
                      </a:r>
                      <a:br>
                        <a:rPr lang="fr-F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supportées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Affichage</a:t>
                      </a:r>
                      <a:br>
                        <a:rPr lang="fr-F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progressif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Animation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Transparence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221076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BMP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matriciel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Non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 millions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Nom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Non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Non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20441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Arial"/>
                        </a:rPr>
                        <a:t>JPEG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matriciel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Oui,</a:t>
                      </a:r>
                      <a:b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réglable</a:t>
                      </a:r>
                      <a:b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(avec perte)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 millions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Non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Non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0441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JPEG2000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matriciel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Oui,</a:t>
                      </a:r>
                      <a:b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avec ou sans perte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 milliards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420759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Arial"/>
                        </a:rPr>
                        <a:t>GIF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matriciel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Oui,</a:t>
                      </a:r>
                      <a:b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Sans perte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256 maxi (palette)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20122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Arial"/>
                        </a:rPr>
                        <a:t>PNG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matriciel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Oui,</a:t>
                      </a:r>
                      <a:b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sans perte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Palettisé (256 couleurs ou moins) ou</a:t>
                      </a:r>
                      <a:b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 millions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Non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</a:t>
                      </a:r>
                      <a:b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(couche Alpha)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820122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Arial"/>
                          <a:ea typeface="Times New Roman"/>
                          <a:cs typeface="Arial"/>
                        </a:rPr>
                        <a:t>TIFF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matriciel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Compression ou pas</a:t>
                      </a:r>
                      <a:b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avec ou sans pertes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 monochrome à 16 millions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Non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Non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Oui</a:t>
                      </a:r>
                      <a:br>
                        <a:rPr lang="fr-F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(couche Alpha)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28" y="1428736"/>
            <a:ext cx="6779730" cy="4319598"/>
          </a:xfrm>
        </p:spPr>
        <p:txBody>
          <a:bodyPr/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Fin cours ????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Formation de l’image 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00100" y="1428736"/>
            <a:ext cx="3286148" cy="41879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42976" y="2571744"/>
            <a:ext cx="4038600" cy="4032250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fr-FR" dirty="0" smtClean="0"/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cornée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 une membrane transparente et résistante située sur la face avant de l’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oeil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’iris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 une membrane colorée qui fonctionne comme un diaphragme en contrôlant la quantité de lumière qui pénètre dans l’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oeil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Son ouverture centrale est la </a:t>
            </a: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pupille.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cristallin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 une lentille biconvexe molle qui permet de focaliser le stimulus grâce à sa capacité à modifier sa courbure.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corps vitré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 un liquide continuellement sécrété et absorbé, dont le rôle est d’assurer la structure autonome de l’œil.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/>
          <p:cNvPicPr>
            <a:picLocks noGrp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3068638"/>
            <a:ext cx="3822700" cy="2136775"/>
          </a:xfrm>
          <a:prstGeom prst="rect">
            <a:avLst/>
          </a:prstGeom>
          <a:noFill/>
          <a:ln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71538" y="1285860"/>
            <a:ext cx="7705725" cy="13388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fr-FR" b="1" dirty="0" smtClean="0"/>
              <a:t>Le </a:t>
            </a:r>
            <a:r>
              <a:rPr lang="fr-FR" b="1" dirty="0"/>
              <a:t>système visuel humain</a:t>
            </a:r>
            <a:endParaRPr lang="fr-FR" dirty="0"/>
          </a:p>
          <a:p>
            <a:r>
              <a:rPr lang="fr-FR" dirty="0"/>
              <a:t>La fonction optique de l’</a:t>
            </a:r>
            <a:r>
              <a:rPr lang="fr-FR" dirty="0" err="1"/>
              <a:t>oeil</a:t>
            </a:r>
            <a:r>
              <a:rPr lang="fr-FR" dirty="0"/>
              <a:t> est de focaliser un stimulus de couleur sur sa partie photosensible, la </a:t>
            </a:r>
            <a:r>
              <a:rPr lang="fr-FR" i="1" dirty="0"/>
              <a:t>rétin</a:t>
            </a:r>
            <a:r>
              <a:rPr lang="fr-FR" dirty="0"/>
              <a:t>e.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Acquisition d’image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7072362" cy="42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1142976" y="1357298"/>
            <a:ext cx="7413520" cy="6875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700" dirty="0" smtClean="0"/>
              <a:t>Modèle </a:t>
            </a:r>
            <a:r>
              <a:rPr lang="fr-FR" sz="2700" dirty="0" err="1" smtClean="0"/>
              <a:t>Pinehole</a:t>
            </a:r>
            <a:r>
              <a:rPr lang="fr-FR" sz="2700" dirty="0" smtClean="0"/>
              <a:t> de la caméra</a:t>
            </a: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C:\Documents and Settings\Administrateur\Bureau\cours images\coupe-un-appareil-reflex-69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0602" y="2428868"/>
            <a:ext cx="4383398" cy="293079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Principe de l’acquisition d’image</a:t>
            </a:r>
            <a:endParaRPr lang="fr-FR" dirty="0"/>
          </a:p>
        </p:txBody>
      </p:sp>
      <p:pic>
        <p:nvPicPr>
          <p:cNvPr id="61442" name="Picture 2" descr="C:\Documents and Settings\Administrateur\Bureau\cours images\D60with18-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2510" y="2430473"/>
            <a:ext cx="3582197" cy="2929192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: Acquisition d’image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36833" y="1428736"/>
            <a:ext cx="5020985" cy="2643206"/>
            <a:chOff x="0" y="1214422"/>
            <a:chExt cx="5020985" cy="2643206"/>
          </a:xfrm>
        </p:grpSpPr>
        <p:pic>
          <p:nvPicPr>
            <p:cNvPr id="1027" name="Picture 3" descr="C:\Documents and Settings\Administrateur\Bureau\cours images\reflex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14422"/>
              <a:ext cx="5020985" cy="2643206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4000496" y="2714620"/>
              <a:ext cx="928662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rgbClr val="66CCFF"/>
                  </a:solidFill>
                  <a:latin typeface="Arial" pitchFamily="34" charset="0"/>
                  <a:cs typeface="Arial" pitchFamily="34" charset="0"/>
                </a:rPr>
                <a:t>Capteur</a:t>
              </a:r>
              <a:endParaRPr lang="fr-FR" sz="1600" dirty="0">
                <a:solidFill>
                  <a:srgbClr val="66CC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929058" y="3786190"/>
            <a:ext cx="4764793" cy="2490789"/>
            <a:chOff x="3593389" y="3786190"/>
            <a:chExt cx="4764793" cy="2490789"/>
          </a:xfrm>
        </p:grpSpPr>
        <p:pic>
          <p:nvPicPr>
            <p:cNvPr id="1029" name="Picture 5" descr="http://www.itisphoto.com/html/mag/technique/images/reflex2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93389" y="3786190"/>
              <a:ext cx="4731457" cy="2490789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7429520" y="5214950"/>
              <a:ext cx="928662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rgbClr val="66CCFF"/>
                  </a:solidFill>
                  <a:latin typeface="Arial" pitchFamily="34" charset="0"/>
                  <a:cs typeface="Arial" pitchFamily="34" charset="0"/>
                </a:rPr>
                <a:t>Capteur</a:t>
              </a:r>
              <a:endParaRPr lang="fr-FR" sz="1600" dirty="0">
                <a:solidFill>
                  <a:srgbClr val="66CC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Capteur d’image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Capteur électronique</a:t>
            </a:r>
            <a:endParaRPr lang="fr-FR" dirty="0"/>
          </a:p>
        </p:txBody>
      </p:sp>
      <p:pic>
        <p:nvPicPr>
          <p:cNvPr id="63490" name="Picture 2" descr="http://blog.boulanger.fr/wp-content/uploads/2012/01/capteur_APS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214554"/>
            <a:ext cx="4857784" cy="3950016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769</TotalTime>
  <Words>1485</Words>
  <PresentationFormat>Affichage à l'écran (4:3)</PresentationFormat>
  <Paragraphs>305</Paragraphs>
  <Slides>41</Slides>
  <Notes>40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Solstice</vt:lpstr>
      <vt:lpstr>Matière : Infographie</vt:lpstr>
      <vt:lpstr>Définition de l’image numérique</vt:lpstr>
      <vt:lpstr>Formation de l’image 1</vt:lpstr>
      <vt:lpstr>Formation de l’image 2</vt:lpstr>
      <vt:lpstr>Formation de l’image 2</vt:lpstr>
      <vt:lpstr>Acquisition d’image</vt:lpstr>
      <vt:lpstr>Principe de l’acquisition d’image</vt:lpstr>
      <vt:lpstr>Principe : Acquisition d’image</vt:lpstr>
      <vt:lpstr>Capteur d’image</vt:lpstr>
      <vt:lpstr>Acquisition d'une image numérique</vt:lpstr>
      <vt:lpstr>Acquisition d'une image numérique 2</vt:lpstr>
      <vt:lpstr>Formats de pixel</vt:lpstr>
      <vt:lpstr>Structure d'une image numérique 1</vt:lpstr>
      <vt:lpstr>Structure d'une image numérique 2</vt:lpstr>
      <vt:lpstr>Repère et coordonnées d’une image</vt:lpstr>
      <vt:lpstr>Diapositive 16</vt:lpstr>
      <vt:lpstr>Diapositive 17</vt:lpstr>
      <vt:lpstr>Dimension  ou définition d’une image</vt:lpstr>
      <vt:lpstr>Résolution d’une image</vt:lpstr>
      <vt:lpstr>Image en niveaux de gris et Image couleur </vt:lpstr>
      <vt:lpstr>Image en niveaux de gris et Image couleur </vt:lpstr>
      <vt:lpstr>Image en niveaux de gris et Image couleur </vt:lpstr>
      <vt:lpstr>Quantification d’une image</vt:lpstr>
      <vt:lpstr>Taille physique d’une image</vt:lpstr>
      <vt:lpstr>Types d’image</vt:lpstr>
      <vt:lpstr>Les images bitmap</vt:lpstr>
      <vt:lpstr>Les images vectorielles</vt:lpstr>
      <vt:lpstr>Comparaison bitmap- vectorielles</vt:lpstr>
      <vt:lpstr>Diapositive 29</vt:lpstr>
      <vt:lpstr>Formats d’images</vt:lpstr>
      <vt:lpstr>Formats d’images</vt:lpstr>
      <vt:lpstr>Métadonnées dans l’entête d’une image</vt:lpstr>
      <vt:lpstr>Le format BMP</vt:lpstr>
      <vt:lpstr>Le format BMP </vt:lpstr>
      <vt:lpstr>Le format JPEG (JPG)</vt:lpstr>
      <vt:lpstr>Le format JPEG2000</vt:lpstr>
      <vt:lpstr>Le format GIF</vt:lpstr>
      <vt:lpstr>Le format PNG</vt:lpstr>
      <vt:lpstr>Le format TIF</vt:lpstr>
      <vt:lpstr>Tableau comparatif des formats</vt:lpstr>
      <vt:lpstr>Diapositive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Infographie</dc:title>
  <cp:lastModifiedBy>Lenovo</cp:lastModifiedBy>
  <cp:revision>224</cp:revision>
  <dcterms:modified xsi:type="dcterms:W3CDTF">2018-02-18T11:50:47Z</dcterms:modified>
</cp:coreProperties>
</file>