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62" units="cm"/>
          <inkml:channel name="Y" type="integer" max="1956" units="cm"/>
        </inkml:traceFormat>
        <inkml:channelProperties>
          <inkml:channelProperty channel="X" name="resolution" value="99.99999" units="1/cm"/>
          <inkml:channelProperty channel="Y" name="resolution" value="99.99999" units="1/cm"/>
        </inkml:channelProperties>
      </inkml:inkSource>
      <inkml:timestamp xml:id="ts0" timeString="2016-03-06T19:13:26.44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62" units="cm"/>
          <inkml:channel name="Y" type="integer" max="1956" units="cm"/>
        </inkml:traceFormat>
        <inkml:channelProperties>
          <inkml:channelProperty channel="X" name="resolution" value="99.99999" units="1/cm"/>
          <inkml:channelProperty channel="Y" name="resolution" value="99.99999" units="1/cm"/>
        </inkml:channelProperties>
      </inkml:inkSource>
      <inkml:timestamp xml:id="ts0" timeString="2016-03-06T19:13:29.418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0 4749,'0'0,"0"0,0 0,0 0,0 0,0 0,0 0,0 0,0 0,0 0,0 0,0 0,0 0,0 0,0 0,0 0,0 0,0 0,0 0,0 0,0 0,0 0,0 0,0 0,0 0,0 0,0 0,0 0,0 0,0 0,-14-185,14 185,0 0,0 0,0 0,0 0,0 0,0 0,0 0,0 0,129-157,-129 157,0 0,0 0,0 0,157-143,-157 143,0 0,101-171,-101 171,43-156,-43 156,100-157,-100 157,86-185,-86 185,71-200,-71 200,129-242,-129 242,129-199,-129 199,129-200,-129 200,129-185,-129 185,114-228,-114 228,115-185,-115 185,57-171,-57 171,72-157,-72 157,0 0,71-214,-71 214,0 0,0 0,129-171,-129 171,0 0,0 0,172-114,-172 114,0 0,0 0,157-185,-157 185,0 0,0 0,115-185,-115 185,0 0,0 0,57-171,-57 171,0 0,0 0,0 0,0 0,0 0,115-157,-115 157,0 0,0 0,0 0,0 0,0 0,0 0,157-114,-157 114,0 0,0 0,0 0,0 0,0 0,0 0,172-99,-172 99,0 0,0 0,157-72,-157 72,0 0,0 0,158-71,-158 71,0 0,0 0,0 0,172-85,-172 85,0 0,0 0,0 0,0 0,0 0,172-86,-172 86,0 0,0 0,0 0,0 0,0 0,0 0,0 0,0 0,157-57,-157 57,0 0,0 0,0 0,0 0,0 0,0 0,158-28,-158 28,0 0,0 0,0 0,171-15,-171 15,0 0,0 0,0 0,0 0,158-14,-158 14,0 0,0 0,0 0,0 0,0 0,0 0,0 0,157 14,-157-14,0 0,0 0,0 0,0 0,0 0,0 0,158 0,-158 0,0 0,0 0,0 0,0 0,0 0,0 0,0 0,0 0,157 72,-157-72,0 0,0 0,0 0,0 0,172 114,-172-114,0 0,0 0,0 0,0 0,158 114,-158-114,0 0,0 0,0 0,0 0,0 0,0 0,0 0,157 142,-157-142,0 0,0 0,0 0,0 0,0 0,0 0,0 0,0 0,0 0,0 0,0 0,0 0,0 0,0 0,0 0,0 0,0 0,0 0,0 0,0 0,0 0,0 0,0 0,0 0,0 0,0 0,0 0,0 0,158 57,-158-57,0 0,0 0,0 0,0 0,0 0,0 0,0 0,0 0,0 0,0 0,0 0,0 0,0 0,0 0,0 0,0 0,0 0,0 0,0 0,0 0,0 0,0 0,0 0,0 0,0 0,0 0,0 0,0 0,0 0,0 0,0 0,0 0,0 0,0 0,0 0,0 0,0 0,0 0,0 0,0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62" units="cm"/>
          <inkml:channel name="Y" type="integer" max="1956" units="cm"/>
        </inkml:traceFormat>
        <inkml:channelProperties>
          <inkml:channelProperty channel="X" name="resolution" value="99.99999" units="1/cm"/>
          <inkml:channelProperty channel="Y" name="resolution" value="99.99999" units="1/cm"/>
        </inkml:channelProperties>
      </inkml:inkSource>
      <inkml:timestamp xml:id="ts0" timeString="2016-03-06T19:13:26.44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62" units="cm"/>
          <inkml:channel name="Y" type="integer" max="1956" units="cm"/>
        </inkml:traceFormat>
        <inkml:channelProperties>
          <inkml:channelProperty channel="X" name="resolution" value="99.99999" units="1/cm"/>
          <inkml:channelProperty channel="Y" name="resolution" value="99.99999" units="1/cm"/>
        </inkml:channelProperties>
      </inkml:inkSource>
      <inkml:timestamp xml:id="ts0" timeString="2016-03-06T19:13:26.44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16"/>
          <p:cNvSpPr/>
          <p:nvPr/>
        </p:nvSpPr>
        <p:spPr>
          <a:xfrm>
            <a:off x="1870033" y="0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عمليات الائتمان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3733800" y="814553"/>
            <a:ext cx="1828800" cy="830005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أفعال الثقة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" name="Picture 16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5886030" y="964266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à coins arrondis 14"/>
          <p:cNvSpPr>
            <a:spLocks noChangeArrowheads="1"/>
          </p:cNvSpPr>
          <p:nvPr/>
        </p:nvSpPr>
        <p:spPr bwMode="auto">
          <a:xfrm>
            <a:off x="547000" y="706674"/>
            <a:ext cx="1942668" cy="101834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الطرف المدين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à coins arrondis 14"/>
          <p:cNvSpPr>
            <a:spLocks noChangeArrowheads="1"/>
          </p:cNvSpPr>
          <p:nvPr/>
        </p:nvSpPr>
        <p:spPr bwMode="auto">
          <a:xfrm>
            <a:off x="7086600" y="814553"/>
            <a:ext cx="1942668" cy="101834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الطرف الدّائن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Picture 24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2588632" y="914784"/>
            <a:ext cx="988556" cy="6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08240" y="3772458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à coins arrondis 14"/>
          <p:cNvSpPr>
            <a:spLocks noChangeArrowheads="1"/>
          </p:cNvSpPr>
          <p:nvPr/>
        </p:nvSpPr>
        <p:spPr bwMode="auto">
          <a:xfrm>
            <a:off x="6406434" y="3684419"/>
            <a:ext cx="1427309" cy="830005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الائتمان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" name="Picture 29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5278994" y="2833213"/>
            <a:ext cx="988556" cy="6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5278994" y="4750509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à coins arrondis 14"/>
          <p:cNvSpPr>
            <a:spLocks noChangeArrowheads="1"/>
          </p:cNvSpPr>
          <p:nvPr/>
        </p:nvSpPr>
        <p:spPr bwMode="auto">
          <a:xfrm>
            <a:off x="3348447" y="2443789"/>
            <a:ext cx="1828800" cy="8300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الاقراض الداخلي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ectangle à coins arrondis 14"/>
          <p:cNvSpPr>
            <a:spLocks noChangeArrowheads="1"/>
          </p:cNvSpPr>
          <p:nvPr/>
        </p:nvSpPr>
        <p:spPr bwMode="auto">
          <a:xfrm>
            <a:off x="3348447" y="4593768"/>
            <a:ext cx="1828800" cy="8300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عمليات التجارة </a:t>
            </a:r>
          </a:p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الخاجية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4" name="Picture 33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2264678" y="1980556"/>
            <a:ext cx="988556" cy="6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2264678" y="3108051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à coins arrondis 14"/>
          <p:cNvSpPr>
            <a:spLocks noChangeArrowheads="1"/>
          </p:cNvSpPr>
          <p:nvPr/>
        </p:nvSpPr>
        <p:spPr bwMode="auto">
          <a:xfrm>
            <a:off x="56340" y="1950407"/>
            <a:ext cx="1828800" cy="8300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الاستغلال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Rectangle à coins arrondis 14"/>
          <p:cNvSpPr>
            <a:spLocks noChangeArrowheads="1"/>
          </p:cNvSpPr>
          <p:nvPr/>
        </p:nvSpPr>
        <p:spPr bwMode="auto">
          <a:xfrm>
            <a:off x="54296" y="3077902"/>
            <a:ext cx="1828800" cy="83000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الاستثمار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8" name="Picture 37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2264679" y="4208915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à coins arrondis 14"/>
          <p:cNvSpPr>
            <a:spLocks noChangeArrowheads="1"/>
          </p:cNvSpPr>
          <p:nvPr/>
        </p:nvSpPr>
        <p:spPr bwMode="auto">
          <a:xfrm>
            <a:off x="54296" y="4108683"/>
            <a:ext cx="1828800" cy="83000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الصرف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0" name="Rectangle à coins arrondis 14"/>
          <p:cNvSpPr>
            <a:spLocks noChangeArrowheads="1"/>
          </p:cNvSpPr>
          <p:nvPr/>
        </p:nvSpPr>
        <p:spPr bwMode="auto">
          <a:xfrm>
            <a:off x="56340" y="5283607"/>
            <a:ext cx="1828800" cy="83000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التجارة الخارجية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1" name="Picture 40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2264681" y="5453921"/>
            <a:ext cx="988556" cy="62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764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2" grpId="0" animBg="1"/>
      <p:bldP spid="24" grpId="0" animBg="1"/>
      <p:bldP spid="29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16"/>
          <p:cNvSpPr/>
          <p:nvPr/>
        </p:nvSpPr>
        <p:spPr>
          <a:xfrm>
            <a:off x="1870033" y="0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الاستغلال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ectangle à coins arrondis 14"/>
          <p:cNvSpPr>
            <a:spLocks noChangeArrowheads="1"/>
          </p:cNvSpPr>
          <p:nvPr/>
        </p:nvSpPr>
        <p:spPr bwMode="auto">
          <a:xfrm>
            <a:off x="3148331" y="3129417"/>
            <a:ext cx="1005408" cy="832982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32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التخزين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4"/>
          <p:cNvSpPr>
            <a:spLocks noChangeArrowheads="1"/>
          </p:cNvSpPr>
          <p:nvPr/>
        </p:nvSpPr>
        <p:spPr bwMode="auto">
          <a:xfrm>
            <a:off x="7848600" y="3132394"/>
            <a:ext cx="1063032" cy="830005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التموين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10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53335" flipH="1">
            <a:off x="1487595" y="2142929"/>
            <a:ext cx="988556" cy="641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1546128" y="806340"/>
            <a:ext cx="6019800" cy="1114685"/>
          </a:xfrm>
          <a:prstGeom prst="cloudCallout">
            <a:avLst>
              <a:gd name="adj1" fmla="val -49585"/>
              <a:gd name="adj2" fmla="val -629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D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عمليات في الفترة القصيرة لا تتعدّى 12 شهرا (دورة الاستغلال)</a:t>
            </a:r>
            <a:endParaRPr lang="ar-D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9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92048" flipH="1" flipV="1">
            <a:off x="7071649" y="2142838"/>
            <a:ext cx="988556" cy="62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à coins arrondis 14"/>
          <p:cNvSpPr>
            <a:spLocks noChangeArrowheads="1"/>
          </p:cNvSpPr>
          <p:nvPr/>
        </p:nvSpPr>
        <p:spPr bwMode="auto">
          <a:xfrm>
            <a:off x="5745407" y="3165051"/>
            <a:ext cx="1157808" cy="832982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32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الانتاج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1019509" y="3129417"/>
            <a:ext cx="1053238" cy="832982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32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التسويق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17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92048" flipH="1" flipV="1">
            <a:off x="5462313" y="2212858"/>
            <a:ext cx="988556" cy="6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53335" flipH="1">
            <a:off x="3416077" y="2254733"/>
            <a:ext cx="988556" cy="6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ight Brace 19"/>
          <p:cNvSpPr/>
          <p:nvPr/>
        </p:nvSpPr>
        <p:spPr>
          <a:xfrm rot="5400000">
            <a:off x="4453327" y="1462255"/>
            <a:ext cx="838200" cy="7667290"/>
          </a:xfrm>
          <a:prstGeom prst="rightBrace">
            <a:avLst>
              <a:gd name="adj1" fmla="val 84529"/>
              <a:gd name="adj2" fmla="val 4983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778722" y="5715001"/>
            <a:ext cx="2187410" cy="1134290"/>
          </a:xfrm>
          <a:prstGeom prst="wedgeRoundRectCallout">
            <a:avLst>
              <a:gd name="adj1" fmla="val -11422"/>
              <a:gd name="adj2" fmla="val -4521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cs typeface="AGA Dimnah Regular" pitchFamily="2" charset="-78"/>
              </a:rPr>
              <a:t>تمويل الأصول المتداولة</a:t>
            </a:r>
            <a:endParaRPr lang="fr-FR" sz="3600" b="1" dirty="0" smtClean="0">
              <a:cs typeface="AGA Dimnah Regular" pitchFamily="2" charset="-78"/>
            </a:endParaRPr>
          </a:p>
        </p:txBody>
      </p:sp>
      <p:sp>
        <p:nvSpPr>
          <p:cNvPr id="22" name="Rectangle à coins arrondis 14"/>
          <p:cNvSpPr>
            <a:spLocks noChangeArrowheads="1"/>
          </p:cNvSpPr>
          <p:nvPr/>
        </p:nvSpPr>
        <p:spPr bwMode="auto">
          <a:xfrm>
            <a:off x="833223" y="4038600"/>
            <a:ext cx="8078409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الخزينة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Rectangle à coins arrondis 14"/>
          <p:cNvSpPr>
            <a:spLocks noChangeArrowheads="1"/>
          </p:cNvSpPr>
          <p:nvPr/>
        </p:nvSpPr>
        <p:spPr bwMode="auto">
          <a:xfrm>
            <a:off x="833223" y="4495800"/>
            <a:ext cx="8078409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الزمن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7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3" grpId="0" build="p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16"/>
          <p:cNvSpPr/>
          <p:nvPr/>
        </p:nvSpPr>
        <p:spPr>
          <a:xfrm>
            <a:off x="3276600" y="603069"/>
            <a:ext cx="2045045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القروض العامة</a:t>
            </a:r>
            <a:endParaRPr lang="ar-DZ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Arrondir un rectangle avec un coin diagonal 16"/>
          <p:cNvSpPr/>
          <p:nvPr/>
        </p:nvSpPr>
        <p:spPr>
          <a:xfrm>
            <a:off x="525793" y="1978324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صعوبة ظرفية في كفاية السيولة (فترة الاجور، الفواتير...)، يبقي الحساب مدينا لعدّة أيام(وجود استمرارية في تسهيلات الصندوق تحوّله لنوع آخر)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4"/>
          <p:cNvSpPr>
            <a:spLocks noChangeArrowheads="1"/>
          </p:cNvSpPr>
          <p:nvPr/>
        </p:nvSpPr>
        <p:spPr bwMode="auto">
          <a:xfrm>
            <a:off x="4797586" y="1519069"/>
            <a:ext cx="1873645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تسهيلات الصندوق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2807628"/>
            <a:ext cx="1018067" cy="6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rrondir un rectangle avec un coin diagonal 16"/>
          <p:cNvSpPr/>
          <p:nvPr/>
        </p:nvSpPr>
        <p:spPr>
          <a:xfrm>
            <a:off x="1870033" y="0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الاستغلال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6" name="Picture 25" descr="C:\Users\HAMZA\Pictures\prezi\clipart-pointing-hand-512x512-24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02558" y="2019769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rrondir un rectangle avec un coin diagonal 16"/>
          <p:cNvSpPr/>
          <p:nvPr/>
        </p:nvSpPr>
        <p:spPr>
          <a:xfrm>
            <a:off x="525793" y="3530221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عجز في الخزينة ناتج عن عدم كفاية رأس المال العامل (الحساب يبقى مدينا لفترة تصل إلى سنة) وهو تمويل حقيقي.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8" name="Picture 27" descr="C:\Users\HAMZA\Pictures\prezi\clipart-pointing-hand-512x512-24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02563" y="3537782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à coins arrondis 14"/>
          <p:cNvSpPr>
            <a:spLocks noChangeArrowheads="1"/>
          </p:cNvSpPr>
          <p:nvPr/>
        </p:nvSpPr>
        <p:spPr bwMode="auto">
          <a:xfrm>
            <a:off x="3415343" y="3137759"/>
            <a:ext cx="207105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السحب على المكشوف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561738" y="2880805"/>
            <a:ext cx="616589" cy="593853"/>
          </a:xfrm>
          <a:prstGeom prst="wedgeRoundRectCallout">
            <a:avLst>
              <a:gd name="adj1" fmla="val -111630"/>
              <a:gd name="adj2" fmla="val -5987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4</a:t>
            </a:r>
            <a:endParaRPr lang="fr-FR" sz="2400" b="1" dirty="0"/>
          </a:p>
        </p:txBody>
      </p:sp>
      <p:sp>
        <p:nvSpPr>
          <p:cNvPr id="31" name="Arrondir un rectangle avec un coin diagonal 16"/>
          <p:cNvSpPr/>
          <p:nvPr/>
        </p:nvSpPr>
        <p:spPr>
          <a:xfrm>
            <a:off x="587652" y="4876800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عجز في الخزينة ناتج عن تركّز الانتاج في فترة معيّنة (لا يتجاوز 9 أشهر).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HAMZA\Pictures\prezi\clipart-pointing-hand-512x512-24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64422" y="4884361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à coins arrondis 14"/>
          <p:cNvSpPr>
            <a:spLocks noChangeArrowheads="1"/>
          </p:cNvSpPr>
          <p:nvPr/>
        </p:nvSpPr>
        <p:spPr bwMode="auto">
          <a:xfrm>
            <a:off x="2354787" y="4473212"/>
            <a:ext cx="207105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القروض الموسمية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Arrondir un rectangle avec un coin diagonal 16"/>
          <p:cNvSpPr/>
          <p:nvPr/>
        </p:nvSpPr>
        <p:spPr>
          <a:xfrm>
            <a:off x="683993" y="6096000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الحاجة إلى السيولة لتمويل عملية مالية آجلة تحقّقها مؤّكد (اصدار اسهم، قرض آخر، بيع عقارات).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5" name="Picture 34" descr="C:\Users\HAMZA\Pictures\prezi\clipart-pointing-hand-512x512-24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160763" y="6103561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à coins arrondis 14"/>
          <p:cNvSpPr>
            <a:spLocks noChangeArrowheads="1"/>
          </p:cNvSpPr>
          <p:nvPr/>
        </p:nvSpPr>
        <p:spPr bwMode="auto">
          <a:xfrm>
            <a:off x="1142798" y="5692412"/>
            <a:ext cx="207105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قروض الرّبط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59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16"/>
          <p:cNvSpPr/>
          <p:nvPr/>
        </p:nvSpPr>
        <p:spPr>
          <a:xfrm>
            <a:off x="3276600" y="603069"/>
            <a:ext cx="2045045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القروض الخاصة</a:t>
            </a:r>
            <a:endParaRPr lang="ar-DZ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Arrondir un rectangle avec un coin diagonal 16"/>
          <p:cNvSpPr/>
          <p:nvPr/>
        </p:nvSpPr>
        <p:spPr>
          <a:xfrm>
            <a:off x="525793" y="1978324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تسبيقات لتمويل المخزون مقابل جزء منه أو..........كضمان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4"/>
          <p:cNvSpPr>
            <a:spLocks noChangeArrowheads="1"/>
          </p:cNvSpPr>
          <p:nvPr/>
        </p:nvSpPr>
        <p:spPr bwMode="auto">
          <a:xfrm>
            <a:off x="4953000" y="1556592"/>
            <a:ext cx="224098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تسبيقات على البضاعة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Arrondir un rectangle avec un coin diagonal 16"/>
          <p:cNvSpPr/>
          <p:nvPr/>
        </p:nvSpPr>
        <p:spPr>
          <a:xfrm>
            <a:off x="1870033" y="0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الاستغلال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6" name="Picture 25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02558" y="2019769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rrondir un rectangle avec un coin diagonal 16"/>
          <p:cNvSpPr/>
          <p:nvPr/>
        </p:nvSpPr>
        <p:spPr>
          <a:xfrm>
            <a:off x="525793" y="3530221"/>
            <a:ext cx="7162800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شراء الورقة التجارية قبل تاريخ استحقاقها.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8" name="Picture 27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02563" y="3537782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à coins arrondis 14"/>
          <p:cNvSpPr>
            <a:spLocks noChangeArrowheads="1"/>
          </p:cNvSpPr>
          <p:nvPr/>
        </p:nvSpPr>
        <p:spPr bwMode="auto">
          <a:xfrm>
            <a:off x="3733800" y="3137759"/>
            <a:ext cx="2057401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الخصم التجاري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Arrondir un rectangle avec un coin diagonal 16"/>
          <p:cNvSpPr/>
          <p:nvPr/>
        </p:nvSpPr>
        <p:spPr>
          <a:xfrm>
            <a:off x="381000" y="4876800"/>
            <a:ext cx="7369452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يتمّ منح أموال بل إمضاءات والتزامات فقط للجهة الدائنة للزبون (قد يتمّ منح الأموال في حال عدم وفاء الزبون)... الكفالات، القبول، الضمان الاحتياطي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064422" y="4884361"/>
            <a:ext cx="988556" cy="62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à coins arrondis 14"/>
          <p:cNvSpPr>
            <a:spLocks noChangeArrowheads="1"/>
          </p:cNvSpPr>
          <p:nvPr/>
        </p:nvSpPr>
        <p:spPr bwMode="auto">
          <a:xfrm>
            <a:off x="2377634" y="4427492"/>
            <a:ext cx="207105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القرض بالالتزام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Arrondir un rectangle avec un coin diagonal 16"/>
          <p:cNvSpPr/>
          <p:nvPr/>
        </p:nvSpPr>
        <p:spPr>
          <a:xfrm>
            <a:off x="381000" y="6096000"/>
            <a:ext cx="7369452" cy="6672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تسبيقات ناتجة عن تأخّر  استلام الاموال من السلطات وتكون في شكل:</a:t>
            </a:r>
            <a:endParaRPr lang="ar-DZ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5" name="Picture 34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931" flipH="1">
            <a:off x="8160763" y="6103561"/>
            <a:ext cx="988556" cy="629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998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3" grpId="0" animBg="1"/>
      <p:bldP spid="27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16"/>
          <p:cNvSpPr/>
          <p:nvPr/>
        </p:nvSpPr>
        <p:spPr>
          <a:xfrm>
            <a:off x="1870032" y="152400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عمليات الائتمان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Rectangle à coins arrondis 14"/>
          <p:cNvSpPr>
            <a:spLocks noChangeArrowheads="1"/>
          </p:cNvSpPr>
          <p:nvPr/>
        </p:nvSpPr>
        <p:spPr bwMode="auto">
          <a:xfrm>
            <a:off x="6970744" y="2277281"/>
            <a:ext cx="1828800" cy="8300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منح كفالات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ectangle à coins arrondis 14"/>
          <p:cNvSpPr>
            <a:spLocks noChangeArrowheads="1"/>
          </p:cNvSpPr>
          <p:nvPr/>
        </p:nvSpPr>
        <p:spPr bwMode="auto">
          <a:xfrm>
            <a:off x="6983807" y="4685211"/>
            <a:ext cx="1828800" cy="83000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منح قروض </a:t>
            </a:r>
          </a:p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فعلية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8" name="Picture 37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263" y="4252417"/>
            <a:ext cx="988556" cy="42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à coins arrondis 14"/>
          <p:cNvSpPr>
            <a:spLocks noChangeArrowheads="1"/>
          </p:cNvSpPr>
          <p:nvPr/>
        </p:nvSpPr>
        <p:spPr bwMode="auto">
          <a:xfrm>
            <a:off x="970739" y="4208835"/>
            <a:ext cx="4668059" cy="41500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قروض التمويل المسبق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Rectangle à coins arrondis 14"/>
          <p:cNvSpPr>
            <a:spLocks noChangeArrowheads="1"/>
          </p:cNvSpPr>
          <p:nvPr/>
        </p:nvSpPr>
        <p:spPr bwMode="auto">
          <a:xfrm>
            <a:off x="919787" y="1616825"/>
            <a:ext cx="4719010" cy="42210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كفالة الدّخول للمناقصة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2" name="Rectangle à coins arrondis 14"/>
          <p:cNvSpPr>
            <a:spLocks noChangeArrowheads="1"/>
          </p:cNvSpPr>
          <p:nvPr/>
        </p:nvSpPr>
        <p:spPr bwMode="auto">
          <a:xfrm>
            <a:off x="945263" y="2172795"/>
            <a:ext cx="4719010" cy="42210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كفالة حسن التنفيذ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3" name="Rectangle à coins arrondis 14"/>
          <p:cNvSpPr>
            <a:spLocks noChangeArrowheads="1"/>
          </p:cNvSpPr>
          <p:nvPr/>
        </p:nvSpPr>
        <p:spPr bwMode="auto">
          <a:xfrm>
            <a:off x="947307" y="2731120"/>
            <a:ext cx="4719010" cy="42210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كفالة اقتطاع الضّمان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4" name="Rectangle à coins arrondis 14"/>
          <p:cNvSpPr>
            <a:spLocks noChangeArrowheads="1"/>
          </p:cNvSpPr>
          <p:nvPr/>
        </p:nvSpPr>
        <p:spPr bwMode="auto">
          <a:xfrm>
            <a:off x="961154" y="3314333"/>
            <a:ext cx="4719010" cy="42210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كفالة التسبيق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Rectangle à coins arrondis 14"/>
          <p:cNvSpPr>
            <a:spLocks noChangeArrowheads="1"/>
          </p:cNvSpPr>
          <p:nvPr/>
        </p:nvSpPr>
        <p:spPr bwMode="auto">
          <a:xfrm>
            <a:off x="979448" y="4861818"/>
            <a:ext cx="4668059" cy="41500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تسبيقات على الديون الناشئة غير المسجّلة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6" name="Rectangle à coins arrondis 14"/>
          <p:cNvSpPr>
            <a:spLocks noChangeArrowheads="1"/>
          </p:cNvSpPr>
          <p:nvPr/>
        </p:nvSpPr>
        <p:spPr bwMode="auto">
          <a:xfrm>
            <a:off x="998258" y="5451242"/>
            <a:ext cx="4668059" cy="41500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تسبيقات على الديون الناشئة </a:t>
            </a:r>
            <a:r>
              <a:rPr lang="ar-DZ" sz="28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المسجّلة</a:t>
            </a:r>
            <a:endParaRPr lang="ar-DZ" sz="28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7" name="Picture 46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4928651"/>
            <a:ext cx="988556" cy="42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8" y="5528104"/>
            <a:ext cx="988556" cy="42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263" y="3381135"/>
            <a:ext cx="988556" cy="42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263" y="2736791"/>
            <a:ext cx="988556" cy="42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263" y="2233738"/>
            <a:ext cx="988556" cy="42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C:\Users\HAMZA\Pictures\prezi\clipart-pointing-hand-512x512-24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2263" y="1707775"/>
            <a:ext cx="988556" cy="42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à coins arrondis 14"/>
          <p:cNvSpPr>
            <a:spLocks noChangeArrowheads="1"/>
          </p:cNvSpPr>
          <p:nvPr/>
        </p:nvSpPr>
        <p:spPr bwMode="auto">
          <a:xfrm>
            <a:off x="2824554" y="990600"/>
            <a:ext cx="3384722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التسبيقات على الصفقات العممية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3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  <p:bldP spid="39" grpId="0" animBg="1"/>
      <p:bldP spid="2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ndir un rectangle avec un coin diagonal 16"/>
          <p:cNvSpPr/>
          <p:nvPr/>
        </p:nvSpPr>
        <p:spPr>
          <a:xfrm>
            <a:off x="2023472" y="497058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الاستثمار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0686" y="2372047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ar-DZ" b="1" kern="0" dirty="0" smtClean="0">
                <a:latin typeface="Simplified Arabic" pitchFamily="18" charset="-78"/>
                <a:cs typeface="Simplified Arabic" pitchFamily="18" charset="-78"/>
                <a:sym typeface="Wingdings"/>
              </a:rPr>
              <a:t>انفاق استثماري دفعة واحدة</a:t>
            </a:r>
            <a:r>
              <a:rPr lang="ar-DZ" sz="2800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Wingdings"/>
              </a:rPr>
              <a:t>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2863" y="295645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ar-DZ" b="1" kern="0" dirty="0" smtClean="0">
                <a:latin typeface="Simplified Arabic" pitchFamily="18" charset="-78"/>
                <a:cs typeface="Simplified Arabic" pitchFamily="18" charset="-78"/>
                <a:sym typeface="Wingdings"/>
              </a:rPr>
              <a:t>فترة استرداد المبالغ المنفقة</a:t>
            </a:r>
            <a:r>
              <a:rPr lang="ar-DZ" sz="2800" b="1" kern="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Wingdings"/>
              </a:rPr>
              <a:t> </a:t>
            </a:r>
            <a:endParaRPr lang="fr-F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226880" y="4419977"/>
              <a:ext cx="36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000" y="4408097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8"/>
          <p:cNvGrpSpPr/>
          <p:nvPr/>
        </p:nvGrpSpPr>
        <p:grpSpPr>
          <a:xfrm>
            <a:off x="609600" y="2013195"/>
            <a:ext cx="3505200" cy="2541682"/>
            <a:chOff x="764177" y="2034869"/>
            <a:chExt cx="3505200" cy="2541682"/>
          </a:xfrm>
        </p:grpSpPr>
        <p:grpSp>
          <p:nvGrpSpPr>
            <p:cNvPr id="3" name="Group 47"/>
            <p:cNvGrpSpPr/>
            <p:nvPr/>
          </p:nvGrpSpPr>
          <p:grpSpPr>
            <a:xfrm>
              <a:off x="764177" y="2034869"/>
              <a:ext cx="3505200" cy="2541682"/>
              <a:chOff x="299823" y="2259655"/>
              <a:chExt cx="3505200" cy="2541682"/>
            </a:xfrm>
          </p:grpSpPr>
          <p:grpSp>
            <p:nvGrpSpPr>
              <p:cNvPr id="4" name="Group 17"/>
              <p:cNvGrpSpPr/>
              <p:nvPr/>
            </p:nvGrpSpPr>
            <p:grpSpPr>
              <a:xfrm>
                <a:off x="833223" y="2292209"/>
                <a:ext cx="2971800" cy="1601787"/>
                <a:chOff x="2614613" y="2627313"/>
                <a:chExt cx="2971800" cy="1601787"/>
              </a:xfrm>
            </p:grpSpPr>
            <p:sp>
              <p:nvSpPr>
                <p:cNvPr id="7" name="Line 2"/>
                <p:cNvSpPr>
                  <a:spLocks noChangeShapeType="1"/>
                </p:cNvSpPr>
                <p:nvPr/>
              </p:nvSpPr>
              <p:spPr bwMode="auto">
                <a:xfrm flipV="1">
                  <a:off x="2614613" y="2627313"/>
                  <a:ext cx="0" cy="137160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>
                  <a:off x="2614613" y="4229100"/>
                  <a:ext cx="2971800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614613" y="4000500"/>
                  <a:ext cx="0" cy="2286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7" name="Rectangle à coins arrondis 14"/>
              <p:cNvSpPr>
                <a:spLocks noChangeArrowheads="1"/>
              </p:cNvSpPr>
              <p:nvPr/>
            </p:nvSpPr>
            <p:spPr bwMode="auto">
              <a:xfrm>
                <a:off x="899472" y="4420337"/>
                <a:ext cx="2905551" cy="381000"/>
              </a:xfrm>
              <a:prstGeom prst="roundRect">
                <a:avLst>
                  <a:gd name="adj" fmla="val 16667"/>
                </a:avLst>
              </a:prstGeom>
              <a:solidFill>
                <a:srgbClr val="DC9E1F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rtl="1"/>
                <a:r>
                  <a:rPr lang="ar-DZ" sz="2400" b="1" dirty="0" smtClean="0">
                    <a:solidFill>
                      <a:schemeClr val="dk1"/>
                    </a:solidFill>
                    <a:latin typeface="Sakkal Majalla" pitchFamily="2" charset="-78"/>
                    <a:cs typeface="Sakkal Majalla" pitchFamily="2" charset="-78"/>
                  </a:rPr>
                  <a:t>الزمن</a:t>
                </a:r>
                <a:endParaRPr lang="ar-DZ" sz="2400" b="1" dirty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28" name="Rectangle à coins arrondis 14"/>
              <p:cNvSpPr>
                <a:spLocks noChangeArrowheads="1"/>
              </p:cNvSpPr>
              <p:nvPr/>
            </p:nvSpPr>
            <p:spPr bwMode="auto">
              <a:xfrm rot="5400000">
                <a:off x="-326848" y="2886326"/>
                <a:ext cx="1634341" cy="381000"/>
              </a:xfrm>
              <a:prstGeom prst="roundRect">
                <a:avLst>
                  <a:gd name="adj" fmla="val 16667"/>
                </a:avLst>
              </a:prstGeom>
              <a:solidFill>
                <a:srgbClr val="DC9E1F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rtl="1"/>
                <a:r>
                  <a:rPr lang="ar-DZ" sz="2400" b="1" dirty="0" smtClean="0">
                    <a:solidFill>
                      <a:schemeClr val="dk1"/>
                    </a:solidFill>
                    <a:latin typeface="Sakkal Majalla" pitchFamily="2" charset="-78"/>
                    <a:cs typeface="Sakkal Majalla" pitchFamily="2" charset="-78"/>
                  </a:rPr>
                  <a:t>الأرباح</a:t>
                </a:r>
                <a:endParaRPr lang="ar-DZ" sz="2400" b="1" dirty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mc:AlternateContent xmlns:mc="http://schemas.openxmlformats.org/markup-compatibility/2006">
            <mc:Choice xmlns:p14="http://schemas.microsoft.com/office/powerpoint/2010/main" xmlns="" Requires="p14">
              <p:contentPart p14:bwMode="auto" r:id="rId4">
                <p14:nvContentPartPr>
                  <p14:cNvPr id="20" name="Ink 19"/>
                  <p14:cNvContentPartPr/>
                  <p14:nvPr/>
                </p14:nvContentPartPr>
                <p14:xfrm>
                  <a:off x="1118520" y="2633657"/>
                  <a:ext cx="1840680" cy="1710000"/>
                </p14:xfrm>
              </p:contentPart>
            </mc:Choice>
            <mc:Fallback>
              <p:pic>
                <p:nvPicPr>
                  <p:cNvPr id="20" name="Ink 1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06640" y="2621777"/>
                    <a:ext cx="1864440" cy="173376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29" name="Straight Arrow Connector 28"/>
              <p:cNvCxnSpPr/>
              <p:nvPr/>
            </p:nvCxnSpPr>
            <p:spPr>
              <a:xfrm flipV="1">
                <a:off x="833223" y="2984528"/>
                <a:ext cx="462177" cy="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95400" y="2984529"/>
                <a:ext cx="0" cy="86779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295400" y="2978008"/>
                <a:ext cx="1663800" cy="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3423554" y="2753222"/>
              <a:ext cx="0" cy="93890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7637805" y="2422503"/>
            <a:ext cx="726389" cy="951692"/>
            <a:chOff x="4764986" y="2330309"/>
            <a:chExt cx="726389" cy="951692"/>
          </a:xfrm>
        </p:grpSpPr>
        <p:sp>
          <p:nvSpPr>
            <p:cNvPr id="31" name="Rectangle à coins arrondis 14"/>
            <p:cNvSpPr>
              <a:spLocks noChangeArrowheads="1"/>
            </p:cNvSpPr>
            <p:nvPr/>
          </p:nvSpPr>
          <p:spPr bwMode="auto">
            <a:xfrm>
              <a:off x="4764986" y="2330309"/>
              <a:ext cx="726389" cy="381000"/>
            </a:xfrm>
            <a:prstGeom prst="roundRect">
              <a:avLst>
                <a:gd name="adj" fmla="val 16667"/>
              </a:avLst>
            </a:prstGeom>
            <a:solidFill>
              <a:srgbClr val="DC9E1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 algn="ctr" rtl="1"/>
              <a:endParaRPr lang="ar-DZ" sz="24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" name="Rectangle à coins arrondis 14"/>
            <p:cNvSpPr>
              <a:spLocks noChangeArrowheads="1"/>
            </p:cNvSpPr>
            <p:nvPr/>
          </p:nvSpPr>
          <p:spPr bwMode="auto">
            <a:xfrm>
              <a:off x="4771518" y="2901001"/>
              <a:ext cx="719857" cy="381000"/>
            </a:xfrm>
            <a:prstGeom prst="roundRect">
              <a:avLst>
                <a:gd name="adj" fmla="val 16667"/>
              </a:avLst>
            </a:prstGeom>
            <a:solidFill>
              <a:srgbClr val="DC9E1F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 algn="ctr" rtl="1"/>
              <a:endParaRPr lang="ar-DZ" sz="24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881772" y="2524171"/>
              <a:ext cx="462177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51092" y="3091501"/>
              <a:ext cx="597000" cy="83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103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ndir un rectangle avec un coin diagonal 16"/>
          <p:cNvSpPr/>
          <p:nvPr/>
        </p:nvSpPr>
        <p:spPr>
          <a:xfrm>
            <a:off x="2023472" y="497058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الاستثمار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226880" y="4419977"/>
              <a:ext cx="36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000" y="4408097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à coins arrondis 14"/>
          <p:cNvSpPr>
            <a:spLocks noChangeArrowheads="1"/>
          </p:cNvSpPr>
          <p:nvPr/>
        </p:nvSpPr>
        <p:spPr bwMode="auto">
          <a:xfrm>
            <a:off x="6248400" y="1506583"/>
            <a:ext cx="2719998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عمليات القرض الكلاسيكية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Rectangle à coins arrondis 14"/>
          <p:cNvSpPr>
            <a:spLocks noChangeArrowheads="1"/>
          </p:cNvSpPr>
          <p:nvPr/>
        </p:nvSpPr>
        <p:spPr bwMode="auto">
          <a:xfrm>
            <a:off x="2332840" y="1166949"/>
            <a:ext cx="224098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القروض متوسّطة الأجل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Rectangle à coins arrondis 14"/>
          <p:cNvSpPr>
            <a:spLocks noChangeArrowheads="1"/>
          </p:cNvSpPr>
          <p:nvPr/>
        </p:nvSpPr>
        <p:spPr bwMode="auto">
          <a:xfrm>
            <a:off x="2345903" y="1828800"/>
            <a:ext cx="2240987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rtl="1"/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القروض طويلة الأجل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5" name="Straight Arrow Connector 4"/>
          <p:cNvCxnSpPr>
            <a:stCxn id="24" idx="1"/>
            <a:endCxn id="30" idx="3"/>
          </p:cNvCxnSpPr>
          <p:nvPr/>
        </p:nvCxnSpPr>
        <p:spPr>
          <a:xfrm flipH="1" flipV="1">
            <a:off x="4573827" y="1357449"/>
            <a:ext cx="1674573" cy="339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1"/>
            <a:endCxn id="34" idx="3"/>
          </p:cNvCxnSpPr>
          <p:nvPr/>
        </p:nvCxnSpPr>
        <p:spPr>
          <a:xfrm flipH="1">
            <a:off x="4586890" y="1697083"/>
            <a:ext cx="1661510" cy="3222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/>
          <p:nvPr/>
        </p:nvGrpSpPr>
        <p:grpSpPr>
          <a:xfrm>
            <a:off x="144461" y="2736342"/>
            <a:ext cx="2325793" cy="2893198"/>
            <a:chOff x="3169795" y="2823806"/>
            <a:chExt cx="2898623" cy="2893198"/>
          </a:xfrm>
        </p:grpSpPr>
        <p:grpSp>
          <p:nvGrpSpPr>
            <p:cNvPr id="3" name="Group 20"/>
            <p:cNvGrpSpPr/>
            <p:nvPr/>
          </p:nvGrpSpPr>
          <p:grpSpPr>
            <a:xfrm>
              <a:off x="3169795" y="2823806"/>
              <a:ext cx="2898623" cy="2892448"/>
              <a:chOff x="965630" y="2949708"/>
              <a:chExt cx="2898623" cy="2892448"/>
            </a:xfrm>
          </p:grpSpPr>
          <p:grpSp>
            <p:nvGrpSpPr>
              <p:cNvPr id="4" name="Group 10"/>
              <p:cNvGrpSpPr/>
              <p:nvPr/>
            </p:nvGrpSpPr>
            <p:grpSpPr>
              <a:xfrm>
                <a:off x="965630" y="2949708"/>
                <a:ext cx="1784079" cy="2877796"/>
                <a:chOff x="7309878" y="3134374"/>
                <a:chExt cx="1784079" cy="2877796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8229600" y="3154670"/>
                  <a:ext cx="0" cy="2857500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>
                <a:xfrm rot="16200000">
                  <a:off x="6258154" y="4186098"/>
                  <a:ext cx="262666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ar-DZ" b="1" kern="0" dirty="0" smtClean="0">
                      <a:latin typeface="Simplified Arabic" pitchFamily="18" charset="-78"/>
                      <a:cs typeface="Simplified Arabic" pitchFamily="18" charset="-78"/>
                      <a:sym typeface="Wingdings"/>
                    </a:rPr>
                    <a:t>السيولة</a:t>
                  </a:r>
                  <a:r>
                    <a:rPr lang="ar-DZ" sz="2800" b="1" kern="0" dirty="0" smtClean="0">
                      <a:solidFill>
                        <a:srgbClr val="FF0000"/>
                      </a:solidFill>
                      <a:latin typeface="Simplified Arabic" pitchFamily="18" charset="-78"/>
                      <a:cs typeface="Simplified Arabic" pitchFamily="18" charset="-78"/>
                      <a:sym typeface="Wingdings"/>
                    </a:rPr>
                    <a:t> </a:t>
                  </a:r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361691" y="5642838"/>
                  <a:ext cx="71267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ar-DZ" dirty="0" smtClean="0"/>
                    <a:t>ـــ</a:t>
                  </a:r>
                  <a:endParaRPr lang="fr-FR" sz="1600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8381285" y="3134374"/>
                  <a:ext cx="71267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ar-DZ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endParaRPr lang="fr-F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3013166" y="2998518"/>
                <a:ext cx="0" cy="284363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 rot="16200000">
                <a:off x="2224876" y="4094294"/>
                <a:ext cx="2626668" cy="652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ar-DZ" b="1" kern="0" dirty="0" smtClean="0">
                    <a:latin typeface="Simplified Arabic" pitchFamily="18" charset="-78"/>
                    <a:cs typeface="Simplified Arabic" pitchFamily="18" charset="-78"/>
                    <a:sym typeface="Wingdings"/>
                  </a:rPr>
                  <a:t>استحقاق القروض</a:t>
                </a:r>
                <a:r>
                  <a:rPr lang="ar-DZ" sz="2800" b="1" kern="0" dirty="0" smtClean="0">
                    <a:solidFill>
                      <a:srgbClr val="FF0000"/>
                    </a:solidFill>
                    <a:latin typeface="Simplified Arabic" pitchFamily="18" charset="-78"/>
                    <a:cs typeface="Simplified Arabic" pitchFamily="18" charset="-78"/>
                    <a:sym typeface="Wingdings"/>
                  </a:rPr>
                  <a:t>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291313" y="2862816"/>
              <a:ext cx="7126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DZ" dirty="0" smtClean="0"/>
                <a:t>ـــ</a:t>
              </a:r>
              <a:endParaRPr lang="fr-FR" sz="1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37272" y="5255339"/>
              <a:ext cx="7126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DZ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73"/>
          <p:cNvGrpSpPr/>
          <p:nvPr/>
        </p:nvGrpSpPr>
        <p:grpSpPr>
          <a:xfrm>
            <a:off x="3453333" y="1935462"/>
            <a:ext cx="5332309" cy="4707420"/>
            <a:chOff x="2973491" y="1935462"/>
            <a:chExt cx="5332309" cy="4707420"/>
          </a:xfrm>
        </p:grpSpPr>
        <p:sp>
          <p:nvSpPr>
            <p:cNvPr id="57" name="Rectangle 56"/>
            <p:cNvSpPr/>
            <p:nvPr/>
          </p:nvSpPr>
          <p:spPr>
            <a:xfrm>
              <a:off x="4233736" y="6119662"/>
              <a:ext cx="33746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DZ" b="1" kern="0" dirty="0" smtClean="0">
                  <a:latin typeface="Simplified Arabic" pitchFamily="18" charset="-78"/>
                  <a:cs typeface="Simplified Arabic" pitchFamily="18" charset="-78"/>
                  <a:sym typeface="Wingdings"/>
                </a:rPr>
                <a:t>استحقاق القروض</a:t>
              </a:r>
              <a:r>
                <a:rPr lang="ar-DZ" sz="2800" b="1" kern="0" dirty="0" smtClean="0">
                  <a:solidFill>
                    <a:srgbClr val="FF0000"/>
                  </a:solidFill>
                  <a:latin typeface="Simplified Arabic" pitchFamily="18" charset="-78"/>
                  <a:cs typeface="Simplified Arabic" pitchFamily="18" charset="-78"/>
                  <a:sym typeface="Wingdings"/>
                </a:rPr>
                <a:t> 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72"/>
            <p:cNvGrpSpPr/>
            <p:nvPr/>
          </p:nvGrpSpPr>
          <p:grpSpPr>
            <a:xfrm>
              <a:off x="2973491" y="1935462"/>
              <a:ext cx="5332309" cy="4445810"/>
              <a:chOff x="2973491" y="1935462"/>
              <a:chExt cx="5332309" cy="4445810"/>
            </a:xfrm>
          </p:grpSpPr>
          <p:sp>
            <p:nvSpPr>
              <p:cNvPr id="56" name="Rectangle 55"/>
              <p:cNvSpPr/>
              <p:nvPr/>
            </p:nvSpPr>
            <p:spPr>
              <a:xfrm rot="16200000">
                <a:off x="1012196" y="3896757"/>
                <a:ext cx="4445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ar-DZ" b="1" kern="0" dirty="0" smtClean="0">
                    <a:latin typeface="Simplified Arabic" pitchFamily="18" charset="-78"/>
                    <a:cs typeface="Simplified Arabic" pitchFamily="18" charset="-78"/>
                    <a:sym typeface="Wingdings"/>
                  </a:rPr>
                  <a:t>السيولة</a:t>
                </a:r>
                <a:r>
                  <a:rPr lang="ar-DZ" sz="2800" b="1" kern="0" dirty="0" smtClean="0">
                    <a:solidFill>
                      <a:srgbClr val="FF0000"/>
                    </a:solidFill>
                    <a:latin typeface="Simplified Arabic" pitchFamily="18" charset="-78"/>
                    <a:cs typeface="Simplified Arabic" pitchFamily="18" charset="-78"/>
                    <a:sym typeface="Wingdings"/>
                  </a:rPr>
                  <a:t>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Group 71"/>
              <p:cNvGrpSpPr/>
              <p:nvPr/>
            </p:nvGrpSpPr>
            <p:grpSpPr>
              <a:xfrm>
                <a:off x="3707589" y="2438400"/>
                <a:ext cx="4598211" cy="3461087"/>
                <a:chOff x="3707589" y="2438400"/>
                <a:chExt cx="4598211" cy="3461087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733800" y="5899487"/>
                  <a:ext cx="4572000" cy="0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3707589" y="2438400"/>
                  <a:ext cx="26211" cy="3461087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233736" y="3299495"/>
                  <a:ext cx="3374663" cy="22208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233736" y="3299495"/>
                  <a:ext cx="0" cy="2599992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3707589" y="3299495"/>
                  <a:ext cx="526147" cy="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791200" y="4319825"/>
                  <a:ext cx="0" cy="1579662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3733800" y="4349735"/>
                  <a:ext cx="2057400" cy="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9033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3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ndir un rectangle avec un coin diagonal 16"/>
          <p:cNvSpPr/>
          <p:nvPr/>
        </p:nvSpPr>
        <p:spPr>
          <a:xfrm>
            <a:off x="2023472" y="497058"/>
            <a:ext cx="5100711" cy="609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قروض الاستثمار</a:t>
            </a:r>
            <a:endParaRPr lang="ar-DZ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226880" y="4419977"/>
              <a:ext cx="36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000" y="4408097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à coins arrondis 14"/>
          <p:cNvSpPr>
            <a:spLocks noChangeArrowheads="1"/>
          </p:cNvSpPr>
          <p:nvPr/>
        </p:nvSpPr>
        <p:spPr bwMode="auto">
          <a:xfrm>
            <a:off x="2909028" y="1513115"/>
            <a:ext cx="3329598" cy="381000"/>
          </a:xfrm>
          <a:prstGeom prst="roundRect">
            <a:avLst>
              <a:gd name="adj" fmla="val 16667"/>
            </a:avLst>
          </a:prstGeom>
          <a:solidFill>
            <a:srgbClr val="DC9E1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24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قرض الإيجار</a:t>
            </a:r>
            <a:endParaRPr lang="ar-DZ" sz="24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62000" y="2670007"/>
            <a:ext cx="7848600" cy="576241"/>
            <a:chOff x="762000" y="2670007"/>
            <a:chExt cx="7848600" cy="576241"/>
          </a:xfrm>
        </p:grpSpPr>
        <p:sp>
          <p:nvSpPr>
            <p:cNvPr id="25" name="Rectangle à coins arrondis 14"/>
            <p:cNvSpPr>
              <a:spLocks noChangeArrowheads="1"/>
            </p:cNvSpPr>
            <p:nvPr/>
          </p:nvSpPr>
          <p:spPr bwMode="auto">
            <a:xfrm>
              <a:off x="3829594" y="2698569"/>
              <a:ext cx="1742826" cy="5333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pPr lvl="0" algn="ctr" rtl="1"/>
              <a:r>
                <a:rPr lang="ar-DZ" sz="2800" b="1" dirty="0" smtClean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rPr>
                <a:t>آلات ومعدّات</a:t>
              </a:r>
              <a:endParaRPr lang="ar-DZ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0" name="Rectangle à coins arrondis 14"/>
            <p:cNvSpPr>
              <a:spLocks noChangeArrowheads="1"/>
            </p:cNvSpPr>
            <p:nvPr/>
          </p:nvSpPr>
          <p:spPr bwMode="auto">
            <a:xfrm>
              <a:off x="762000" y="2684287"/>
              <a:ext cx="1600200" cy="5619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 rtl="1"/>
              <a:r>
                <a:rPr lang="ar-DZ" sz="2800" b="1" dirty="0" smtClean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rPr>
                <a:t>المستثمر</a:t>
              </a:r>
              <a:endParaRPr lang="ar-DZ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4" name="Rectangle à coins arrondis 14"/>
            <p:cNvSpPr>
              <a:spLocks noChangeArrowheads="1"/>
            </p:cNvSpPr>
            <p:nvPr/>
          </p:nvSpPr>
          <p:spPr bwMode="auto">
            <a:xfrm>
              <a:off x="7010400" y="2670007"/>
              <a:ext cx="1600200" cy="5619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 rtl="1"/>
              <a:r>
                <a:rPr lang="ar-DZ" sz="2800" b="1" dirty="0" smtClean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rPr>
                <a:t>البنك</a:t>
              </a:r>
              <a:endParaRPr lang="ar-DZ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36" name="Straight Arrow Connector 35"/>
            <p:cNvCxnSpPr>
              <a:stCxn id="34" idx="1"/>
              <a:endCxn id="25" idx="3"/>
            </p:cNvCxnSpPr>
            <p:nvPr/>
          </p:nvCxnSpPr>
          <p:spPr>
            <a:xfrm flipH="1">
              <a:off x="5572420" y="2950988"/>
              <a:ext cx="1437980" cy="1428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346960" y="2958128"/>
              <a:ext cx="1437980" cy="1428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065950" y="3505200"/>
            <a:ext cx="3374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DZ" sz="2800" b="1" kern="0" dirty="0" smtClean="0">
                <a:latin typeface="Simplified Arabic" pitchFamily="18" charset="-78"/>
                <a:cs typeface="Simplified Arabic" pitchFamily="18" charset="-78"/>
                <a:sym typeface="Wingdings"/>
              </a:rPr>
              <a:t>أو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762000" y="4267200"/>
            <a:ext cx="7848600" cy="2119641"/>
            <a:chOff x="762000" y="4267200"/>
            <a:chExt cx="7848600" cy="2119641"/>
          </a:xfrm>
        </p:grpSpPr>
        <p:grpSp>
          <p:nvGrpSpPr>
            <p:cNvPr id="4" name="Group 39"/>
            <p:cNvGrpSpPr/>
            <p:nvPr/>
          </p:nvGrpSpPr>
          <p:grpSpPr>
            <a:xfrm>
              <a:off x="762000" y="4267200"/>
              <a:ext cx="7848600" cy="576241"/>
              <a:chOff x="762000" y="2670007"/>
              <a:chExt cx="7848600" cy="576241"/>
            </a:xfrm>
          </p:grpSpPr>
          <p:sp>
            <p:nvSpPr>
              <p:cNvPr id="42" name="Rectangle à coins arrondis 14"/>
              <p:cNvSpPr>
                <a:spLocks noChangeArrowheads="1"/>
              </p:cNvSpPr>
              <p:nvPr/>
            </p:nvSpPr>
            <p:spPr bwMode="auto">
              <a:xfrm>
                <a:off x="3829594" y="2698569"/>
                <a:ext cx="1742826" cy="53339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rtl="1"/>
                <a:r>
                  <a:rPr lang="ar-DZ" sz="2800" b="1" dirty="0" smtClean="0">
                    <a:solidFill>
                      <a:schemeClr val="dk1"/>
                    </a:solidFill>
                    <a:latin typeface="Sakkal Majalla" pitchFamily="2" charset="-78"/>
                    <a:cs typeface="Sakkal Majalla" pitchFamily="2" charset="-78"/>
                  </a:rPr>
                  <a:t>آلات ومعدّات</a:t>
                </a:r>
                <a:endParaRPr lang="ar-DZ" sz="2800" b="1" dirty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" name="Rectangle à coins arrondis 14"/>
              <p:cNvSpPr>
                <a:spLocks noChangeArrowheads="1"/>
              </p:cNvSpPr>
              <p:nvPr/>
            </p:nvSpPr>
            <p:spPr bwMode="auto">
              <a:xfrm>
                <a:off x="762000" y="2684287"/>
                <a:ext cx="1600200" cy="56196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lvl="0" algn="ctr" rtl="1"/>
                <a:r>
                  <a:rPr lang="ar-DZ" sz="2800" b="1" dirty="0" smtClean="0">
                    <a:solidFill>
                      <a:schemeClr val="dk1"/>
                    </a:solidFill>
                    <a:latin typeface="Sakkal Majalla" pitchFamily="2" charset="-78"/>
                    <a:cs typeface="Sakkal Majalla" pitchFamily="2" charset="-78"/>
                  </a:rPr>
                  <a:t>المستثمر</a:t>
                </a:r>
                <a:endParaRPr lang="ar-DZ" sz="2800" b="1" dirty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" name="Rectangle à coins arrondis 14"/>
              <p:cNvSpPr>
                <a:spLocks noChangeArrowheads="1"/>
              </p:cNvSpPr>
              <p:nvPr/>
            </p:nvSpPr>
            <p:spPr bwMode="auto">
              <a:xfrm>
                <a:off x="7010400" y="2670007"/>
                <a:ext cx="1600200" cy="56196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lvl="0" algn="ctr" rtl="1"/>
                <a:r>
                  <a:rPr lang="ar-DZ" sz="2800" b="1" dirty="0" smtClean="0">
                    <a:solidFill>
                      <a:schemeClr val="dk1"/>
                    </a:solidFill>
                    <a:latin typeface="Sakkal Majalla" pitchFamily="2" charset="-78"/>
                    <a:cs typeface="Sakkal Majalla" pitchFamily="2" charset="-78"/>
                  </a:rPr>
                  <a:t>البنك</a:t>
                </a:r>
                <a:endParaRPr lang="ar-DZ" sz="2800" b="1" dirty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H="1">
                <a:off x="2346960" y="2958128"/>
                <a:ext cx="1437980" cy="14281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 flipH="1">
              <a:off x="6376342" y="6179340"/>
              <a:ext cx="1437980" cy="1428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à coins arrondis 14"/>
            <p:cNvSpPr>
              <a:spLocks noChangeArrowheads="1"/>
            </p:cNvSpPr>
            <p:nvPr/>
          </p:nvSpPr>
          <p:spPr bwMode="auto">
            <a:xfrm>
              <a:off x="4225327" y="5971839"/>
              <a:ext cx="2133598" cy="41500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pPr lvl="0" algn="ctr" rtl="1"/>
              <a:r>
                <a:rPr lang="ar-DZ" sz="2800" b="1" dirty="0" smtClean="0">
                  <a:solidFill>
                    <a:schemeClr val="dk1"/>
                  </a:solidFill>
                  <a:latin typeface="Sakkal Majalla" pitchFamily="2" charset="-78"/>
                  <a:cs typeface="Sakkal Majalla" pitchFamily="2" charset="-78"/>
                </a:rPr>
                <a:t>مؤسّسة متخصّصة</a:t>
              </a:r>
              <a:endParaRPr lang="ar-DZ" sz="2800" b="1" dirty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5222920" y="4843441"/>
              <a:ext cx="0" cy="1114117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0" idx="2"/>
            </p:cNvCxnSpPr>
            <p:nvPr/>
          </p:nvCxnSpPr>
          <p:spPr>
            <a:xfrm>
              <a:off x="7810500" y="4829161"/>
              <a:ext cx="0" cy="1364460"/>
            </a:xfrm>
            <a:prstGeom prst="line">
              <a:avLst/>
            </a:prstGeom>
            <a:ln w="857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ular Callout 55"/>
          <p:cNvSpPr/>
          <p:nvPr/>
        </p:nvSpPr>
        <p:spPr>
          <a:xfrm>
            <a:off x="1504877" y="5767860"/>
            <a:ext cx="1684166" cy="822960"/>
          </a:xfrm>
          <a:prstGeom prst="wedgeRoundRectCallout">
            <a:avLst>
              <a:gd name="adj1" fmla="val -1983"/>
              <a:gd name="adj2" fmla="val -15439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DZ" sz="2400" b="1" dirty="0" smtClean="0">
                <a:latin typeface="Sakkal Majalla" pitchFamily="2" charset="-78"/>
                <a:cs typeface="Sakkal Majalla" pitchFamily="2" charset="-78"/>
              </a:rPr>
              <a:t>مع امكانية الشراء</a:t>
            </a:r>
            <a:endParaRPr lang="ar-DZ" sz="2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66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38" grpId="0"/>
      <p:bldP spid="5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PresentationFormat>Affichage à l'écran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NewsPrint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HP</cp:lastModifiedBy>
  <cp:revision>1</cp:revision>
  <dcterms:created xsi:type="dcterms:W3CDTF">2018-02-12T09:55:17Z</dcterms:created>
  <dcterms:modified xsi:type="dcterms:W3CDTF">2018-02-12T09:55:40Z</dcterms:modified>
</cp:coreProperties>
</file>