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9" r:id="rId10"/>
    <p:sldId id="270" r:id="rId11"/>
    <p:sldId id="271" r:id="rId12"/>
    <p:sldId id="264" r:id="rId13"/>
    <p:sldId id="265" r:id="rId14"/>
    <p:sldId id="266" r:id="rId15"/>
    <p:sldId id="267" r:id="rId16"/>
    <p:sldId id="268" r:id="rId17"/>
    <p:sldId id="272" r:id="rId18"/>
    <p:sldId id="273"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1" autoAdjust="0"/>
    <p:restoredTop sz="76190" autoAdjust="0"/>
  </p:normalViewPr>
  <p:slideViewPr>
    <p:cSldViewPr snapToGrid="0">
      <p:cViewPr varScale="1">
        <p:scale>
          <a:sx n="41" d="100"/>
          <a:sy n="41" d="100"/>
        </p:scale>
        <p:origin x="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6D4DF1-F7F0-47B5-8B90-FBBD8F6C4368}" type="datetimeFigureOut">
              <a:rPr lang="fr-FR" smtClean="0"/>
              <a:t>15/12/2021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07344F-A6A3-412A-8A56-FD7FAEC332E7}" type="slidenum">
              <a:rPr lang="fr-FR" smtClean="0"/>
              <a:t>‹N°›</a:t>
            </a:fld>
            <a:endParaRPr lang="fr-FR"/>
          </a:p>
        </p:txBody>
      </p:sp>
    </p:spTree>
    <p:extLst>
      <p:ext uri="{BB962C8B-B14F-4D97-AF65-F5344CB8AC3E}">
        <p14:creationId xmlns:p14="http://schemas.microsoft.com/office/powerpoint/2010/main" val="2040257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indent="226695" algn="just">
              <a:spcAft>
                <a:spcPts val="0"/>
              </a:spcAft>
            </a:pPr>
            <a:endParaRPr lang="fr-FR" dirty="0"/>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2</a:t>
            </a:fld>
            <a:endParaRPr lang="fr-FR"/>
          </a:p>
        </p:txBody>
      </p:sp>
    </p:spTree>
    <p:extLst>
      <p:ext uri="{BB962C8B-B14F-4D97-AF65-F5344CB8AC3E}">
        <p14:creationId xmlns:p14="http://schemas.microsoft.com/office/powerpoint/2010/main" val="29971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12</a:t>
            </a:fld>
            <a:endParaRPr lang="fr-FR"/>
          </a:p>
        </p:txBody>
      </p:sp>
    </p:spTree>
    <p:extLst>
      <p:ext uri="{BB962C8B-B14F-4D97-AF65-F5344CB8AC3E}">
        <p14:creationId xmlns:p14="http://schemas.microsoft.com/office/powerpoint/2010/main" val="597790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13</a:t>
            </a:fld>
            <a:endParaRPr lang="fr-FR"/>
          </a:p>
        </p:txBody>
      </p:sp>
    </p:spTree>
    <p:extLst>
      <p:ext uri="{BB962C8B-B14F-4D97-AF65-F5344CB8AC3E}">
        <p14:creationId xmlns:p14="http://schemas.microsoft.com/office/powerpoint/2010/main" val="1381177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14</a:t>
            </a:fld>
            <a:endParaRPr lang="fr-FR"/>
          </a:p>
        </p:txBody>
      </p:sp>
    </p:spTree>
    <p:extLst>
      <p:ext uri="{BB962C8B-B14F-4D97-AF65-F5344CB8AC3E}">
        <p14:creationId xmlns:p14="http://schemas.microsoft.com/office/powerpoint/2010/main" val="36593279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15</a:t>
            </a:fld>
            <a:endParaRPr lang="fr-FR"/>
          </a:p>
        </p:txBody>
      </p:sp>
    </p:spTree>
    <p:extLst>
      <p:ext uri="{BB962C8B-B14F-4D97-AF65-F5344CB8AC3E}">
        <p14:creationId xmlns:p14="http://schemas.microsoft.com/office/powerpoint/2010/main" val="11986340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GB" sz="1200" dirty="0">
              <a:effectLst/>
              <a:latin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16</a:t>
            </a:fld>
            <a:endParaRPr lang="fr-FR"/>
          </a:p>
        </p:txBody>
      </p:sp>
    </p:spTree>
    <p:extLst>
      <p:ext uri="{BB962C8B-B14F-4D97-AF65-F5344CB8AC3E}">
        <p14:creationId xmlns:p14="http://schemas.microsoft.com/office/powerpoint/2010/main" val="3386588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17</a:t>
            </a:fld>
            <a:endParaRPr lang="fr-FR"/>
          </a:p>
        </p:txBody>
      </p:sp>
    </p:spTree>
    <p:extLst>
      <p:ext uri="{BB962C8B-B14F-4D97-AF65-F5344CB8AC3E}">
        <p14:creationId xmlns:p14="http://schemas.microsoft.com/office/powerpoint/2010/main" val="2364072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3</a:t>
            </a:fld>
            <a:endParaRPr lang="fr-FR"/>
          </a:p>
        </p:txBody>
      </p:sp>
    </p:spTree>
    <p:extLst>
      <p:ext uri="{BB962C8B-B14F-4D97-AF65-F5344CB8AC3E}">
        <p14:creationId xmlns:p14="http://schemas.microsoft.com/office/powerpoint/2010/main" val="2710762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5</a:t>
            </a:fld>
            <a:endParaRPr lang="fr-FR"/>
          </a:p>
        </p:txBody>
      </p:sp>
    </p:spTree>
    <p:extLst>
      <p:ext uri="{BB962C8B-B14F-4D97-AF65-F5344CB8AC3E}">
        <p14:creationId xmlns:p14="http://schemas.microsoft.com/office/powerpoint/2010/main" val="2788163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6</a:t>
            </a:fld>
            <a:endParaRPr lang="fr-FR"/>
          </a:p>
        </p:txBody>
      </p:sp>
    </p:spTree>
    <p:extLst>
      <p:ext uri="{BB962C8B-B14F-4D97-AF65-F5344CB8AC3E}">
        <p14:creationId xmlns:p14="http://schemas.microsoft.com/office/powerpoint/2010/main" val="2855957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7</a:t>
            </a:fld>
            <a:endParaRPr lang="fr-FR"/>
          </a:p>
        </p:txBody>
      </p:sp>
    </p:spTree>
    <p:extLst>
      <p:ext uri="{BB962C8B-B14F-4D97-AF65-F5344CB8AC3E}">
        <p14:creationId xmlns:p14="http://schemas.microsoft.com/office/powerpoint/2010/main" val="1543635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8</a:t>
            </a:fld>
            <a:endParaRPr lang="fr-FR"/>
          </a:p>
        </p:txBody>
      </p:sp>
    </p:spTree>
    <p:extLst>
      <p:ext uri="{BB962C8B-B14F-4D97-AF65-F5344CB8AC3E}">
        <p14:creationId xmlns:p14="http://schemas.microsoft.com/office/powerpoint/2010/main" val="3754694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9</a:t>
            </a:fld>
            <a:endParaRPr lang="fr-FR"/>
          </a:p>
        </p:txBody>
      </p:sp>
    </p:spTree>
    <p:extLst>
      <p:ext uri="{BB962C8B-B14F-4D97-AF65-F5344CB8AC3E}">
        <p14:creationId xmlns:p14="http://schemas.microsoft.com/office/powerpoint/2010/main" val="4189713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10</a:t>
            </a:fld>
            <a:endParaRPr lang="fr-FR"/>
          </a:p>
        </p:txBody>
      </p:sp>
    </p:spTree>
    <p:extLst>
      <p:ext uri="{BB962C8B-B14F-4D97-AF65-F5344CB8AC3E}">
        <p14:creationId xmlns:p14="http://schemas.microsoft.com/office/powerpoint/2010/main" val="2807466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307344F-A6A3-412A-8A56-FD7FAEC332E7}" type="slidenum">
              <a:rPr lang="fr-FR" smtClean="0"/>
              <a:t>11</a:t>
            </a:fld>
            <a:endParaRPr lang="fr-FR"/>
          </a:p>
        </p:txBody>
      </p:sp>
    </p:spTree>
    <p:extLst>
      <p:ext uri="{BB962C8B-B14F-4D97-AF65-F5344CB8AC3E}">
        <p14:creationId xmlns:p14="http://schemas.microsoft.com/office/powerpoint/2010/main" val="1159836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4EE413-83BF-4352-BD90-10D537BFAAE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927F4F7-65BE-4818-BCD8-F75350AE6F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FF3F661-4C65-48CB-9581-68280DFBE553}"/>
              </a:ext>
            </a:extLst>
          </p:cNvPr>
          <p:cNvSpPr>
            <a:spLocks noGrp="1"/>
          </p:cNvSpPr>
          <p:nvPr>
            <p:ph type="dt" sz="half" idx="10"/>
          </p:nvPr>
        </p:nvSpPr>
        <p:spPr/>
        <p:txBody>
          <a:bodyPr/>
          <a:lstStyle/>
          <a:p>
            <a:fld id="{99B878EC-8624-4B28-A4B6-FBFF7C90FDD1}" type="datetimeFigureOut">
              <a:rPr lang="fr-FR" smtClean="0"/>
              <a:t>15/12/2021</a:t>
            </a:fld>
            <a:endParaRPr lang="fr-FR"/>
          </a:p>
        </p:txBody>
      </p:sp>
      <p:sp>
        <p:nvSpPr>
          <p:cNvPr id="5" name="Espace réservé du pied de page 4">
            <a:extLst>
              <a:ext uri="{FF2B5EF4-FFF2-40B4-BE49-F238E27FC236}">
                <a16:creationId xmlns:a16="http://schemas.microsoft.com/office/drawing/2014/main" id="{0E32BA20-4C76-46E5-927A-E76384052C0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523644C-F59C-4408-87D2-7A953D97AE53}"/>
              </a:ext>
            </a:extLst>
          </p:cNvPr>
          <p:cNvSpPr>
            <a:spLocks noGrp="1"/>
          </p:cNvSpPr>
          <p:nvPr>
            <p:ph type="sldNum" sz="quarter" idx="12"/>
          </p:nvPr>
        </p:nvSpPr>
        <p:spPr/>
        <p:txBody>
          <a:bodyPr/>
          <a:lstStyle/>
          <a:p>
            <a:fld id="{10967414-0762-4CDF-ABB6-AA05D8124E1A}" type="slidenum">
              <a:rPr lang="fr-FR" smtClean="0"/>
              <a:t>‹N°›</a:t>
            </a:fld>
            <a:endParaRPr lang="fr-FR"/>
          </a:p>
        </p:txBody>
      </p:sp>
    </p:spTree>
    <p:extLst>
      <p:ext uri="{BB962C8B-B14F-4D97-AF65-F5344CB8AC3E}">
        <p14:creationId xmlns:p14="http://schemas.microsoft.com/office/powerpoint/2010/main" val="3043146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11CF04-AC75-4950-827F-DC1C4790FFB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ABD277A-5652-4049-BC99-10EEBDC28A6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D0AC261-4AC2-4F55-9FFC-2CA1E81DE5A6}"/>
              </a:ext>
            </a:extLst>
          </p:cNvPr>
          <p:cNvSpPr>
            <a:spLocks noGrp="1"/>
          </p:cNvSpPr>
          <p:nvPr>
            <p:ph type="dt" sz="half" idx="10"/>
          </p:nvPr>
        </p:nvSpPr>
        <p:spPr/>
        <p:txBody>
          <a:bodyPr/>
          <a:lstStyle/>
          <a:p>
            <a:fld id="{99B878EC-8624-4B28-A4B6-FBFF7C90FDD1}" type="datetimeFigureOut">
              <a:rPr lang="fr-FR" smtClean="0"/>
              <a:t>15/12/2021</a:t>
            </a:fld>
            <a:endParaRPr lang="fr-FR"/>
          </a:p>
        </p:txBody>
      </p:sp>
      <p:sp>
        <p:nvSpPr>
          <p:cNvPr id="5" name="Espace réservé du pied de page 4">
            <a:extLst>
              <a:ext uri="{FF2B5EF4-FFF2-40B4-BE49-F238E27FC236}">
                <a16:creationId xmlns:a16="http://schemas.microsoft.com/office/drawing/2014/main" id="{52F7DD10-B3CA-47F3-8630-9114F39EBCC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E364780-E239-42C0-8A8B-9BFAB8BB932B}"/>
              </a:ext>
            </a:extLst>
          </p:cNvPr>
          <p:cNvSpPr>
            <a:spLocks noGrp="1"/>
          </p:cNvSpPr>
          <p:nvPr>
            <p:ph type="sldNum" sz="quarter" idx="12"/>
          </p:nvPr>
        </p:nvSpPr>
        <p:spPr/>
        <p:txBody>
          <a:bodyPr/>
          <a:lstStyle/>
          <a:p>
            <a:fld id="{10967414-0762-4CDF-ABB6-AA05D8124E1A}" type="slidenum">
              <a:rPr lang="fr-FR" smtClean="0"/>
              <a:t>‹N°›</a:t>
            </a:fld>
            <a:endParaRPr lang="fr-FR"/>
          </a:p>
        </p:txBody>
      </p:sp>
    </p:spTree>
    <p:extLst>
      <p:ext uri="{BB962C8B-B14F-4D97-AF65-F5344CB8AC3E}">
        <p14:creationId xmlns:p14="http://schemas.microsoft.com/office/powerpoint/2010/main" val="424612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3BA2619-0B4A-4C91-BCB7-D4A17124133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7C40852-3E47-4A32-9E37-926DE0D8161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8FE2DA8-2A1F-4630-93A2-79C778D03927}"/>
              </a:ext>
            </a:extLst>
          </p:cNvPr>
          <p:cNvSpPr>
            <a:spLocks noGrp="1"/>
          </p:cNvSpPr>
          <p:nvPr>
            <p:ph type="dt" sz="half" idx="10"/>
          </p:nvPr>
        </p:nvSpPr>
        <p:spPr/>
        <p:txBody>
          <a:bodyPr/>
          <a:lstStyle/>
          <a:p>
            <a:fld id="{99B878EC-8624-4B28-A4B6-FBFF7C90FDD1}" type="datetimeFigureOut">
              <a:rPr lang="fr-FR" smtClean="0"/>
              <a:t>15/12/2021</a:t>
            </a:fld>
            <a:endParaRPr lang="fr-FR"/>
          </a:p>
        </p:txBody>
      </p:sp>
      <p:sp>
        <p:nvSpPr>
          <p:cNvPr id="5" name="Espace réservé du pied de page 4">
            <a:extLst>
              <a:ext uri="{FF2B5EF4-FFF2-40B4-BE49-F238E27FC236}">
                <a16:creationId xmlns:a16="http://schemas.microsoft.com/office/drawing/2014/main" id="{FA0C3987-4A76-4FEC-B9F0-3E488017A42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182AF75-2F01-4881-B4CF-D389FE0A8BD5}"/>
              </a:ext>
            </a:extLst>
          </p:cNvPr>
          <p:cNvSpPr>
            <a:spLocks noGrp="1"/>
          </p:cNvSpPr>
          <p:nvPr>
            <p:ph type="sldNum" sz="quarter" idx="12"/>
          </p:nvPr>
        </p:nvSpPr>
        <p:spPr/>
        <p:txBody>
          <a:bodyPr/>
          <a:lstStyle/>
          <a:p>
            <a:fld id="{10967414-0762-4CDF-ABB6-AA05D8124E1A}" type="slidenum">
              <a:rPr lang="fr-FR" smtClean="0"/>
              <a:t>‹N°›</a:t>
            </a:fld>
            <a:endParaRPr lang="fr-FR"/>
          </a:p>
        </p:txBody>
      </p:sp>
    </p:spTree>
    <p:extLst>
      <p:ext uri="{BB962C8B-B14F-4D97-AF65-F5344CB8AC3E}">
        <p14:creationId xmlns:p14="http://schemas.microsoft.com/office/powerpoint/2010/main" val="3767113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2C237D-FF6B-4776-AD72-BDEB0A56E57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BB7D60D-D835-4249-AF68-972DDC5F015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22561E3-23A9-461A-B2E8-FC7033CE651D}"/>
              </a:ext>
            </a:extLst>
          </p:cNvPr>
          <p:cNvSpPr>
            <a:spLocks noGrp="1"/>
          </p:cNvSpPr>
          <p:nvPr>
            <p:ph type="dt" sz="half" idx="10"/>
          </p:nvPr>
        </p:nvSpPr>
        <p:spPr/>
        <p:txBody>
          <a:bodyPr/>
          <a:lstStyle/>
          <a:p>
            <a:fld id="{99B878EC-8624-4B28-A4B6-FBFF7C90FDD1}" type="datetimeFigureOut">
              <a:rPr lang="fr-FR" smtClean="0"/>
              <a:t>15/12/2021</a:t>
            </a:fld>
            <a:endParaRPr lang="fr-FR"/>
          </a:p>
        </p:txBody>
      </p:sp>
      <p:sp>
        <p:nvSpPr>
          <p:cNvPr id="5" name="Espace réservé du pied de page 4">
            <a:extLst>
              <a:ext uri="{FF2B5EF4-FFF2-40B4-BE49-F238E27FC236}">
                <a16:creationId xmlns:a16="http://schemas.microsoft.com/office/drawing/2014/main" id="{68E36775-E7DB-4512-93C1-58BA35EBC5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CE35E39-E4A3-4060-9CCB-5350693C728E}"/>
              </a:ext>
            </a:extLst>
          </p:cNvPr>
          <p:cNvSpPr>
            <a:spLocks noGrp="1"/>
          </p:cNvSpPr>
          <p:nvPr>
            <p:ph type="sldNum" sz="quarter" idx="12"/>
          </p:nvPr>
        </p:nvSpPr>
        <p:spPr/>
        <p:txBody>
          <a:bodyPr/>
          <a:lstStyle/>
          <a:p>
            <a:fld id="{10967414-0762-4CDF-ABB6-AA05D8124E1A}" type="slidenum">
              <a:rPr lang="fr-FR" smtClean="0"/>
              <a:t>‹N°›</a:t>
            </a:fld>
            <a:endParaRPr lang="fr-FR"/>
          </a:p>
        </p:txBody>
      </p:sp>
    </p:spTree>
    <p:extLst>
      <p:ext uri="{BB962C8B-B14F-4D97-AF65-F5344CB8AC3E}">
        <p14:creationId xmlns:p14="http://schemas.microsoft.com/office/powerpoint/2010/main" val="3012882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23F14A-018D-42C6-A7DE-250ACDC623B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2C236E0-A4D5-42DE-961A-2D5A8AEC76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82F102C-1F46-48AA-B9B8-4A5E74FF33DC}"/>
              </a:ext>
            </a:extLst>
          </p:cNvPr>
          <p:cNvSpPr>
            <a:spLocks noGrp="1"/>
          </p:cNvSpPr>
          <p:nvPr>
            <p:ph type="dt" sz="half" idx="10"/>
          </p:nvPr>
        </p:nvSpPr>
        <p:spPr/>
        <p:txBody>
          <a:bodyPr/>
          <a:lstStyle/>
          <a:p>
            <a:fld id="{99B878EC-8624-4B28-A4B6-FBFF7C90FDD1}" type="datetimeFigureOut">
              <a:rPr lang="fr-FR" smtClean="0"/>
              <a:t>15/12/2021</a:t>
            </a:fld>
            <a:endParaRPr lang="fr-FR"/>
          </a:p>
        </p:txBody>
      </p:sp>
      <p:sp>
        <p:nvSpPr>
          <p:cNvPr id="5" name="Espace réservé du pied de page 4">
            <a:extLst>
              <a:ext uri="{FF2B5EF4-FFF2-40B4-BE49-F238E27FC236}">
                <a16:creationId xmlns:a16="http://schemas.microsoft.com/office/drawing/2014/main" id="{B59D7AFE-51A5-4C96-A730-5619C675117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7304EB6-3F78-4405-81A1-9A0A4AD1C1D3}"/>
              </a:ext>
            </a:extLst>
          </p:cNvPr>
          <p:cNvSpPr>
            <a:spLocks noGrp="1"/>
          </p:cNvSpPr>
          <p:nvPr>
            <p:ph type="sldNum" sz="quarter" idx="12"/>
          </p:nvPr>
        </p:nvSpPr>
        <p:spPr/>
        <p:txBody>
          <a:bodyPr/>
          <a:lstStyle/>
          <a:p>
            <a:fld id="{10967414-0762-4CDF-ABB6-AA05D8124E1A}" type="slidenum">
              <a:rPr lang="fr-FR" smtClean="0"/>
              <a:t>‹N°›</a:t>
            </a:fld>
            <a:endParaRPr lang="fr-FR"/>
          </a:p>
        </p:txBody>
      </p:sp>
    </p:spTree>
    <p:extLst>
      <p:ext uri="{BB962C8B-B14F-4D97-AF65-F5344CB8AC3E}">
        <p14:creationId xmlns:p14="http://schemas.microsoft.com/office/powerpoint/2010/main" val="3673473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004474-F6EF-4757-AA05-610DA661264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F1B5A0B-3639-43AF-B1CA-F736BC781FB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EBC660B-24F1-44B8-A1FD-09426A7B044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DB96B06-09E4-434C-899C-EEA1B524E6C0}"/>
              </a:ext>
            </a:extLst>
          </p:cNvPr>
          <p:cNvSpPr>
            <a:spLocks noGrp="1"/>
          </p:cNvSpPr>
          <p:nvPr>
            <p:ph type="dt" sz="half" idx="10"/>
          </p:nvPr>
        </p:nvSpPr>
        <p:spPr/>
        <p:txBody>
          <a:bodyPr/>
          <a:lstStyle/>
          <a:p>
            <a:fld id="{99B878EC-8624-4B28-A4B6-FBFF7C90FDD1}" type="datetimeFigureOut">
              <a:rPr lang="fr-FR" smtClean="0"/>
              <a:t>15/12/2021</a:t>
            </a:fld>
            <a:endParaRPr lang="fr-FR"/>
          </a:p>
        </p:txBody>
      </p:sp>
      <p:sp>
        <p:nvSpPr>
          <p:cNvPr id="6" name="Espace réservé du pied de page 5">
            <a:extLst>
              <a:ext uri="{FF2B5EF4-FFF2-40B4-BE49-F238E27FC236}">
                <a16:creationId xmlns:a16="http://schemas.microsoft.com/office/drawing/2014/main" id="{5D8045B4-5E3E-446A-9E7D-8A6FAF52292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DC0A1A7-CCC3-4D85-A020-A7ECBCA78C87}"/>
              </a:ext>
            </a:extLst>
          </p:cNvPr>
          <p:cNvSpPr>
            <a:spLocks noGrp="1"/>
          </p:cNvSpPr>
          <p:nvPr>
            <p:ph type="sldNum" sz="quarter" idx="12"/>
          </p:nvPr>
        </p:nvSpPr>
        <p:spPr/>
        <p:txBody>
          <a:bodyPr/>
          <a:lstStyle/>
          <a:p>
            <a:fld id="{10967414-0762-4CDF-ABB6-AA05D8124E1A}" type="slidenum">
              <a:rPr lang="fr-FR" smtClean="0"/>
              <a:t>‹N°›</a:t>
            </a:fld>
            <a:endParaRPr lang="fr-FR"/>
          </a:p>
        </p:txBody>
      </p:sp>
    </p:spTree>
    <p:extLst>
      <p:ext uri="{BB962C8B-B14F-4D97-AF65-F5344CB8AC3E}">
        <p14:creationId xmlns:p14="http://schemas.microsoft.com/office/powerpoint/2010/main" val="532668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0DBA6B-88BD-4ECB-A4E0-0EF2D2A9CF0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FA087DF-1436-4EB2-A23D-E7E6D2854D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A8C1242-37E1-4185-954A-1BA0E8FD193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2A6B7E0-F17E-4EF3-B9B3-09290F9664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B260A0E-B05A-4EEF-BD1F-66E163562D6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47F32B8-56B5-477A-A596-EF663CB4F2EF}"/>
              </a:ext>
            </a:extLst>
          </p:cNvPr>
          <p:cNvSpPr>
            <a:spLocks noGrp="1"/>
          </p:cNvSpPr>
          <p:nvPr>
            <p:ph type="dt" sz="half" idx="10"/>
          </p:nvPr>
        </p:nvSpPr>
        <p:spPr/>
        <p:txBody>
          <a:bodyPr/>
          <a:lstStyle/>
          <a:p>
            <a:fld id="{99B878EC-8624-4B28-A4B6-FBFF7C90FDD1}" type="datetimeFigureOut">
              <a:rPr lang="fr-FR" smtClean="0"/>
              <a:t>15/12/2021</a:t>
            </a:fld>
            <a:endParaRPr lang="fr-FR"/>
          </a:p>
        </p:txBody>
      </p:sp>
      <p:sp>
        <p:nvSpPr>
          <p:cNvPr id="8" name="Espace réservé du pied de page 7">
            <a:extLst>
              <a:ext uri="{FF2B5EF4-FFF2-40B4-BE49-F238E27FC236}">
                <a16:creationId xmlns:a16="http://schemas.microsoft.com/office/drawing/2014/main" id="{3220973B-AD62-462C-866D-BCC621B00EB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F1EAE07-F73C-40F0-BDB1-2AAE3B6CEC8D}"/>
              </a:ext>
            </a:extLst>
          </p:cNvPr>
          <p:cNvSpPr>
            <a:spLocks noGrp="1"/>
          </p:cNvSpPr>
          <p:nvPr>
            <p:ph type="sldNum" sz="quarter" idx="12"/>
          </p:nvPr>
        </p:nvSpPr>
        <p:spPr/>
        <p:txBody>
          <a:bodyPr/>
          <a:lstStyle/>
          <a:p>
            <a:fld id="{10967414-0762-4CDF-ABB6-AA05D8124E1A}" type="slidenum">
              <a:rPr lang="fr-FR" smtClean="0"/>
              <a:t>‹N°›</a:t>
            </a:fld>
            <a:endParaRPr lang="fr-FR"/>
          </a:p>
        </p:txBody>
      </p:sp>
    </p:spTree>
    <p:extLst>
      <p:ext uri="{BB962C8B-B14F-4D97-AF65-F5344CB8AC3E}">
        <p14:creationId xmlns:p14="http://schemas.microsoft.com/office/powerpoint/2010/main" val="1481809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2FE555-FEA6-4A1B-8676-BAF32F955C9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E5AFA41-4000-44D6-AB76-C021C46AEFBD}"/>
              </a:ext>
            </a:extLst>
          </p:cNvPr>
          <p:cNvSpPr>
            <a:spLocks noGrp="1"/>
          </p:cNvSpPr>
          <p:nvPr>
            <p:ph type="dt" sz="half" idx="10"/>
          </p:nvPr>
        </p:nvSpPr>
        <p:spPr/>
        <p:txBody>
          <a:bodyPr/>
          <a:lstStyle/>
          <a:p>
            <a:fld id="{99B878EC-8624-4B28-A4B6-FBFF7C90FDD1}" type="datetimeFigureOut">
              <a:rPr lang="fr-FR" smtClean="0"/>
              <a:t>15/12/2021</a:t>
            </a:fld>
            <a:endParaRPr lang="fr-FR"/>
          </a:p>
        </p:txBody>
      </p:sp>
      <p:sp>
        <p:nvSpPr>
          <p:cNvPr id="4" name="Espace réservé du pied de page 3">
            <a:extLst>
              <a:ext uri="{FF2B5EF4-FFF2-40B4-BE49-F238E27FC236}">
                <a16:creationId xmlns:a16="http://schemas.microsoft.com/office/drawing/2014/main" id="{0927B4F1-46D8-4C18-B4B1-BFB0923135C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DA9A727-4F9F-4A94-A448-A1618E281A5A}"/>
              </a:ext>
            </a:extLst>
          </p:cNvPr>
          <p:cNvSpPr>
            <a:spLocks noGrp="1"/>
          </p:cNvSpPr>
          <p:nvPr>
            <p:ph type="sldNum" sz="quarter" idx="12"/>
          </p:nvPr>
        </p:nvSpPr>
        <p:spPr/>
        <p:txBody>
          <a:bodyPr/>
          <a:lstStyle/>
          <a:p>
            <a:fld id="{10967414-0762-4CDF-ABB6-AA05D8124E1A}" type="slidenum">
              <a:rPr lang="fr-FR" smtClean="0"/>
              <a:t>‹N°›</a:t>
            </a:fld>
            <a:endParaRPr lang="fr-FR"/>
          </a:p>
        </p:txBody>
      </p:sp>
    </p:spTree>
    <p:extLst>
      <p:ext uri="{BB962C8B-B14F-4D97-AF65-F5344CB8AC3E}">
        <p14:creationId xmlns:p14="http://schemas.microsoft.com/office/powerpoint/2010/main" val="1948416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4ABFD62-A0B7-475E-9C61-858675156F0E}"/>
              </a:ext>
            </a:extLst>
          </p:cNvPr>
          <p:cNvSpPr>
            <a:spLocks noGrp="1"/>
          </p:cNvSpPr>
          <p:nvPr>
            <p:ph type="dt" sz="half" idx="10"/>
          </p:nvPr>
        </p:nvSpPr>
        <p:spPr/>
        <p:txBody>
          <a:bodyPr/>
          <a:lstStyle/>
          <a:p>
            <a:fld id="{99B878EC-8624-4B28-A4B6-FBFF7C90FDD1}" type="datetimeFigureOut">
              <a:rPr lang="fr-FR" smtClean="0"/>
              <a:t>15/12/2021</a:t>
            </a:fld>
            <a:endParaRPr lang="fr-FR"/>
          </a:p>
        </p:txBody>
      </p:sp>
      <p:sp>
        <p:nvSpPr>
          <p:cNvPr id="3" name="Espace réservé du pied de page 2">
            <a:extLst>
              <a:ext uri="{FF2B5EF4-FFF2-40B4-BE49-F238E27FC236}">
                <a16:creationId xmlns:a16="http://schemas.microsoft.com/office/drawing/2014/main" id="{0D89A176-BD0C-4A1A-BD6B-367524286AA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ECAFCAF-3753-4EFD-B26B-138701E53DDF}"/>
              </a:ext>
            </a:extLst>
          </p:cNvPr>
          <p:cNvSpPr>
            <a:spLocks noGrp="1"/>
          </p:cNvSpPr>
          <p:nvPr>
            <p:ph type="sldNum" sz="quarter" idx="12"/>
          </p:nvPr>
        </p:nvSpPr>
        <p:spPr/>
        <p:txBody>
          <a:bodyPr/>
          <a:lstStyle/>
          <a:p>
            <a:fld id="{10967414-0762-4CDF-ABB6-AA05D8124E1A}" type="slidenum">
              <a:rPr lang="fr-FR" smtClean="0"/>
              <a:t>‹N°›</a:t>
            </a:fld>
            <a:endParaRPr lang="fr-FR"/>
          </a:p>
        </p:txBody>
      </p:sp>
    </p:spTree>
    <p:extLst>
      <p:ext uri="{BB962C8B-B14F-4D97-AF65-F5344CB8AC3E}">
        <p14:creationId xmlns:p14="http://schemas.microsoft.com/office/powerpoint/2010/main" val="495069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C9065F-5734-49B7-9279-C54C621D4EE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DF25835-0B88-4FD0-931D-B0C728747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92268F7-F99D-4E50-9366-F28B656EA5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40FDEF3-6300-4DB3-807C-3EA57E78DCD8}"/>
              </a:ext>
            </a:extLst>
          </p:cNvPr>
          <p:cNvSpPr>
            <a:spLocks noGrp="1"/>
          </p:cNvSpPr>
          <p:nvPr>
            <p:ph type="dt" sz="half" idx="10"/>
          </p:nvPr>
        </p:nvSpPr>
        <p:spPr/>
        <p:txBody>
          <a:bodyPr/>
          <a:lstStyle/>
          <a:p>
            <a:fld id="{99B878EC-8624-4B28-A4B6-FBFF7C90FDD1}" type="datetimeFigureOut">
              <a:rPr lang="fr-FR" smtClean="0"/>
              <a:t>15/12/2021</a:t>
            </a:fld>
            <a:endParaRPr lang="fr-FR"/>
          </a:p>
        </p:txBody>
      </p:sp>
      <p:sp>
        <p:nvSpPr>
          <p:cNvPr id="6" name="Espace réservé du pied de page 5">
            <a:extLst>
              <a:ext uri="{FF2B5EF4-FFF2-40B4-BE49-F238E27FC236}">
                <a16:creationId xmlns:a16="http://schemas.microsoft.com/office/drawing/2014/main" id="{79767531-A099-49D3-A6E8-02B5481625D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5A480F4-0F7A-41AD-916C-50E50E55A6B3}"/>
              </a:ext>
            </a:extLst>
          </p:cNvPr>
          <p:cNvSpPr>
            <a:spLocks noGrp="1"/>
          </p:cNvSpPr>
          <p:nvPr>
            <p:ph type="sldNum" sz="quarter" idx="12"/>
          </p:nvPr>
        </p:nvSpPr>
        <p:spPr/>
        <p:txBody>
          <a:bodyPr/>
          <a:lstStyle/>
          <a:p>
            <a:fld id="{10967414-0762-4CDF-ABB6-AA05D8124E1A}" type="slidenum">
              <a:rPr lang="fr-FR" smtClean="0"/>
              <a:t>‹N°›</a:t>
            </a:fld>
            <a:endParaRPr lang="fr-FR"/>
          </a:p>
        </p:txBody>
      </p:sp>
    </p:spTree>
    <p:extLst>
      <p:ext uri="{BB962C8B-B14F-4D97-AF65-F5344CB8AC3E}">
        <p14:creationId xmlns:p14="http://schemas.microsoft.com/office/powerpoint/2010/main" val="549656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45646F-ECBC-43B4-8461-8B4AC074837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F61E39E-3150-41EA-B578-38B820333C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BE0CF35-6AD5-4110-878C-910B57B980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E6A57F8-44F0-4938-BE85-01A1481CDDB2}"/>
              </a:ext>
            </a:extLst>
          </p:cNvPr>
          <p:cNvSpPr>
            <a:spLocks noGrp="1"/>
          </p:cNvSpPr>
          <p:nvPr>
            <p:ph type="dt" sz="half" idx="10"/>
          </p:nvPr>
        </p:nvSpPr>
        <p:spPr/>
        <p:txBody>
          <a:bodyPr/>
          <a:lstStyle/>
          <a:p>
            <a:fld id="{99B878EC-8624-4B28-A4B6-FBFF7C90FDD1}" type="datetimeFigureOut">
              <a:rPr lang="fr-FR" smtClean="0"/>
              <a:t>15/12/2021</a:t>
            </a:fld>
            <a:endParaRPr lang="fr-FR"/>
          </a:p>
        </p:txBody>
      </p:sp>
      <p:sp>
        <p:nvSpPr>
          <p:cNvPr id="6" name="Espace réservé du pied de page 5">
            <a:extLst>
              <a:ext uri="{FF2B5EF4-FFF2-40B4-BE49-F238E27FC236}">
                <a16:creationId xmlns:a16="http://schemas.microsoft.com/office/drawing/2014/main" id="{BD4EC0A0-9DB1-4769-BFCE-543BB44D574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2D77CD3-D076-4297-BA86-A39D0DAEBAE9}"/>
              </a:ext>
            </a:extLst>
          </p:cNvPr>
          <p:cNvSpPr>
            <a:spLocks noGrp="1"/>
          </p:cNvSpPr>
          <p:nvPr>
            <p:ph type="sldNum" sz="quarter" idx="12"/>
          </p:nvPr>
        </p:nvSpPr>
        <p:spPr/>
        <p:txBody>
          <a:bodyPr/>
          <a:lstStyle/>
          <a:p>
            <a:fld id="{10967414-0762-4CDF-ABB6-AA05D8124E1A}" type="slidenum">
              <a:rPr lang="fr-FR" smtClean="0"/>
              <a:t>‹N°›</a:t>
            </a:fld>
            <a:endParaRPr lang="fr-FR"/>
          </a:p>
        </p:txBody>
      </p:sp>
    </p:spTree>
    <p:extLst>
      <p:ext uri="{BB962C8B-B14F-4D97-AF65-F5344CB8AC3E}">
        <p14:creationId xmlns:p14="http://schemas.microsoft.com/office/powerpoint/2010/main" val="2102056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23FF121-AE3F-4249-B7B5-3368EDEA12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A0B75BF-93F3-4018-8D29-F9B3E237A8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1549C9E-DCE9-4859-A78F-BB74E0095E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878EC-8624-4B28-A4B6-FBFF7C90FDD1}" type="datetimeFigureOut">
              <a:rPr lang="fr-FR" smtClean="0"/>
              <a:t>15/12/2021</a:t>
            </a:fld>
            <a:endParaRPr lang="fr-FR"/>
          </a:p>
        </p:txBody>
      </p:sp>
      <p:sp>
        <p:nvSpPr>
          <p:cNvPr id="5" name="Espace réservé du pied de page 4">
            <a:extLst>
              <a:ext uri="{FF2B5EF4-FFF2-40B4-BE49-F238E27FC236}">
                <a16:creationId xmlns:a16="http://schemas.microsoft.com/office/drawing/2014/main" id="{59538797-D676-4762-839C-5A8B758098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C507170-D169-4DCE-9E46-7CEDE3C975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67414-0762-4CDF-ABB6-AA05D8124E1A}" type="slidenum">
              <a:rPr lang="fr-FR" smtClean="0"/>
              <a:t>‹N°›</a:t>
            </a:fld>
            <a:endParaRPr lang="fr-FR"/>
          </a:p>
        </p:txBody>
      </p:sp>
    </p:spTree>
    <p:extLst>
      <p:ext uri="{BB962C8B-B14F-4D97-AF65-F5344CB8AC3E}">
        <p14:creationId xmlns:p14="http://schemas.microsoft.com/office/powerpoint/2010/main" val="2401290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D46187-25FB-4A60-89FE-A407E6C87B87}"/>
              </a:ext>
            </a:extLst>
          </p:cNvPr>
          <p:cNvSpPr>
            <a:spLocks noGrp="1"/>
          </p:cNvSpPr>
          <p:nvPr>
            <p:ph type="title"/>
          </p:nvPr>
        </p:nvSpPr>
        <p:spPr>
          <a:xfrm>
            <a:off x="1217341" y="2283135"/>
            <a:ext cx="10515600" cy="1325563"/>
          </a:xfrm>
        </p:spPr>
        <p:txBody>
          <a:bodyPr/>
          <a:lstStyle/>
          <a:p>
            <a:pPr algn="ctr"/>
            <a:r>
              <a:rPr lang="en-GB" sz="3200" b="1" u="sng" kern="0" dirty="0">
                <a:effectLst/>
                <a:latin typeface="Times New Roman" panose="02020603050405020304" pitchFamily="18" charset="0"/>
              </a:rPr>
              <a:t>TESTING ENGLISH AS A FOREIGN LANGUAGE</a:t>
            </a:r>
            <a:br>
              <a:rPr lang="fr-FR" sz="1800" b="1" u="sng" kern="0" dirty="0">
                <a:effectLst/>
                <a:latin typeface="Times New Roman" panose="02020603050405020304" pitchFamily="18" charset="0"/>
              </a:rPr>
            </a:br>
            <a:endParaRPr lang="fr-FR" dirty="0"/>
          </a:p>
        </p:txBody>
      </p:sp>
    </p:spTree>
    <p:extLst>
      <p:ext uri="{BB962C8B-B14F-4D97-AF65-F5344CB8AC3E}">
        <p14:creationId xmlns:p14="http://schemas.microsoft.com/office/powerpoint/2010/main" val="325327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BE398D-A6EC-4A91-A915-57D8696F6151}"/>
              </a:ext>
            </a:extLst>
          </p:cNvPr>
          <p:cNvSpPr>
            <a:spLocks noGrp="1"/>
          </p:cNvSpPr>
          <p:nvPr>
            <p:ph type="title"/>
          </p:nvPr>
        </p:nvSpPr>
        <p:spPr/>
        <p:txBody>
          <a:bodyPr/>
          <a:lstStyle/>
          <a:p>
            <a:r>
              <a:rPr lang="en-GB" sz="4400" u="sng" dirty="0">
                <a:solidFill>
                  <a:srgbClr val="FF0000"/>
                </a:solidFill>
                <a:effectLst/>
                <a:latin typeface="Times New Roman" panose="02020603050405020304" pitchFamily="18" charset="0"/>
                <a:ea typeface="Times New Roman" panose="02020603050405020304" pitchFamily="18" charset="0"/>
              </a:rPr>
              <a:t>Categories of tests</a:t>
            </a:r>
            <a:endParaRPr lang="fr-FR" dirty="0"/>
          </a:p>
        </p:txBody>
      </p:sp>
      <p:sp>
        <p:nvSpPr>
          <p:cNvPr id="3" name="Espace réservé du contenu 2">
            <a:extLst>
              <a:ext uri="{FF2B5EF4-FFF2-40B4-BE49-F238E27FC236}">
                <a16:creationId xmlns:a16="http://schemas.microsoft.com/office/drawing/2014/main" id="{A18DA10E-C5BB-4F0C-A5E5-46E5B88E60D5}"/>
              </a:ext>
            </a:extLst>
          </p:cNvPr>
          <p:cNvSpPr>
            <a:spLocks noGrp="1"/>
          </p:cNvSpPr>
          <p:nvPr>
            <p:ph idx="1"/>
          </p:nvPr>
        </p:nvSpPr>
        <p:spPr/>
        <p:txBody>
          <a:bodyPr/>
          <a:lstStyle/>
          <a:p>
            <a:pPr algn="just">
              <a:spcAft>
                <a:spcPts val="0"/>
              </a:spcAft>
            </a:pPr>
            <a:r>
              <a:rPr lang="en-GB" sz="2800" dirty="0">
                <a:solidFill>
                  <a:schemeClr val="accent6">
                    <a:lumMod val="75000"/>
                  </a:schemeClr>
                </a:solidFill>
                <a:effectLst/>
                <a:latin typeface="Times New Roman" panose="02020603050405020304" pitchFamily="18" charset="0"/>
                <a:ea typeface="Times New Roman" panose="02020603050405020304" pitchFamily="18" charset="0"/>
              </a:rPr>
              <a:t>2-</a:t>
            </a:r>
            <a:r>
              <a:rPr lang="en-GB" sz="2800" u="sng" dirty="0">
                <a:solidFill>
                  <a:srgbClr val="538135"/>
                </a:solidFill>
                <a:effectLst/>
                <a:latin typeface="Times New Roman" panose="02020603050405020304" pitchFamily="18" charset="0"/>
                <a:ea typeface="Times New Roman" panose="02020603050405020304" pitchFamily="18" charset="0"/>
              </a:rPr>
              <a:t>Achievement tests</a:t>
            </a:r>
            <a:r>
              <a:rPr lang="en-GB" sz="2800" dirty="0">
                <a:solidFill>
                  <a:srgbClr val="538135"/>
                </a:solidFill>
                <a:effectLst/>
                <a:latin typeface="Times New Roman" panose="02020603050405020304" pitchFamily="18" charset="0"/>
                <a:ea typeface="Times New Roman" panose="02020603050405020304" pitchFamily="18" charset="0"/>
              </a:rPr>
              <a:t>:</a:t>
            </a:r>
            <a:r>
              <a:rPr lang="en-GB" sz="2800" dirty="0">
                <a:effectLst/>
                <a:latin typeface="Times New Roman" panose="02020603050405020304" pitchFamily="18" charset="0"/>
                <a:ea typeface="Times New Roman" panose="02020603050405020304" pitchFamily="18" charset="0"/>
              </a:rPr>
              <a:t> </a:t>
            </a:r>
          </a:p>
          <a:p>
            <a:pPr algn="just">
              <a:spcAft>
                <a:spcPts val="0"/>
              </a:spcAft>
            </a:pPr>
            <a:r>
              <a:rPr lang="en-GB" sz="2800" dirty="0">
                <a:effectLst/>
                <a:latin typeface="Times New Roman" panose="02020603050405020304" pitchFamily="18" charset="0"/>
                <a:ea typeface="Times New Roman" panose="02020603050405020304" pitchFamily="18" charset="0"/>
              </a:rPr>
              <a:t>These tests measure the extent to which specific abilities, already taught, have been mastered by the learners.</a:t>
            </a:r>
          </a:p>
          <a:p>
            <a:pPr algn="just">
              <a:spcAft>
                <a:spcPts val="0"/>
              </a:spcAft>
            </a:pPr>
            <a:r>
              <a:rPr lang="en-GB" sz="2800" dirty="0">
                <a:effectLst/>
                <a:latin typeface="Times New Roman" panose="02020603050405020304" pitchFamily="18" charset="0"/>
                <a:ea typeface="Times New Roman" panose="02020603050405020304" pitchFamily="18" charset="0"/>
              </a:rPr>
              <a:t> According to previous teaching / learning experience, the tests attempt to measure what the learners have mastered as knowledge and what they can perform as abilities while using that knowledge.</a:t>
            </a:r>
            <a:endParaRPr lang="fr-FR" sz="18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795232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EF55E0-4F81-4884-896C-F412A7F3B803}"/>
              </a:ext>
            </a:extLst>
          </p:cNvPr>
          <p:cNvSpPr>
            <a:spLocks noGrp="1"/>
          </p:cNvSpPr>
          <p:nvPr>
            <p:ph type="title"/>
          </p:nvPr>
        </p:nvSpPr>
        <p:spPr/>
        <p:txBody>
          <a:bodyPr/>
          <a:lstStyle/>
          <a:p>
            <a:pPr>
              <a:spcAft>
                <a:spcPts val="0"/>
              </a:spcAft>
            </a:pPr>
            <a:r>
              <a:rPr lang="en-GB" sz="4400" u="sng" dirty="0">
                <a:solidFill>
                  <a:srgbClr val="FF0000"/>
                </a:solidFill>
                <a:effectLst/>
                <a:latin typeface="Times New Roman" panose="02020603050405020304" pitchFamily="18" charset="0"/>
                <a:ea typeface="Times New Roman" panose="02020603050405020304" pitchFamily="18" charset="0"/>
              </a:rPr>
              <a:t>Categories of tests</a:t>
            </a:r>
            <a:br>
              <a:rPr lang="fr-FR" sz="3200" dirty="0">
                <a:effectLst/>
                <a:latin typeface="Times New Roman" panose="02020603050405020304" pitchFamily="18" charset="0"/>
                <a:ea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AF7E09E5-F7FC-4062-9AD7-154632F72215}"/>
              </a:ext>
            </a:extLst>
          </p:cNvPr>
          <p:cNvSpPr>
            <a:spLocks noGrp="1"/>
          </p:cNvSpPr>
          <p:nvPr>
            <p:ph idx="1"/>
          </p:nvPr>
        </p:nvSpPr>
        <p:spPr/>
        <p:txBody>
          <a:bodyPr/>
          <a:lstStyle/>
          <a:p>
            <a:pPr algn="just">
              <a:spcAft>
                <a:spcPts val="0"/>
              </a:spcAft>
            </a:pPr>
            <a:r>
              <a:rPr lang="en-GB" sz="2800" dirty="0">
                <a:solidFill>
                  <a:schemeClr val="accent6">
                    <a:lumMod val="75000"/>
                  </a:schemeClr>
                </a:solidFill>
                <a:effectLst/>
                <a:latin typeface="Times New Roman" panose="02020603050405020304" pitchFamily="18" charset="0"/>
                <a:ea typeface="Times New Roman" panose="02020603050405020304" pitchFamily="18" charset="0"/>
              </a:rPr>
              <a:t>3- </a:t>
            </a:r>
            <a:r>
              <a:rPr lang="en-GB" sz="2800" u="sng" dirty="0">
                <a:solidFill>
                  <a:schemeClr val="accent6">
                    <a:lumMod val="75000"/>
                  </a:schemeClr>
                </a:solidFill>
                <a:effectLst/>
                <a:latin typeface="Times New Roman" panose="02020603050405020304" pitchFamily="18" charset="0"/>
                <a:ea typeface="Times New Roman" panose="02020603050405020304" pitchFamily="18" charset="0"/>
              </a:rPr>
              <a:t>Aptitude </a:t>
            </a:r>
            <a:r>
              <a:rPr lang="en-GB" sz="2800" u="sng" dirty="0">
                <a:solidFill>
                  <a:srgbClr val="538135"/>
                </a:solidFill>
                <a:effectLst/>
                <a:latin typeface="Times New Roman" panose="02020603050405020304" pitchFamily="18" charset="0"/>
                <a:ea typeface="Times New Roman" panose="02020603050405020304" pitchFamily="18" charset="0"/>
              </a:rPr>
              <a:t>tests</a:t>
            </a:r>
            <a:r>
              <a:rPr lang="en-GB" sz="2800" dirty="0">
                <a:solidFill>
                  <a:srgbClr val="538135"/>
                </a:solidFill>
                <a:effectLst/>
                <a:latin typeface="Times New Roman" panose="02020603050405020304" pitchFamily="18" charset="0"/>
                <a:ea typeface="Times New Roman" panose="02020603050405020304" pitchFamily="18" charset="0"/>
              </a:rPr>
              <a:t>:</a:t>
            </a:r>
          </a:p>
          <a:p>
            <a:pPr algn="just">
              <a:spcAft>
                <a:spcPts val="0"/>
              </a:spcAft>
            </a:pPr>
            <a:r>
              <a:rPr lang="en-GB" sz="2800" dirty="0">
                <a:effectLst/>
                <a:latin typeface="Times New Roman" panose="02020603050405020304" pitchFamily="18" charset="0"/>
                <a:ea typeface="Times New Roman" panose="02020603050405020304" pitchFamily="18" charset="0"/>
              </a:rPr>
              <a:t> These tests measure an individual's potential in learning.</a:t>
            </a:r>
          </a:p>
          <a:p>
            <a:pPr algn="just">
              <a:spcAft>
                <a:spcPts val="0"/>
              </a:spcAft>
            </a:pPr>
            <a:r>
              <a:rPr lang="en-GB" sz="2800" dirty="0">
                <a:effectLst/>
                <a:latin typeface="Times New Roman" panose="02020603050405020304" pitchFamily="18" charset="0"/>
                <a:ea typeface="Times New Roman" panose="02020603050405020304" pitchFamily="18" charset="0"/>
              </a:rPr>
              <a:t> They test the person's present knowledge and his facilities for acquiring learning.</a:t>
            </a:r>
          </a:p>
          <a:p>
            <a:pPr algn="just">
              <a:spcAft>
                <a:spcPts val="0"/>
              </a:spcAft>
            </a:pPr>
            <a:r>
              <a:rPr lang="en-GB" sz="2800" dirty="0">
                <a:effectLst/>
                <a:latin typeface="Times New Roman" panose="02020603050405020304" pitchFamily="18" charset="0"/>
                <a:ea typeface="Times New Roman" panose="02020603050405020304" pitchFamily="18" charset="0"/>
              </a:rPr>
              <a:t> This category of tests is not limited to foreign language testing, but can be used for various other subjects.</a:t>
            </a:r>
          </a:p>
          <a:p>
            <a:pPr algn="just">
              <a:spcAft>
                <a:spcPts val="0"/>
              </a:spcAft>
            </a:pPr>
            <a:r>
              <a:rPr lang="en-GB" sz="2800" dirty="0">
                <a:effectLst/>
                <a:latin typeface="Times New Roman" panose="02020603050405020304" pitchFamily="18" charset="0"/>
                <a:ea typeface="Times New Roman" panose="02020603050405020304" pitchFamily="18" charset="0"/>
              </a:rPr>
              <a:t> Its main concern is to establish how an individual learns to learn.</a:t>
            </a:r>
            <a:endParaRPr lang="fr-FR" sz="18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2325301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52BDD3-97EA-4DE0-BC1A-8DBE5660DE59}"/>
              </a:ext>
            </a:extLst>
          </p:cNvPr>
          <p:cNvSpPr>
            <a:spLocks noGrp="1"/>
          </p:cNvSpPr>
          <p:nvPr>
            <p:ph type="title"/>
          </p:nvPr>
        </p:nvSpPr>
        <p:spPr/>
        <p:txBody>
          <a:bodyPr/>
          <a:lstStyle/>
          <a:p>
            <a:r>
              <a:rPr lang="en-GB" sz="4400" u="sng" dirty="0">
                <a:solidFill>
                  <a:srgbClr val="FF0000"/>
                </a:solidFill>
                <a:effectLst/>
                <a:latin typeface="Times New Roman" panose="02020603050405020304" pitchFamily="18" charset="0"/>
                <a:ea typeface="Times New Roman" panose="02020603050405020304" pitchFamily="18" charset="0"/>
              </a:rPr>
              <a:t>Characteristics of a Good Test</a:t>
            </a:r>
            <a:endParaRPr lang="fr-FR" dirty="0"/>
          </a:p>
        </p:txBody>
      </p:sp>
      <p:sp>
        <p:nvSpPr>
          <p:cNvPr id="3" name="Espace réservé du contenu 2">
            <a:extLst>
              <a:ext uri="{FF2B5EF4-FFF2-40B4-BE49-F238E27FC236}">
                <a16:creationId xmlns:a16="http://schemas.microsoft.com/office/drawing/2014/main" id="{7F1C76B5-CAAF-427D-95FF-BD5D304627E3}"/>
              </a:ext>
            </a:extLst>
          </p:cNvPr>
          <p:cNvSpPr>
            <a:spLocks noGrp="1"/>
          </p:cNvSpPr>
          <p:nvPr>
            <p:ph idx="1"/>
          </p:nvPr>
        </p:nvSpPr>
        <p:spPr/>
        <p:txBody>
          <a:bodyPr/>
          <a:lstStyle/>
          <a:p>
            <a:r>
              <a:rPr lang="fr-FR" dirty="0">
                <a:solidFill>
                  <a:schemeClr val="accent6">
                    <a:lumMod val="75000"/>
                  </a:schemeClr>
                </a:solidFill>
              </a:rPr>
              <a:t>1- </a:t>
            </a:r>
            <a:r>
              <a:rPr lang="fr-FR" dirty="0" err="1">
                <a:solidFill>
                  <a:schemeClr val="accent6">
                    <a:lumMod val="75000"/>
                  </a:schemeClr>
                </a:solidFill>
              </a:rPr>
              <a:t>Validity</a:t>
            </a:r>
            <a:r>
              <a:rPr lang="fr-FR" dirty="0">
                <a:solidFill>
                  <a:schemeClr val="accent6">
                    <a:lumMod val="75000"/>
                  </a:schemeClr>
                </a:solidFill>
              </a:rPr>
              <a:t>: </a:t>
            </a:r>
          </a:p>
          <a:p>
            <a:r>
              <a:rPr lang="en-GB" sz="2800" dirty="0">
                <a:effectLst/>
                <a:latin typeface="Times New Roman" panose="02020603050405020304" pitchFamily="18" charset="0"/>
                <a:ea typeface="Times New Roman" panose="02020603050405020304" pitchFamily="18" charset="0"/>
              </a:rPr>
              <a:t>A valid test is one that measures what it is supposed to measure and which is appropriate to the defined objectives of teaching/learning.</a:t>
            </a:r>
          </a:p>
          <a:p>
            <a:r>
              <a:rPr lang="en-GB" sz="2800" dirty="0">
                <a:effectLst/>
                <a:latin typeface="Times New Roman" panose="02020603050405020304" pitchFamily="18" charset="0"/>
                <a:ea typeface="Times New Roman" panose="02020603050405020304" pitchFamily="18" charset="0"/>
              </a:rPr>
              <a:t>A test has to answer the question: WHY do we test ?  and WHAT do we test ?</a:t>
            </a:r>
          </a:p>
          <a:p>
            <a:r>
              <a:rPr lang="en-GB" sz="2800" dirty="0">
                <a:effectLst/>
                <a:latin typeface="Times New Roman" panose="02020603050405020304" pitchFamily="18" charset="0"/>
                <a:ea typeface="Times New Roman" panose="02020603050405020304" pitchFamily="18" charset="0"/>
              </a:rPr>
              <a:t>there can be precise answers as 'can the learners do this or that....'  or 'have the learners learnt this or that</a:t>
            </a:r>
          </a:p>
        </p:txBody>
      </p:sp>
    </p:spTree>
    <p:extLst>
      <p:ext uri="{BB962C8B-B14F-4D97-AF65-F5344CB8AC3E}">
        <p14:creationId xmlns:p14="http://schemas.microsoft.com/office/powerpoint/2010/main" val="4079024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C9BCF4-B559-4D4D-B9DA-5B81A36A0628}"/>
              </a:ext>
            </a:extLst>
          </p:cNvPr>
          <p:cNvSpPr>
            <a:spLocks noGrp="1"/>
          </p:cNvSpPr>
          <p:nvPr>
            <p:ph type="title"/>
          </p:nvPr>
        </p:nvSpPr>
        <p:spPr/>
        <p:txBody>
          <a:bodyPr/>
          <a:lstStyle/>
          <a:p>
            <a:r>
              <a:rPr kumimoji="0" lang="en-GB" sz="4400" b="0" i="0" u="sng"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j-cs"/>
              </a:rPr>
              <a:t>Characteristics of a Good Test</a:t>
            </a:r>
            <a:endParaRPr lang="fr-FR" dirty="0"/>
          </a:p>
        </p:txBody>
      </p:sp>
      <p:sp>
        <p:nvSpPr>
          <p:cNvPr id="3" name="Espace réservé du contenu 2">
            <a:extLst>
              <a:ext uri="{FF2B5EF4-FFF2-40B4-BE49-F238E27FC236}">
                <a16:creationId xmlns:a16="http://schemas.microsoft.com/office/drawing/2014/main" id="{182412E3-10A1-4593-8B7D-7BE6A5A2AF1A}"/>
              </a:ext>
            </a:extLst>
          </p:cNvPr>
          <p:cNvSpPr>
            <a:spLocks noGrp="1"/>
          </p:cNvSpPr>
          <p:nvPr>
            <p:ph idx="1"/>
          </p:nvPr>
        </p:nvSpPr>
        <p:spPr/>
        <p:txBody>
          <a:bodyPr>
            <a:normAutofit lnSpcReduction="10000"/>
          </a:bodyPr>
          <a:lstStyle/>
          <a:p>
            <a:pPr marL="0" indent="0">
              <a:buNone/>
            </a:pPr>
            <a:r>
              <a:rPr lang="fr-FR" dirty="0">
                <a:solidFill>
                  <a:schemeClr val="accent6">
                    <a:lumMod val="75000"/>
                  </a:schemeClr>
                </a:solidFill>
              </a:rPr>
              <a:t>Types of </a:t>
            </a:r>
            <a:r>
              <a:rPr lang="fr-FR" dirty="0" err="1">
                <a:solidFill>
                  <a:schemeClr val="accent6">
                    <a:lumMod val="75000"/>
                  </a:schemeClr>
                </a:solidFill>
              </a:rPr>
              <a:t>Validiy</a:t>
            </a:r>
            <a:r>
              <a:rPr lang="fr-FR" dirty="0">
                <a:solidFill>
                  <a:schemeClr val="accent6">
                    <a:lumMod val="75000"/>
                  </a:schemeClr>
                </a:solidFill>
              </a:rPr>
              <a:t>:</a:t>
            </a:r>
          </a:p>
          <a:p>
            <a:r>
              <a:rPr lang="fr-FR" dirty="0">
                <a:solidFill>
                  <a:schemeClr val="accent6">
                    <a:lumMod val="75000"/>
                  </a:schemeClr>
                </a:solidFill>
              </a:rPr>
              <a:t>Face </a:t>
            </a:r>
            <a:r>
              <a:rPr lang="fr-FR" dirty="0" err="1">
                <a:solidFill>
                  <a:schemeClr val="accent6">
                    <a:lumMod val="75000"/>
                  </a:schemeClr>
                </a:solidFill>
              </a:rPr>
              <a:t>Validity</a:t>
            </a:r>
            <a:r>
              <a:rPr lang="fr-FR" dirty="0"/>
              <a:t>: </a:t>
            </a:r>
            <a:r>
              <a:rPr lang="en-GB" sz="2800" dirty="0">
                <a:effectLst/>
                <a:latin typeface="Times New Roman" panose="02020603050405020304" pitchFamily="18" charset="0"/>
                <a:ea typeface="Times New Roman" panose="02020603050405020304" pitchFamily="18" charset="0"/>
              </a:rPr>
              <a:t>the test has to correlate with what the learners are supposed to achieve ( it should look professional).</a:t>
            </a:r>
          </a:p>
          <a:p>
            <a:pPr marL="0" indent="0">
              <a:buNone/>
            </a:pPr>
            <a:endParaRPr lang="en-GB" sz="2800" dirty="0">
              <a:effectLst/>
              <a:latin typeface="Times New Roman" panose="02020603050405020304" pitchFamily="18" charset="0"/>
              <a:ea typeface="Times New Roman" panose="02020603050405020304" pitchFamily="18" charset="0"/>
            </a:endParaRPr>
          </a:p>
          <a:p>
            <a:r>
              <a:rPr lang="en-GB" dirty="0">
                <a:solidFill>
                  <a:schemeClr val="accent6">
                    <a:lumMod val="75000"/>
                  </a:schemeClr>
                </a:solidFill>
                <a:latin typeface="Times New Roman" panose="02020603050405020304" pitchFamily="18" charset="0"/>
              </a:rPr>
              <a:t>Content Validity</a:t>
            </a:r>
            <a:r>
              <a:rPr lang="en-GB" dirty="0">
                <a:latin typeface="Times New Roman" panose="02020603050405020304" pitchFamily="18" charset="0"/>
              </a:rPr>
              <a:t>: the test assesses the course content and outcomes that are familiar to students.</a:t>
            </a:r>
          </a:p>
          <a:p>
            <a:pPr marL="0" indent="0">
              <a:buNone/>
            </a:pPr>
            <a:endParaRPr lang="fr-FR" dirty="0">
              <a:latin typeface="Times New Roman" panose="02020603050405020304" pitchFamily="18" charset="0"/>
            </a:endParaRPr>
          </a:p>
          <a:p>
            <a:r>
              <a:rPr lang="fr-FR" dirty="0" err="1">
                <a:solidFill>
                  <a:schemeClr val="accent6">
                    <a:lumMod val="75000"/>
                  </a:schemeClr>
                </a:solidFill>
                <a:latin typeface="Times New Roman" panose="02020603050405020304" pitchFamily="18" charset="0"/>
              </a:rPr>
              <a:t>Contsruct</a:t>
            </a:r>
            <a:r>
              <a:rPr lang="fr-FR" dirty="0">
                <a:solidFill>
                  <a:schemeClr val="accent6">
                    <a:lumMod val="75000"/>
                  </a:schemeClr>
                </a:solidFill>
                <a:latin typeface="Times New Roman" panose="02020603050405020304" pitchFamily="18" charset="0"/>
              </a:rPr>
              <a:t> </a:t>
            </a:r>
            <a:r>
              <a:rPr lang="fr-FR" dirty="0" err="1">
                <a:solidFill>
                  <a:schemeClr val="accent6">
                    <a:lumMod val="75000"/>
                  </a:schemeClr>
                </a:solidFill>
                <a:latin typeface="Times New Roman" panose="02020603050405020304" pitchFamily="18" charset="0"/>
              </a:rPr>
              <a:t>Validity</a:t>
            </a:r>
            <a:r>
              <a:rPr lang="fr-FR" dirty="0">
                <a:latin typeface="Times New Roman" panose="02020603050405020304" pitchFamily="18" charset="0"/>
              </a:rPr>
              <a:t>: the fit </a:t>
            </a:r>
            <a:r>
              <a:rPr lang="fr-FR" dirty="0" err="1">
                <a:latin typeface="Times New Roman" panose="02020603050405020304" pitchFamily="18" charset="0"/>
              </a:rPr>
              <a:t>between</a:t>
            </a:r>
            <a:r>
              <a:rPr lang="fr-FR" dirty="0">
                <a:latin typeface="Times New Roman" panose="02020603050405020304" pitchFamily="18" charset="0"/>
              </a:rPr>
              <a:t> the </a:t>
            </a:r>
            <a:r>
              <a:rPr lang="fr-FR" dirty="0" err="1">
                <a:latin typeface="Times New Roman" panose="02020603050405020304" pitchFamily="18" charset="0"/>
              </a:rPr>
              <a:t>underlying</a:t>
            </a:r>
            <a:r>
              <a:rPr lang="fr-FR" dirty="0">
                <a:latin typeface="Times New Roman" panose="02020603050405020304" pitchFamily="18" charset="0"/>
              </a:rPr>
              <a:t> </a:t>
            </a:r>
            <a:r>
              <a:rPr lang="fr-FR" dirty="0" err="1">
                <a:latin typeface="Times New Roman" panose="02020603050405020304" pitchFamily="18" charset="0"/>
              </a:rPr>
              <a:t>theories</a:t>
            </a:r>
            <a:r>
              <a:rPr lang="fr-FR" dirty="0">
                <a:latin typeface="Times New Roman" panose="02020603050405020304" pitchFamily="18" charset="0"/>
              </a:rPr>
              <a:t> and </a:t>
            </a:r>
            <a:r>
              <a:rPr lang="fr-FR" dirty="0" err="1">
                <a:latin typeface="Times New Roman" panose="02020603050405020304" pitchFamily="18" charset="0"/>
              </a:rPr>
              <a:t>methodology</a:t>
            </a:r>
            <a:r>
              <a:rPr lang="fr-FR" dirty="0">
                <a:latin typeface="Times New Roman" panose="02020603050405020304" pitchFamily="18" charset="0"/>
              </a:rPr>
              <a:t> of </a:t>
            </a:r>
            <a:r>
              <a:rPr lang="fr-FR" dirty="0" err="1">
                <a:latin typeface="Times New Roman" panose="02020603050405020304" pitchFamily="18" charset="0"/>
              </a:rPr>
              <a:t>language</a:t>
            </a:r>
            <a:r>
              <a:rPr lang="fr-FR" dirty="0">
                <a:latin typeface="Times New Roman" panose="02020603050405020304" pitchFamily="18" charset="0"/>
              </a:rPr>
              <a:t> </a:t>
            </a:r>
            <a:r>
              <a:rPr lang="fr-FR" dirty="0" err="1">
                <a:latin typeface="Times New Roman" panose="02020603050405020304" pitchFamily="18" charset="0"/>
              </a:rPr>
              <a:t>learning</a:t>
            </a:r>
            <a:r>
              <a:rPr lang="fr-FR" dirty="0">
                <a:latin typeface="Times New Roman" panose="02020603050405020304" pitchFamily="18" charset="0"/>
              </a:rPr>
              <a:t> and the type of </a:t>
            </a:r>
            <a:r>
              <a:rPr lang="fr-FR" dirty="0" err="1">
                <a:latin typeface="Times New Roman" panose="02020603050405020304" pitchFamily="18" charset="0"/>
              </a:rPr>
              <a:t>assessment</a:t>
            </a:r>
            <a:r>
              <a:rPr lang="fr-FR" dirty="0">
                <a:latin typeface="Times New Roman" panose="02020603050405020304" pitchFamily="18" charset="0"/>
              </a:rPr>
              <a:t>. </a:t>
            </a:r>
            <a:r>
              <a:rPr lang="fr-FR" b="1" dirty="0">
                <a:latin typeface="Times New Roman" panose="02020603050405020304" pitchFamily="18" charset="0"/>
              </a:rPr>
              <a:t>E.g</a:t>
            </a:r>
            <a:r>
              <a:rPr lang="fr-FR" dirty="0">
                <a:latin typeface="Times New Roman" panose="02020603050405020304" pitchFamily="18" charset="0"/>
              </a:rPr>
              <a:t>. </a:t>
            </a:r>
            <a:r>
              <a:rPr lang="fr-FR" dirty="0" err="1">
                <a:latin typeface="Times New Roman" panose="02020603050405020304" pitchFamily="18" charset="0"/>
              </a:rPr>
              <a:t>Teaching</a:t>
            </a:r>
            <a:r>
              <a:rPr lang="fr-FR" dirty="0">
                <a:latin typeface="Times New Roman" panose="02020603050405020304" pitchFamily="18" charset="0"/>
              </a:rPr>
              <a:t> </a:t>
            </a:r>
            <a:r>
              <a:rPr lang="fr-FR" dirty="0" err="1">
                <a:latin typeface="Times New Roman" panose="02020603050405020304" pitchFamily="18" charset="0"/>
              </a:rPr>
              <a:t>writing</a:t>
            </a:r>
            <a:r>
              <a:rPr lang="fr-FR" dirty="0">
                <a:latin typeface="Times New Roman" panose="02020603050405020304" pitchFamily="18" charset="0"/>
              </a:rPr>
              <a:t> in process but </a:t>
            </a:r>
            <a:r>
              <a:rPr lang="fr-FR" dirty="0" err="1">
                <a:latin typeface="Times New Roman" panose="02020603050405020304" pitchFamily="18" charset="0"/>
              </a:rPr>
              <a:t>assessing</a:t>
            </a:r>
            <a:r>
              <a:rPr lang="fr-FR" dirty="0">
                <a:latin typeface="Times New Roman" panose="02020603050405020304" pitchFamily="18" charset="0"/>
              </a:rPr>
              <a:t> </a:t>
            </a:r>
            <a:r>
              <a:rPr lang="fr-FR" dirty="0" err="1">
                <a:latin typeface="Times New Roman" panose="02020603050405020304" pitchFamily="18" charset="0"/>
              </a:rPr>
              <a:t>only</a:t>
            </a:r>
            <a:r>
              <a:rPr lang="fr-FR" dirty="0">
                <a:latin typeface="Times New Roman" panose="02020603050405020304" pitchFamily="18" charset="0"/>
              </a:rPr>
              <a:t> the </a:t>
            </a:r>
            <a:r>
              <a:rPr lang="fr-FR" dirty="0" err="1">
                <a:latin typeface="Times New Roman" panose="02020603050405020304" pitchFamily="18" charset="0"/>
              </a:rPr>
              <a:t>product</a:t>
            </a:r>
            <a:r>
              <a:rPr lang="fr-FR" dirty="0">
                <a:latin typeface="Times New Roman" panose="02020603050405020304" pitchFamily="18" charset="0"/>
              </a:rPr>
              <a:t>.</a:t>
            </a:r>
          </a:p>
        </p:txBody>
      </p:sp>
    </p:spTree>
    <p:extLst>
      <p:ext uri="{BB962C8B-B14F-4D97-AF65-F5344CB8AC3E}">
        <p14:creationId xmlns:p14="http://schemas.microsoft.com/office/powerpoint/2010/main" val="2529986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2E48AC-410B-4CA2-B855-7EF1F9D59FC3}"/>
              </a:ext>
            </a:extLst>
          </p:cNvPr>
          <p:cNvSpPr>
            <a:spLocks noGrp="1"/>
          </p:cNvSpPr>
          <p:nvPr>
            <p:ph type="title"/>
          </p:nvPr>
        </p:nvSpPr>
        <p:spPr/>
        <p:txBody>
          <a:bodyPr/>
          <a:lstStyle/>
          <a:p>
            <a:r>
              <a:rPr kumimoji="0" lang="en-GB" sz="4400" b="0" i="0" u="sng"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j-cs"/>
              </a:rPr>
              <a:t>Characteristics of a Good Test</a:t>
            </a:r>
            <a:endParaRPr lang="fr-FR" dirty="0"/>
          </a:p>
        </p:txBody>
      </p:sp>
      <p:sp>
        <p:nvSpPr>
          <p:cNvPr id="3" name="Espace réservé du contenu 2">
            <a:extLst>
              <a:ext uri="{FF2B5EF4-FFF2-40B4-BE49-F238E27FC236}">
                <a16:creationId xmlns:a16="http://schemas.microsoft.com/office/drawing/2014/main" id="{B0B3E2BE-3FA5-4D87-BD2D-76645C4336E6}"/>
              </a:ext>
            </a:extLst>
          </p:cNvPr>
          <p:cNvSpPr>
            <a:spLocks noGrp="1"/>
          </p:cNvSpPr>
          <p:nvPr>
            <p:ph idx="1"/>
          </p:nvPr>
        </p:nvSpPr>
        <p:spPr/>
        <p:txBody>
          <a:bodyPr/>
          <a:lstStyle/>
          <a:p>
            <a:pPr marL="0" indent="0">
              <a:buNone/>
            </a:pPr>
            <a:r>
              <a:rPr lang="fr-FR" b="1" dirty="0">
                <a:solidFill>
                  <a:schemeClr val="accent6">
                    <a:lumMod val="75000"/>
                  </a:schemeClr>
                </a:solidFill>
              </a:rPr>
              <a:t>2- </a:t>
            </a:r>
            <a:r>
              <a:rPr lang="fr-FR" b="1" dirty="0" err="1">
                <a:solidFill>
                  <a:schemeClr val="accent6">
                    <a:lumMod val="75000"/>
                  </a:schemeClr>
                </a:solidFill>
              </a:rPr>
              <a:t>Reliability</a:t>
            </a:r>
            <a:r>
              <a:rPr lang="fr-FR" b="1" dirty="0">
                <a:solidFill>
                  <a:schemeClr val="accent6">
                    <a:lumMod val="75000"/>
                  </a:schemeClr>
                </a:solidFill>
              </a:rPr>
              <a:t>: </a:t>
            </a:r>
          </a:p>
          <a:p>
            <a:pPr algn="just">
              <a:spcAft>
                <a:spcPts val="0"/>
              </a:spcAft>
            </a:pPr>
            <a:r>
              <a:rPr lang="en-GB" sz="2800" dirty="0">
                <a:effectLst/>
                <a:latin typeface="Times New Roman" panose="02020603050405020304" pitchFamily="18" charset="0"/>
                <a:ea typeface="Times New Roman" panose="02020603050405020304" pitchFamily="18" charset="0"/>
              </a:rPr>
              <a:t>reliability refers to the precision with which the test measures what we want it to measure.</a:t>
            </a:r>
          </a:p>
          <a:p>
            <a:pPr algn="just">
              <a:spcAft>
                <a:spcPts val="0"/>
              </a:spcAft>
            </a:pPr>
            <a:r>
              <a:rPr lang="en-GB" dirty="0">
                <a:latin typeface="Times New Roman" panose="02020603050405020304" pitchFamily="18" charset="0"/>
                <a:ea typeface="Times New Roman" panose="02020603050405020304" pitchFamily="18" charset="0"/>
              </a:rPr>
              <a:t>A reliable test is consistent and dependable.</a:t>
            </a:r>
          </a:p>
          <a:p>
            <a:pPr marL="0" indent="0" algn="just">
              <a:spcAft>
                <a:spcPts val="0"/>
              </a:spcAft>
              <a:buNone/>
            </a:pPr>
            <a:r>
              <a:rPr lang="en-GB" b="1" dirty="0">
                <a:solidFill>
                  <a:schemeClr val="accent6">
                    <a:lumMod val="75000"/>
                  </a:schemeClr>
                </a:solidFill>
                <a:latin typeface="Times New Roman" panose="02020603050405020304" pitchFamily="18" charset="0"/>
                <a:ea typeface="Times New Roman" panose="02020603050405020304" pitchFamily="18" charset="0"/>
              </a:rPr>
              <a:t>2.1. Conditions consistency</a:t>
            </a:r>
            <a:r>
              <a:rPr lang="en-GB" b="1" dirty="0">
                <a:latin typeface="Times New Roman" panose="02020603050405020304" pitchFamily="18" charset="0"/>
                <a:ea typeface="Times New Roman" panose="02020603050405020304" pitchFamily="18" charset="0"/>
              </a:rPr>
              <a:t>: t</a:t>
            </a:r>
            <a:r>
              <a:rPr lang="en-GB" sz="2800" dirty="0">
                <a:effectLst/>
                <a:latin typeface="Times New Roman" panose="02020603050405020304" pitchFamily="18" charset="0"/>
                <a:ea typeface="Times New Roman" panose="02020603050405020304" pitchFamily="18" charset="0"/>
              </a:rPr>
              <a:t>his means that whatever the conditions under which the test is administered, the results will be the same</a:t>
            </a:r>
          </a:p>
          <a:p>
            <a:pPr marL="0" indent="0" algn="just">
              <a:spcAft>
                <a:spcPts val="0"/>
              </a:spcAft>
              <a:buNone/>
            </a:pPr>
            <a:r>
              <a:rPr lang="en-GB" b="1" dirty="0">
                <a:solidFill>
                  <a:schemeClr val="accent6">
                    <a:lumMod val="75000"/>
                  </a:schemeClr>
                </a:solidFill>
                <a:latin typeface="Times New Roman" panose="02020603050405020304" pitchFamily="18" charset="0"/>
                <a:ea typeface="Times New Roman" panose="02020603050405020304" pitchFamily="18" charset="0"/>
              </a:rPr>
              <a:t>2.2.</a:t>
            </a:r>
            <a:r>
              <a:rPr lang="en-GB" sz="2800" b="1" u="sng" dirty="0">
                <a:solidFill>
                  <a:schemeClr val="accent6">
                    <a:lumMod val="75000"/>
                  </a:schemeClr>
                </a:solidFill>
                <a:effectLst/>
                <a:latin typeface="Times New Roman" panose="02020603050405020304" pitchFamily="18" charset="0"/>
                <a:ea typeface="Times New Roman" panose="02020603050405020304" pitchFamily="18" charset="0"/>
              </a:rPr>
              <a:t> Scorers consistency</a:t>
            </a:r>
            <a:r>
              <a:rPr lang="en-GB" sz="2800" b="1" dirty="0">
                <a:solidFill>
                  <a:schemeClr val="accent6">
                    <a:lumMod val="75000"/>
                  </a:schemeClr>
                </a:solidFill>
                <a:effectLst/>
                <a:latin typeface="Times New Roman" panose="02020603050405020304" pitchFamily="18" charset="0"/>
                <a:ea typeface="Times New Roman" panose="02020603050405020304" pitchFamily="18" charset="0"/>
              </a:rPr>
              <a:t>: </a:t>
            </a:r>
            <a:r>
              <a:rPr lang="en-GB" b="1" dirty="0">
                <a:solidFill>
                  <a:schemeClr val="accent6">
                    <a:lumMod val="75000"/>
                  </a:schemeClr>
                </a:solidFill>
                <a:latin typeface="Times New Roman" panose="02020603050405020304" pitchFamily="18" charset="0"/>
                <a:ea typeface="Times New Roman" panose="02020603050405020304" pitchFamily="18" charset="0"/>
              </a:rPr>
              <a:t>t</a:t>
            </a:r>
            <a:r>
              <a:rPr lang="en-GB" sz="2800" dirty="0">
                <a:effectLst/>
                <a:latin typeface="Times New Roman" panose="02020603050405020304" pitchFamily="18" charset="0"/>
                <a:ea typeface="Times New Roman" panose="02020603050405020304" pitchFamily="18" charset="0"/>
              </a:rPr>
              <a:t>his means that whoever -teacher- corrects the test, the results or the scores will be approximately the same.</a:t>
            </a:r>
            <a:r>
              <a:rPr lang="en-GB" dirty="0">
                <a:latin typeface="Times New Roman" panose="02020603050405020304" pitchFamily="18" charset="0"/>
                <a:ea typeface="Times New Roman" panose="02020603050405020304" pitchFamily="18" charset="0"/>
              </a:rPr>
              <a:t> </a:t>
            </a:r>
            <a:endParaRPr lang="fr-FR"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3114372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327305-C9C4-482B-AFDC-7F9FBC3EE03F}"/>
              </a:ext>
            </a:extLst>
          </p:cNvPr>
          <p:cNvSpPr>
            <a:spLocks noGrp="1"/>
          </p:cNvSpPr>
          <p:nvPr>
            <p:ph type="title"/>
          </p:nvPr>
        </p:nvSpPr>
        <p:spPr/>
        <p:txBody>
          <a:bodyPr/>
          <a:lstStyle/>
          <a:p>
            <a:r>
              <a:rPr kumimoji="0" lang="en-GB" sz="4400" b="0" i="0" u="sng"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j-cs"/>
              </a:rPr>
              <a:t>Characteristics of a Good Test</a:t>
            </a:r>
            <a:endParaRPr lang="fr-FR" dirty="0"/>
          </a:p>
        </p:txBody>
      </p:sp>
      <p:sp>
        <p:nvSpPr>
          <p:cNvPr id="3" name="Espace réservé du contenu 2">
            <a:extLst>
              <a:ext uri="{FF2B5EF4-FFF2-40B4-BE49-F238E27FC236}">
                <a16:creationId xmlns:a16="http://schemas.microsoft.com/office/drawing/2014/main" id="{62D11A87-89AD-4199-954D-615509ED9F1B}"/>
              </a:ext>
            </a:extLst>
          </p:cNvPr>
          <p:cNvSpPr>
            <a:spLocks noGrp="1"/>
          </p:cNvSpPr>
          <p:nvPr>
            <p:ph idx="1"/>
          </p:nvPr>
        </p:nvSpPr>
        <p:spPr/>
        <p:txBody>
          <a:bodyPr/>
          <a:lstStyle/>
          <a:p>
            <a:pPr algn="just">
              <a:spcAft>
                <a:spcPts val="0"/>
              </a:spcAft>
            </a:pPr>
            <a:r>
              <a:rPr lang="en-GB" sz="2800" u="sng" dirty="0">
                <a:solidFill>
                  <a:srgbClr val="538135"/>
                </a:solidFill>
                <a:effectLst/>
                <a:latin typeface="Times New Roman" panose="02020603050405020304" pitchFamily="18" charset="0"/>
                <a:ea typeface="Times New Roman" panose="02020603050405020304" pitchFamily="18" charset="0"/>
              </a:rPr>
              <a:t>3. Practicality</a:t>
            </a:r>
            <a:r>
              <a:rPr lang="en-GB" sz="2800" dirty="0">
                <a:effectLst/>
                <a:latin typeface="Times New Roman" panose="02020603050405020304" pitchFamily="18" charset="0"/>
                <a:ea typeface="Times New Roman" panose="02020603050405020304" pitchFamily="18" charset="0"/>
              </a:rPr>
              <a:t>: </a:t>
            </a:r>
          </a:p>
          <a:p>
            <a:pPr algn="just">
              <a:spcAft>
                <a:spcPts val="0"/>
              </a:spcAft>
            </a:pPr>
            <a:r>
              <a:rPr lang="en-GB" sz="2800" dirty="0">
                <a:effectLst/>
                <a:latin typeface="Times New Roman" panose="02020603050405020304" pitchFamily="18" charset="0"/>
                <a:ea typeface="Times New Roman" panose="02020603050405020304" pitchFamily="18" charset="0"/>
              </a:rPr>
              <a:t>This concerns the usability and economy of the test.</a:t>
            </a:r>
          </a:p>
          <a:p>
            <a:pPr algn="just">
              <a:spcAft>
                <a:spcPts val="0"/>
              </a:spcAft>
            </a:pPr>
            <a:r>
              <a:rPr lang="en-GB" sz="2800" dirty="0">
                <a:effectLst/>
                <a:latin typeface="Times New Roman" panose="02020603050405020304" pitchFamily="18" charset="0"/>
                <a:ea typeface="Times New Roman" panose="02020603050405020304" pitchFamily="18" charset="0"/>
              </a:rPr>
              <a:t> A test is practical when it is easy to administer and easy to score.</a:t>
            </a:r>
          </a:p>
          <a:p>
            <a:pPr algn="just">
              <a:spcAft>
                <a:spcPts val="0"/>
              </a:spcAft>
            </a:pPr>
            <a:r>
              <a:rPr lang="en-GB" sz="2800" dirty="0">
                <a:effectLst/>
                <a:latin typeface="Times New Roman" panose="02020603050405020304" pitchFamily="18" charset="0"/>
                <a:ea typeface="Times New Roman" panose="02020603050405020304" pitchFamily="18" charset="0"/>
              </a:rPr>
              <a:t> This means that the conditions for its use must be convenient and that its correction is within the possible time and capacity of the scorer.</a:t>
            </a:r>
            <a:endParaRPr lang="fr-FR" sz="18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3341283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13D9D7-4E11-455A-8BF2-0F548104122F}"/>
              </a:ext>
            </a:extLst>
          </p:cNvPr>
          <p:cNvSpPr>
            <a:spLocks noGrp="1"/>
          </p:cNvSpPr>
          <p:nvPr>
            <p:ph type="title"/>
          </p:nvPr>
        </p:nvSpPr>
        <p:spPr/>
        <p:txBody>
          <a:bodyPr/>
          <a:lstStyle/>
          <a:p>
            <a:r>
              <a:rPr lang="en-GB" sz="4400" u="sng" dirty="0">
                <a:solidFill>
                  <a:srgbClr val="FF0000"/>
                </a:solidFill>
                <a:effectLst/>
                <a:latin typeface="Times New Roman" panose="02020603050405020304" pitchFamily="18" charset="0"/>
                <a:ea typeface="Times New Roman" panose="02020603050405020304" pitchFamily="18" charset="0"/>
              </a:rPr>
              <a:t>Constructing (writing) a test</a:t>
            </a:r>
            <a:r>
              <a:rPr lang="en-GB" sz="4400" dirty="0">
                <a:solidFill>
                  <a:srgbClr val="FF0000"/>
                </a:solidFill>
                <a:effectLst/>
                <a:latin typeface="Times New Roman" panose="02020603050405020304" pitchFamily="18" charset="0"/>
                <a:ea typeface="Times New Roman" panose="02020603050405020304" pitchFamily="18" charset="0"/>
              </a:rPr>
              <a:t>:</a:t>
            </a:r>
            <a:endParaRPr lang="fr-FR" dirty="0"/>
          </a:p>
        </p:txBody>
      </p:sp>
      <p:sp>
        <p:nvSpPr>
          <p:cNvPr id="3" name="Espace réservé du contenu 2">
            <a:extLst>
              <a:ext uri="{FF2B5EF4-FFF2-40B4-BE49-F238E27FC236}">
                <a16:creationId xmlns:a16="http://schemas.microsoft.com/office/drawing/2014/main" id="{357332BA-C959-4443-8024-9CA43397EB14}"/>
              </a:ext>
            </a:extLst>
          </p:cNvPr>
          <p:cNvSpPr>
            <a:spLocks noGrp="1"/>
          </p:cNvSpPr>
          <p:nvPr>
            <p:ph idx="1"/>
          </p:nvPr>
        </p:nvSpPr>
        <p:spPr/>
        <p:txBody>
          <a:bodyPr>
            <a:normAutofit lnSpcReduction="10000"/>
          </a:bodyPr>
          <a:lstStyle/>
          <a:p>
            <a:pPr algn="just">
              <a:spcAft>
                <a:spcPts val="0"/>
              </a:spcAft>
            </a:pPr>
            <a:r>
              <a:rPr lang="en-GB" sz="2800" u="sng" dirty="0">
                <a:solidFill>
                  <a:srgbClr val="538135"/>
                </a:solidFill>
                <a:effectLst/>
                <a:latin typeface="Times New Roman" panose="02020603050405020304" pitchFamily="18" charset="0"/>
                <a:ea typeface="Times New Roman" panose="02020603050405020304" pitchFamily="18" charset="0"/>
              </a:rPr>
              <a:t>1- Planning the test</a:t>
            </a:r>
            <a:r>
              <a:rPr lang="en-GB" sz="2800" dirty="0">
                <a:solidFill>
                  <a:srgbClr val="538135"/>
                </a:solidFill>
                <a:effectLst/>
                <a:latin typeface="Times New Roman" panose="02020603050405020304" pitchFamily="18" charset="0"/>
                <a:ea typeface="Times New Roman" panose="02020603050405020304" pitchFamily="18" charset="0"/>
              </a:rPr>
              <a:t>: </a:t>
            </a:r>
            <a:r>
              <a:rPr lang="en-GB" dirty="0">
                <a:solidFill>
                  <a:srgbClr val="538135"/>
                </a:solidFill>
                <a:latin typeface="Times New Roman" panose="02020603050405020304" pitchFamily="18" charset="0"/>
                <a:ea typeface="Times New Roman" panose="02020603050405020304" pitchFamily="18" charset="0"/>
              </a:rPr>
              <a:t>i</a:t>
            </a:r>
            <a:r>
              <a:rPr lang="en-GB" sz="2800" dirty="0">
                <a:effectLst/>
                <a:latin typeface="Times New Roman" panose="02020603050405020304" pitchFamily="18" charset="0"/>
                <a:ea typeface="Times New Roman" panose="02020603050405020304" pitchFamily="18" charset="0"/>
              </a:rPr>
              <a:t>t is setting the objectives of the test and providing its general design like time and duration, type of the test, and the number of items to be covered.</a:t>
            </a:r>
            <a:endParaRPr lang="fr-FR" sz="1800" dirty="0">
              <a:effectLst/>
              <a:latin typeface="Times New Roman" panose="02020603050405020304" pitchFamily="18" charset="0"/>
              <a:ea typeface="Times New Roman" panose="02020603050405020304" pitchFamily="18" charset="0"/>
            </a:endParaRPr>
          </a:p>
          <a:p>
            <a:r>
              <a:rPr lang="en-GB" sz="2800" u="sng" dirty="0">
                <a:solidFill>
                  <a:srgbClr val="538135"/>
                </a:solidFill>
                <a:effectLst/>
                <a:latin typeface="Times New Roman" panose="02020603050405020304" pitchFamily="18" charset="0"/>
                <a:ea typeface="Times New Roman" panose="02020603050405020304" pitchFamily="18" charset="0"/>
              </a:rPr>
              <a:t>2- Giving directions</a:t>
            </a:r>
            <a:r>
              <a:rPr lang="en-GB" sz="2800" dirty="0">
                <a:solidFill>
                  <a:srgbClr val="538135"/>
                </a:solidFill>
                <a:effectLst/>
                <a:latin typeface="Times New Roman" panose="02020603050405020304" pitchFamily="18" charset="0"/>
                <a:ea typeface="Times New Roman" panose="02020603050405020304" pitchFamily="18" charset="0"/>
              </a:rPr>
              <a:t>:</a:t>
            </a:r>
            <a:r>
              <a:rPr lang="en-GB" sz="2800" dirty="0">
                <a:effectLst/>
                <a:latin typeface="Times New Roman" panose="02020603050405020304" pitchFamily="18" charset="0"/>
                <a:ea typeface="Times New Roman" panose="02020603050405020304" pitchFamily="18" charset="0"/>
              </a:rPr>
              <a:t> it is the fact of writing the questions -giving instructions- which should be brief, simple to understand and unambiguous.</a:t>
            </a:r>
          </a:p>
          <a:p>
            <a:pPr algn="just">
              <a:spcAft>
                <a:spcPts val="0"/>
              </a:spcAft>
            </a:pPr>
            <a:r>
              <a:rPr lang="en-GB" sz="2800" u="sng" dirty="0">
                <a:solidFill>
                  <a:srgbClr val="538135"/>
                </a:solidFill>
                <a:effectLst/>
                <a:latin typeface="Times New Roman" panose="02020603050405020304" pitchFamily="18" charset="0"/>
                <a:ea typeface="Times New Roman" panose="02020603050405020304" pitchFamily="18" charset="0"/>
              </a:rPr>
              <a:t>3- Reviewing the items</a:t>
            </a:r>
            <a:r>
              <a:rPr lang="en-GB" sz="2800" dirty="0">
                <a:effectLst/>
                <a:latin typeface="Times New Roman" panose="02020603050405020304" pitchFamily="18" charset="0"/>
                <a:ea typeface="Times New Roman" panose="02020603050405020304" pitchFamily="18" charset="0"/>
              </a:rPr>
              <a:t>: the test is put aside for a few days, then reviewed or submitted to other teacher-colleagues with experience in the subject field. Reviewing the items is very  necessary in order to make sure that the test directions are clear and that the objectives set for the test are the real outcome of the course.</a:t>
            </a:r>
            <a:endParaRPr lang="fr-FR" sz="18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499099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C22894-3118-4F87-8D07-13B662301309}"/>
              </a:ext>
            </a:extLst>
          </p:cNvPr>
          <p:cNvSpPr>
            <a:spLocks noGrp="1"/>
          </p:cNvSpPr>
          <p:nvPr>
            <p:ph type="title"/>
          </p:nvPr>
        </p:nvSpPr>
        <p:spPr/>
        <p:txBody>
          <a:bodyPr/>
          <a:lstStyle/>
          <a:p>
            <a:pPr algn="ctr"/>
            <a:r>
              <a:rPr lang="fr-FR" dirty="0" err="1"/>
              <a:t>Some</a:t>
            </a:r>
            <a:r>
              <a:rPr lang="fr-FR" dirty="0"/>
              <a:t> </a:t>
            </a:r>
            <a:r>
              <a:rPr lang="fr-FR" dirty="0" err="1"/>
              <a:t>Language</a:t>
            </a:r>
            <a:r>
              <a:rPr lang="fr-FR" dirty="0"/>
              <a:t> Tests</a:t>
            </a:r>
          </a:p>
        </p:txBody>
      </p:sp>
      <p:sp>
        <p:nvSpPr>
          <p:cNvPr id="3" name="Espace réservé du contenu 2">
            <a:extLst>
              <a:ext uri="{FF2B5EF4-FFF2-40B4-BE49-F238E27FC236}">
                <a16:creationId xmlns:a16="http://schemas.microsoft.com/office/drawing/2014/main" id="{B51D155B-8D87-4DB5-BA25-689F9BE242C4}"/>
              </a:ext>
            </a:extLst>
          </p:cNvPr>
          <p:cNvSpPr>
            <a:spLocks noGrp="1"/>
          </p:cNvSpPr>
          <p:nvPr>
            <p:ph idx="1"/>
          </p:nvPr>
        </p:nvSpPr>
        <p:spPr/>
        <p:txBody>
          <a:bodyPr/>
          <a:lstStyle/>
          <a:p>
            <a:r>
              <a:rPr lang="fr-FR" dirty="0"/>
              <a:t>Translation</a:t>
            </a:r>
          </a:p>
          <a:p>
            <a:r>
              <a:rPr lang="fr-FR" dirty="0" err="1"/>
              <a:t>Dictation</a:t>
            </a:r>
            <a:endParaRPr lang="fr-FR" dirty="0"/>
          </a:p>
          <a:p>
            <a:r>
              <a:rPr lang="fr-FR" dirty="0"/>
              <a:t>Composition</a:t>
            </a:r>
          </a:p>
          <a:p>
            <a:r>
              <a:rPr lang="fr-FR" dirty="0"/>
              <a:t>Oral test</a:t>
            </a:r>
          </a:p>
          <a:p>
            <a:r>
              <a:rPr lang="fr-FR" dirty="0"/>
              <a:t>Multiple </a:t>
            </a:r>
            <a:r>
              <a:rPr lang="fr-FR" dirty="0" err="1"/>
              <a:t>Choice</a:t>
            </a:r>
            <a:r>
              <a:rPr lang="fr-FR" dirty="0"/>
              <a:t> Tests</a:t>
            </a:r>
          </a:p>
          <a:p>
            <a:r>
              <a:rPr lang="fr-FR" dirty="0" err="1"/>
              <a:t>Cloze</a:t>
            </a:r>
            <a:r>
              <a:rPr lang="fr-FR" dirty="0"/>
              <a:t> Tests</a:t>
            </a:r>
          </a:p>
          <a:p>
            <a:r>
              <a:rPr lang="fr-FR" dirty="0" err="1"/>
              <a:t>Jumble</a:t>
            </a:r>
            <a:r>
              <a:rPr lang="fr-FR" dirty="0"/>
              <a:t> Tests</a:t>
            </a:r>
          </a:p>
        </p:txBody>
      </p:sp>
    </p:spTree>
    <p:extLst>
      <p:ext uri="{BB962C8B-B14F-4D97-AF65-F5344CB8AC3E}">
        <p14:creationId xmlns:p14="http://schemas.microsoft.com/office/powerpoint/2010/main" val="663211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1D6A12-7440-4EED-86CD-DAAA08542680}"/>
              </a:ext>
            </a:extLst>
          </p:cNvPr>
          <p:cNvSpPr>
            <a:spLocks noGrp="1"/>
          </p:cNvSpPr>
          <p:nvPr>
            <p:ph type="title"/>
          </p:nvPr>
        </p:nvSpPr>
        <p:spPr/>
        <p:txBody>
          <a:bodyPr/>
          <a:lstStyle/>
          <a:p>
            <a:pPr algn="ctr"/>
            <a:r>
              <a:rPr lang="fr-FR" dirty="0" err="1"/>
              <a:t>References</a:t>
            </a:r>
            <a:endParaRPr lang="fr-FR" dirty="0"/>
          </a:p>
        </p:txBody>
      </p:sp>
      <p:sp>
        <p:nvSpPr>
          <p:cNvPr id="3" name="Espace réservé du contenu 2">
            <a:extLst>
              <a:ext uri="{FF2B5EF4-FFF2-40B4-BE49-F238E27FC236}">
                <a16:creationId xmlns:a16="http://schemas.microsoft.com/office/drawing/2014/main" id="{14867ECA-12F3-4978-BA07-7EBC1B7D0A93}"/>
              </a:ext>
            </a:extLst>
          </p:cNvPr>
          <p:cNvSpPr>
            <a:spLocks noGrp="1"/>
          </p:cNvSpPr>
          <p:nvPr>
            <p:ph idx="1"/>
          </p:nvPr>
        </p:nvSpPr>
        <p:spPr/>
        <p:txBody>
          <a:bodyPr>
            <a:normAutofit fontScale="70000" lnSpcReduction="20000"/>
          </a:bodyPr>
          <a:lstStyle/>
          <a:p>
            <a:pPr marL="0" indent="0" algn="just">
              <a:spcAft>
                <a:spcPts val="0"/>
              </a:spcAft>
              <a:buNone/>
            </a:pPr>
            <a:r>
              <a:rPr lang="en-GB" sz="2800" dirty="0">
                <a:effectLst/>
                <a:latin typeface="Times New Roman" panose="02020603050405020304" pitchFamily="18" charset="0"/>
                <a:ea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a:p>
            <a:pPr algn="just">
              <a:spcAft>
                <a:spcPts val="0"/>
              </a:spcAft>
            </a:pPr>
            <a:r>
              <a:rPr lang="en-GB" sz="2800" dirty="0">
                <a:effectLst/>
                <a:latin typeface="Times New Roman" panose="02020603050405020304" pitchFamily="18" charset="0"/>
                <a:ea typeface="Times New Roman" panose="02020603050405020304" pitchFamily="18" charset="0"/>
              </a:rPr>
              <a:t>Bachman.L.F.1990. </a:t>
            </a:r>
            <a:r>
              <a:rPr lang="en-GB" sz="2800" u="sng" dirty="0">
                <a:effectLst/>
                <a:latin typeface="Times New Roman" panose="02020603050405020304" pitchFamily="18" charset="0"/>
                <a:ea typeface="Times New Roman" panose="02020603050405020304" pitchFamily="18" charset="0"/>
              </a:rPr>
              <a:t>Fundamental Considerations in Language Testing</a:t>
            </a:r>
            <a:r>
              <a:rPr lang="en-GB" sz="2800" dirty="0">
                <a:effectLst/>
                <a:latin typeface="Times New Roman" panose="02020603050405020304" pitchFamily="18" charset="0"/>
                <a:ea typeface="Times New Roman" panose="02020603050405020304" pitchFamily="18" charset="0"/>
              </a:rPr>
              <a:t>. O.U.P</a:t>
            </a:r>
            <a:endParaRPr lang="fr-FR" sz="1800" dirty="0">
              <a:effectLst/>
              <a:latin typeface="Times New Roman" panose="02020603050405020304" pitchFamily="18" charset="0"/>
              <a:ea typeface="Times New Roman" panose="02020603050405020304" pitchFamily="18" charset="0"/>
            </a:endParaRPr>
          </a:p>
          <a:p>
            <a:pPr algn="just">
              <a:spcAft>
                <a:spcPts val="0"/>
              </a:spcAft>
            </a:pPr>
            <a:r>
              <a:rPr lang="en-GB" sz="2800" dirty="0">
                <a:effectLst/>
                <a:latin typeface="Times New Roman" panose="02020603050405020304" pitchFamily="18" charset="0"/>
                <a:ea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a:p>
            <a:pPr algn="just">
              <a:spcAft>
                <a:spcPts val="0"/>
              </a:spcAft>
            </a:pPr>
            <a:r>
              <a:rPr lang="en-GB" sz="2800" dirty="0">
                <a:effectLst/>
                <a:latin typeface="Times New Roman" panose="02020603050405020304" pitchFamily="18" charset="0"/>
                <a:ea typeface="Times New Roman" panose="02020603050405020304" pitchFamily="18" charset="0"/>
              </a:rPr>
              <a:t>BAKER.D.1989.</a:t>
            </a:r>
            <a:r>
              <a:rPr lang="en-GB" sz="2800" u="sng" dirty="0">
                <a:effectLst/>
                <a:latin typeface="Times New Roman" panose="02020603050405020304" pitchFamily="18" charset="0"/>
                <a:ea typeface="Times New Roman" panose="02020603050405020304" pitchFamily="18" charset="0"/>
              </a:rPr>
              <a:t>Language Testing: A Critical Survey and Practical Guide</a:t>
            </a:r>
            <a:r>
              <a:rPr lang="en-GB" sz="2800" dirty="0">
                <a:effectLst/>
                <a:latin typeface="Times New Roman" panose="02020603050405020304" pitchFamily="18" charset="0"/>
                <a:ea typeface="Times New Roman" panose="02020603050405020304" pitchFamily="18" charset="0"/>
              </a:rPr>
              <a:t>.        			     Edward Arnold</a:t>
            </a:r>
            <a:endParaRPr lang="fr-FR" sz="1800" dirty="0">
              <a:effectLst/>
              <a:latin typeface="Times New Roman" panose="02020603050405020304" pitchFamily="18" charset="0"/>
              <a:ea typeface="Times New Roman" panose="02020603050405020304" pitchFamily="18" charset="0"/>
            </a:endParaRPr>
          </a:p>
          <a:p>
            <a:pPr algn="just">
              <a:spcAft>
                <a:spcPts val="0"/>
              </a:spcAft>
            </a:pPr>
            <a:r>
              <a:rPr lang="en-GB" sz="2800" dirty="0">
                <a:effectLst/>
                <a:latin typeface="Times New Roman" panose="02020603050405020304" pitchFamily="18" charset="0"/>
                <a:ea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a:p>
            <a:pPr algn="just">
              <a:spcAft>
                <a:spcPts val="0"/>
              </a:spcAft>
            </a:pPr>
            <a:r>
              <a:rPr lang="en-GB" sz="2800" dirty="0">
                <a:effectLst/>
                <a:latin typeface="Times New Roman" panose="02020603050405020304" pitchFamily="18" charset="0"/>
                <a:ea typeface="Times New Roman" panose="02020603050405020304" pitchFamily="18" charset="0"/>
              </a:rPr>
              <a:t>HARRIS.D.P.1969. </a:t>
            </a:r>
            <a:r>
              <a:rPr lang="en-GB" sz="2800" u="sng" dirty="0">
                <a:effectLst/>
                <a:latin typeface="Times New Roman" panose="02020603050405020304" pitchFamily="18" charset="0"/>
                <a:ea typeface="Times New Roman" panose="02020603050405020304" pitchFamily="18" charset="0"/>
              </a:rPr>
              <a:t>Testing English as a Second Language</a:t>
            </a:r>
            <a:r>
              <a:rPr lang="en-GB" sz="2800" dirty="0">
                <a:effectLst/>
                <a:latin typeface="Times New Roman" panose="02020603050405020304" pitchFamily="18" charset="0"/>
                <a:ea typeface="Times New Roman" panose="02020603050405020304" pitchFamily="18" charset="0"/>
              </a:rPr>
              <a:t>. McGraw Hill</a:t>
            </a:r>
            <a:endParaRPr lang="fr-FR" sz="1800" dirty="0">
              <a:effectLst/>
              <a:latin typeface="Times New Roman" panose="02020603050405020304" pitchFamily="18" charset="0"/>
              <a:ea typeface="Times New Roman" panose="02020603050405020304" pitchFamily="18" charset="0"/>
            </a:endParaRPr>
          </a:p>
          <a:p>
            <a:pPr algn="just">
              <a:spcAft>
                <a:spcPts val="0"/>
              </a:spcAft>
            </a:pPr>
            <a:r>
              <a:rPr lang="en-GB" sz="2800" dirty="0">
                <a:effectLst/>
                <a:latin typeface="Times New Roman" panose="02020603050405020304" pitchFamily="18" charset="0"/>
                <a:ea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a:p>
            <a:pPr algn="just">
              <a:spcAft>
                <a:spcPts val="0"/>
              </a:spcAft>
            </a:pPr>
            <a:r>
              <a:rPr lang="en-GB" sz="2800" dirty="0">
                <a:effectLst/>
                <a:latin typeface="Times New Roman" panose="02020603050405020304" pitchFamily="18" charset="0"/>
                <a:ea typeface="Times New Roman" panose="02020603050405020304" pitchFamily="18" charset="0"/>
              </a:rPr>
              <a:t>HUGHES.A.1989. </a:t>
            </a:r>
            <a:r>
              <a:rPr lang="en-GB" sz="2800" u="sng" dirty="0">
                <a:effectLst/>
                <a:latin typeface="Times New Roman" panose="02020603050405020304" pitchFamily="18" charset="0"/>
                <a:ea typeface="Times New Roman" panose="02020603050405020304" pitchFamily="18" charset="0"/>
              </a:rPr>
              <a:t>Testing for Language Teachers</a:t>
            </a:r>
            <a:r>
              <a:rPr lang="en-GB" sz="2800" dirty="0">
                <a:effectLst/>
                <a:latin typeface="Times New Roman" panose="02020603050405020304" pitchFamily="18" charset="0"/>
                <a:ea typeface="Times New Roman" panose="02020603050405020304" pitchFamily="18" charset="0"/>
              </a:rPr>
              <a:t>. C.U.P</a:t>
            </a:r>
            <a:endParaRPr lang="fr-FR" sz="1800" dirty="0">
              <a:effectLst/>
              <a:latin typeface="Times New Roman" panose="02020603050405020304" pitchFamily="18" charset="0"/>
              <a:ea typeface="Times New Roman" panose="02020603050405020304" pitchFamily="18" charset="0"/>
            </a:endParaRPr>
          </a:p>
          <a:p>
            <a:pPr algn="just">
              <a:spcAft>
                <a:spcPts val="0"/>
              </a:spcAft>
            </a:pPr>
            <a:r>
              <a:rPr lang="en-GB" sz="2800" dirty="0">
                <a:effectLst/>
                <a:latin typeface="Times New Roman" panose="02020603050405020304" pitchFamily="18" charset="0"/>
                <a:ea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a:p>
            <a:pPr algn="just">
              <a:spcAft>
                <a:spcPts val="0"/>
              </a:spcAft>
            </a:pPr>
            <a:r>
              <a:rPr lang="en-GB" sz="2800" dirty="0">
                <a:effectLst/>
                <a:latin typeface="Times New Roman" panose="02020603050405020304" pitchFamily="18" charset="0"/>
                <a:ea typeface="Times New Roman" panose="02020603050405020304" pitchFamily="18" charset="0"/>
              </a:rPr>
              <a:t>VALETTE.R.M.1977. </a:t>
            </a:r>
            <a:r>
              <a:rPr lang="en-GB" sz="2800" u="sng" dirty="0">
                <a:effectLst/>
                <a:latin typeface="Times New Roman" panose="02020603050405020304" pitchFamily="18" charset="0"/>
                <a:ea typeface="Times New Roman" panose="02020603050405020304" pitchFamily="18" charset="0"/>
              </a:rPr>
              <a:t>Modern Language Testing</a:t>
            </a:r>
            <a:r>
              <a:rPr lang="en-GB" sz="2800" dirty="0">
                <a:effectLst/>
                <a:latin typeface="Times New Roman" panose="02020603050405020304" pitchFamily="18" charset="0"/>
                <a:ea typeface="Times New Roman" panose="02020603050405020304" pitchFamily="18" charset="0"/>
              </a:rPr>
              <a:t>. Harcourt Brace</a:t>
            </a:r>
            <a:endParaRPr lang="fr-FR" sz="1800" dirty="0">
              <a:effectLst/>
              <a:latin typeface="Times New Roman" panose="02020603050405020304" pitchFamily="18" charset="0"/>
              <a:ea typeface="Times New Roman" panose="02020603050405020304" pitchFamily="18" charset="0"/>
            </a:endParaRPr>
          </a:p>
          <a:p>
            <a:pPr algn="just">
              <a:spcAft>
                <a:spcPts val="0"/>
              </a:spcAft>
            </a:pPr>
            <a:r>
              <a:rPr lang="en-GB" sz="2800" dirty="0">
                <a:effectLst/>
                <a:latin typeface="Times New Roman" panose="02020603050405020304" pitchFamily="18" charset="0"/>
                <a:ea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a:p>
            <a:pPr algn="just">
              <a:spcAft>
                <a:spcPts val="0"/>
              </a:spcAft>
            </a:pPr>
            <a:r>
              <a:rPr lang="en-GB" sz="2800" dirty="0">
                <a:effectLst/>
                <a:latin typeface="Times New Roman" panose="02020603050405020304" pitchFamily="18" charset="0"/>
                <a:ea typeface="Times New Roman" panose="02020603050405020304" pitchFamily="18" charset="0"/>
              </a:rPr>
              <a:t>WEIR.J.C.1988. </a:t>
            </a:r>
            <a:r>
              <a:rPr lang="en-GB" sz="2800" u="sng" dirty="0">
                <a:effectLst/>
                <a:latin typeface="Times New Roman" panose="02020603050405020304" pitchFamily="18" charset="0"/>
                <a:ea typeface="Times New Roman" panose="02020603050405020304" pitchFamily="18" charset="0"/>
              </a:rPr>
              <a:t>Communicative Language Testing</a:t>
            </a:r>
            <a:r>
              <a:rPr lang="en-GB" sz="2800" dirty="0">
                <a:effectLst/>
                <a:latin typeface="Times New Roman" panose="02020603050405020304" pitchFamily="18" charset="0"/>
                <a:ea typeface="Times New Roman" panose="02020603050405020304" pitchFamily="18" charset="0"/>
              </a:rPr>
              <a:t>. Prentice Hall</a:t>
            </a:r>
            <a:endParaRPr lang="fr-FR" sz="18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3547790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2A6DC3-5F79-4A53-A4CF-0A8B86C5DD0B}"/>
              </a:ext>
            </a:extLst>
          </p:cNvPr>
          <p:cNvSpPr>
            <a:spLocks noGrp="1"/>
          </p:cNvSpPr>
          <p:nvPr>
            <p:ph type="title"/>
          </p:nvPr>
        </p:nvSpPr>
        <p:spPr/>
        <p:txBody>
          <a:bodyPr/>
          <a:lstStyle/>
          <a:p>
            <a:pPr algn="ctr"/>
            <a:r>
              <a:rPr lang="en-GB" sz="1800" b="1" u="sng" kern="0" dirty="0">
                <a:effectLst/>
                <a:latin typeface="Times New Roman" panose="02020603050405020304" pitchFamily="18" charset="0"/>
              </a:rPr>
              <a:t>TESTING ENGLISH AS A FOREIGN LANGUAGE</a:t>
            </a:r>
            <a:br>
              <a:rPr lang="fr-FR" sz="1800" b="1" u="sng" kern="0" dirty="0">
                <a:effectLst/>
                <a:latin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3184BD3D-4120-42CF-B9C0-3F18F4C7A336}"/>
              </a:ext>
            </a:extLst>
          </p:cNvPr>
          <p:cNvSpPr>
            <a:spLocks noGrp="1"/>
          </p:cNvSpPr>
          <p:nvPr>
            <p:ph idx="1"/>
          </p:nvPr>
        </p:nvSpPr>
        <p:spPr/>
        <p:txBody>
          <a:bodyPr/>
          <a:lstStyle/>
          <a:p>
            <a:pPr marL="0" indent="0">
              <a:buNone/>
            </a:pPr>
            <a:endParaRPr lang="fr-FR" dirty="0"/>
          </a:p>
          <a:p>
            <a:pPr>
              <a:buFontTx/>
              <a:buChar char="-"/>
            </a:pPr>
            <a:r>
              <a:rPr lang="fr-FR" dirty="0" err="1"/>
              <a:t>Aims</a:t>
            </a:r>
            <a:r>
              <a:rPr lang="fr-FR" dirty="0"/>
              <a:t> of Tests</a:t>
            </a:r>
          </a:p>
          <a:p>
            <a:pPr>
              <a:buFontTx/>
              <a:buChar char="-"/>
            </a:pPr>
            <a:r>
              <a:rPr lang="fr-FR" dirty="0" err="1"/>
              <a:t>Categories</a:t>
            </a:r>
            <a:r>
              <a:rPr lang="fr-FR" dirty="0"/>
              <a:t> of Tests</a:t>
            </a:r>
          </a:p>
          <a:p>
            <a:pPr>
              <a:buFontTx/>
              <a:buChar char="-"/>
            </a:pPr>
            <a:r>
              <a:rPr lang="fr-FR" dirty="0" err="1"/>
              <a:t>Characteristics</a:t>
            </a:r>
            <a:r>
              <a:rPr lang="fr-FR" dirty="0"/>
              <a:t> of a Good Test</a:t>
            </a:r>
          </a:p>
          <a:p>
            <a:pPr>
              <a:buFontTx/>
              <a:buChar char="-"/>
            </a:pPr>
            <a:r>
              <a:rPr lang="fr-FR" dirty="0" err="1"/>
              <a:t>Constructing</a:t>
            </a:r>
            <a:r>
              <a:rPr lang="fr-FR" dirty="0"/>
              <a:t> a test</a:t>
            </a:r>
          </a:p>
          <a:p>
            <a:pPr>
              <a:buFontTx/>
              <a:buChar char="-"/>
            </a:pPr>
            <a:r>
              <a:rPr lang="fr-FR" dirty="0" err="1"/>
              <a:t>Language</a:t>
            </a:r>
            <a:r>
              <a:rPr lang="fr-FR" dirty="0"/>
              <a:t> Tests</a:t>
            </a:r>
          </a:p>
          <a:p>
            <a:pPr>
              <a:buFontTx/>
              <a:buChar char="-"/>
            </a:pPr>
            <a:endParaRPr lang="fr-FR" dirty="0"/>
          </a:p>
        </p:txBody>
      </p:sp>
    </p:spTree>
    <p:extLst>
      <p:ext uri="{BB962C8B-B14F-4D97-AF65-F5344CB8AC3E}">
        <p14:creationId xmlns:p14="http://schemas.microsoft.com/office/powerpoint/2010/main" val="846379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548C4F-C086-411B-A0BC-B1ED6C9F44E2}"/>
              </a:ext>
            </a:extLst>
          </p:cNvPr>
          <p:cNvSpPr>
            <a:spLocks noGrp="1"/>
          </p:cNvSpPr>
          <p:nvPr>
            <p:ph type="title"/>
          </p:nvPr>
        </p:nvSpPr>
        <p:spPr/>
        <p:txBody>
          <a:bodyPr/>
          <a:lstStyle/>
          <a:p>
            <a:r>
              <a:rPr lang="fr-FR" dirty="0" err="1"/>
              <a:t>Aims</a:t>
            </a:r>
            <a:r>
              <a:rPr lang="fr-FR" dirty="0"/>
              <a:t> of </a:t>
            </a:r>
            <a:r>
              <a:rPr lang="fr-FR" dirty="0" err="1"/>
              <a:t>Testing</a:t>
            </a:r>
            <a:endParaRPr lang="fr-FR" dirty="0"/>
          </a:p>
        </p:txBody>
      </p:sp>
      <p:sp>
        <p:nvSpPr>
          <p:cNvPr id="3" name="Espace réservé du contenu 2">
            <a:extLst>
              <a:ext uri="{FF2B5EF4-FFF2-40B4-BE49-F238E27FC236}">
                <a16:creationId xmlns:a16="http://schemas.microsoft.com/office/drawing/2014/main" id="{20BF5F41-B9CC-4B55-8EF8-054792846C8A}"/>
              </a:ext>
            </a:extLst>
          </p:cNvPr>
          <p:cNvSpPr>
            <a:spLocks noGrp="1"/>
          </p:cNvSpPr>
          <p:nvPr>
            <p:ph idx="1"/>
          </p:nvPr>
        </p:nvSpPr>
        <p:spPr/>
        <p:txBody>
          <a:bodyPr/>
          <a:lstStyle/>
          <a:p>
            <a:pPr marL="0" indent="0">
              <a:buNone/>
            </a:pPr>
            <a:r>
              <a:rPr lang="en-GB" sz="2800" u="sng" dirty="0">
                <a:solidFill>
                  <a:srgbClr val="538135"/>
                </a:solidFill>
                <a:effectLst/>
                <a:latin typeface="Times New Roman" panose="02020603050405020304" pitchFamily="18" charset="0"/>
                <a:ea typeface="Times New Roman" panose="02020603050405020304" pitchFamily="18" charset="0"/>
              </a:rPr>
              <a:t>To determine readiness for instruction</a:t>
            </a:r>
            <a:endParaRPr lang="en-GB" u="sng" dirty="0">
              <a:solidFill>
                <a:srgbClr val="538135"/>
              </a:solidFill>
              <a:latin typeface="Times New Roman" panose="02020603050405020304" pitchFamily="18" charset="0"/>
              <a:ea typeface="Times New Roman" panose="02020603050405020304" pitchFamily="18" charset="0"/>
            </a:endParaRPr>
          </a:p>
          <a:p>
            <a:r>
              <a:rPr lang="en-GB" sz="2800" dirty="0">
                <a:effectLst/>
                <a:latin typeface="Times New Roman" panose="02020603050405020304" pitchFamily="18" charset="0"/>
                <a:ea typeface="Times New Roman" panose="02020603050405020304" pitchFamily="18" charset="0"/>
              </a:rPr>
              <a:t> The aim is to separate students who are prepared from those who are not prepared for further instruction.</a:t>
            </a:r>
          </a:p>
          <a:p>
            <a:r>
              <a:rPr lang="en-GB" sz="2800" dirty="0">
                <a:effectLst/>
                <a:latin typeface="Times New Roman" panose="02020603050405020304" pitchFamily="18" charset="0"/>
                <a:ea typeface="Times New Roman" panose="02020603050405020304" pitchFamily="18" charset="0"/>
              </a:rPr>
              <a:t> It establishes a borderline between two types of learners.</a:t>
            </a:r>
          </a:p>
          <a:p>
            <a:r>
              <a:rPr lang="en-GB" sz="2800" dirty="0">
                <a:effectLst/>
                <a:latin typeface="Times New Roman" panose="02020603050405020304" pitchFamily="18" charset="0"/>
                <a:ea typeface="Times New Roman" panose="02020603050405020304" pitchFamily="18" charset="0"/>
              </a:rPr>
              <a:t>the results will establish that some learners will PASS while some others will FAIL.</a:t>
            </a:r>
          </a:p>
          <a:p>
            <a:r>
              <a:rPr lang="en-GB" sz="2800" dirty="0">
                <a:effectLst/>
                <a:latin typeface="Times New Roman" panose="02020603050405020304" pitchFamily="18" charset="0"/>
                <a:ea typeface="Times New Roman" panose="02020603050405020304" pitchFamily="18" charset="0"/>
              </a:rPr>
              <a:t>the degree of success or failure is not important. </a:t>
            </a:r>
          </a:p>
          <a:p>
            <a:r>
              <a:rPr lang="en-GB" sz="2800" dirty="0">
                <a:effectLst/>
                <a:latin typeface="Times New Roman" panose="02020603050405020304" pitchFamily="18" charset="0"/>
                <a:ea typeface="Times New Roman" panose="02020603050405020304" pitchFamily="18" charset="0"/>
              </a:rPr>
              <a:t>This serves the purpose of entrance tests </a:t>
            </a:r>
          </a:p>
          <a:p>
            <a:endParaRPr lang="fr-FR" dirty="0"/>
          </a:p>
        </p:txBody>
      </p:sp>
    </p:spTree>
    <p:extLst>
      <p:ext uri="{BB962C8B-B14F-4D97-AF65-F5344CB8AC3E}">
        <p14:creationId xmlns:p14="http://schemas.microsoft.com/office/powerpoint/2010/main" val="1904997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C5643A-A1D7-46A4-97C7-E77921A35FED}"/>
              </a:ext>
            </a:extLst>
          </p:cNvPr>
          <p:cNvSpPr>
            <a:spLocks noGrp="1"/>
          </p:cNvSpPr>
          <p:nvPr>
            <p:ph type="title"/>
          </p:nvPr>
        </p:nvSpPr>
        <p:spPr/>
        <p:txBody>
          <a:bodyPr/>
          <a:lstStyle/>
          <a:p>
            <a:r>
              <a:rPr lang="fr-FR" dirty="0" err="1"/>
              <a:t>Aims</a:t>
            </a:r>
            <a:r>
              <a:rPr lang="fr-FR" dirty="0"/>
              <a:t> of </a:t>
            </a:r>
            <a:r>
              <a:rPr lang="fr-FR" dirty="0" err="1"/>
              <a:t>Testing</a:t>
            </a:r>
            <a:endParaRPr lang="fr-FR" dirty="0"/>
          </a:p>
        </p:txBody>
      </p:sp>
      <p:sp>
        <p:nvSpPr>
          <p:cNvPr id="3" name="Espace réservé du contenu 2">
            <a:extLst>
              <a:ext uri="{FF2B5EF4-FFF2-40B4-BE49-F238E27FC236}">
                <a16:creationId xmlns:a16="http://schemas.microsoft.com/office/drawing/2014/main" id="{A0912A78-7D57-4EC6-97C5-27F94DB907F4}"/>
              </a:ext>
            </a:extLst>
          </p:cNvPr>
          <p:cNvSpPr>
            <a:spLocks noGrp="1"/>
          </p:cNvSpPr>
          <p:nvPr>
            <p:ph idx="1"/>
          </p:nvPr>
        </p:nvSpPr>
        <p:spPr/>
        <p:txBody>
          <a:bodyPr/>
          <a:lstStyle/>
          <a:p>
            <a:pPr marL="0" indent="0">
              <a:buNone/>
            </a:pPr>
            <a:r>
              <a:rPr lang="en-GB" sz="2800" u="sng" dirty="0">
                <a:solidFill>
                  <a:srgbClr val="538135"/>
                </a:solidFill>
                <a:effectLst/>
                <a:latin typeface="Times New Roman" panose="02020603050405020304" pitchFamily="18" charset="0"/>
                <a:ea typeface="Times New Roman" panose="02020603050405020304" pitchFamily="18" charset="0"/>
              </a:rPr>
              <a:t>To place learners in appropriate classes</a:t>
            </a:r>
          </a:p>
          <a:p>
            <a:r>
              <a:rPr lang="en-GB" sz="2800" dirty="0">
                <a:effectLst/>
                <a:latin typeface="Times New Roman" panose="02020603050405020304" pitchFamily="18" charset="0"/>
                <a:ea typeface="Times New Roman" panose="02020603050405020304" pitchFamily="18" charset="0"/>
              </a:rPr>
              <a:t>The aim is to assign the learners to specific groups on the basis of their levels of performance.</a:t>
            </a:r>
          </a:p>
          <a:p>
            <a:r>
              <a:rPr lang="en-GB" sz="2800" dirty="0">
                <a:effectLst/>
                <a:latin typeface="Times New Roman" panose="02020603050405020304" pitchFamily="18" charset="0"/>
                <a:ea typeface="Times New Roman" panose="02020603050405020304" pitchFamily="18" charset="0"/>
              </a:rPr>
              <a:t>It distinguishes various levels of proficiency but all the learners will PASS as some instruction is provided to everybody. </a:t>
            </a:r>
          </a:p>
          <a:p>
            <a:pPr algn="just">
              <a:spcAft>
                <a:spcPts val="0"/>
              </a:spcAft>
            </a:pPr>
            <a:r>
              <a:rPr lang="en-GB" sz="2800" dirty="0">
                <a:effectLst/>
                <a:latin typeface="Times New Roman" panose="02020603050405020304" pitchFamily="18" charset="0"/>
                <a:ea typeface="Times New Roman" panose="02020603050405020304" pitchFamily="18" charset="0"/>
              </a:rPr>
              <a:t>This serves the purpose of placement tests which determine the present levels of performance and further courses appropriate to each level.</a:t>
            </a:r>
            <a:endParaRPr lang="fr-FR" sz="1800" dirty="0">
              <a:effectLst/>
              <a:latin typeface="Times New Roman" panose="02020603050405020304" pitchFamily="18" charset="0"/>
              <a:ea typeface="Times New Roman" panose="02020603050405020304" pitchFamily="18" charset="0"/>
            </a:endParaRPr>
          </a:p>
          <a:p>
            <a:endParaRPr lang="en-GB" sz="2800" u="sng" dirty="0">
              <a:solidFill>
                <a:srgbClr val="538135"/>
              </a:solidFill>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91908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77652A-2319-4585-8B4F-35011AF35913}"/>
              </a:ext>
            </a:extLst>
          </p:cNvPr>
          <p:cNvSpPr>
            <a:spLocks noGrp="1"/>
          </p:cNvSpPr>
          <p:nvPr>
            <p:ph type="title"/>
          </p:nvPr>
        </p:nvSpPr>
        <p:spPr/>
        <p:txBody>
          <a:bodyPr/>
          <a:lstStyle/>
          <a:p>
            <a:r>
              <a:rPr lang="fr-FR" dirty="0" err="1"/>
              <a:t>Aims</a:t>
            </a:r>
            <a:r>
              <a:rPr lang="fr-FR" dirty="0"/>
              <a:t> of Tests</a:t>
            </a:r>
          </a:p>
        </p:txBody>
      </p:sp>
      <p:sp>
        <p:nvSpPr>
          <p:cNvPr id="3" name="Espace réservé du contenu 2">
            <a:extLst>
              <a:ext uri="{FF2B5EF4-FFF2-40B4-BE49-F238E27FC236}">
                <a16:creationId xmlns:a16="http://schemas.microsoft.com/office/drawing/2014/main" id="{2A4F7DC8-53D2-48E6-ACD0-83C5D108F99C}"/>
              </a:ext>
            </a:extLst>
          </p:cNvPr>
          <p:cNvSpPr>
            <a:spLocks noGrp="1"/>
          </p:cNvSpPr>
          <p:nvPr>
            <p:ph idx="1"/>
          </p:nvPr>
        </p:nvSpPr>
        <p:spPr/>
        <p:txBody>
          <a:bodyPr/>
          <a:lstStyle/>
          <a:p>
            <a:r>
              <a:rPr lang="en-GB" sz="2800" u="sng" dirty="0">
                <a:solidFill>
                  <a:srgbClr val="538135"/>
                </a:solidFill>
                <a:effectLst/>
                <a:latin typeface="Times New Roman" panose="02020603050405020304" pitchFamily="18" charset="0"/>
                <a:ea typeface="Times New Roman" panose="02020603050405020304" pitchFamily="18" charset="0"/>
              </a:rPr>
              <a:t>To diagnose specific strengths and weaknesses</a:t>
            </a:r>
          </a:p>
          <a:p>
            <a:r>
              <a:rPr lang="en-GB" sz="2800" dirty="0">
                <a:effectLst/>
                <a:latin typeface="Times New Roman" panose="02020603050405020304" pitchFamily="18" charset="0"/>
                <a:ea typeface="Times New Roman" panose="02020603050405020304" pitchFamily="18" charset="0"/>
              </a:rPr>
              <a:t>The aim is to diagnose various and specific points of strength and weakness in the learners' abilities.</a:t>
            </a:r>
          </a:p>
          <a:p>
            <a:r>
              <a:rPr lang="en-GB" sz="2800" dirty="0">
                <a:effectLst/>
                <a:latin typeface="Times New Roman" panose="02020603050405020304" pitchFamily="18" charset="0"/>
                <a:ea typeface="Times New Roman" panose="02020603050405020304" pitchFamily="18" charset="0"/>
              </a:rPr>
              <a:t>Learners' correctness, appropriateness, and errors reveal either good or bad aspects of previous  teaching/learning experience. </a:t>
            </a:r>
          </a:p>
          <a:p>
            <a:pPr algn="just">
              <a:spcAft>
                <a:spcPts val="0"/>
              </a:spcAft>
            </a:pPr>
            <a:r>
              <a:rPr lang="en-GB" sz="2800" dirty="0">
                <a:effectLst/>
                <a:latin typeface="Times New Roman" panose="02020603050405020304" pitchFamily="18" charset="0"/>
                <a:ea typeface="Times New Roman" panose="02020603050405020304" pitchFamily="18" charset="0"/>
              </a:rPr>
              <a:t>The Error Analysis test serves this purpose and can be used as a feedback for further instruction.</a:t>
            </a:r>
            <a:endParaRPr lang="fr-FR" sz="18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3025198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DCD57C-1143-4C85-B71D-121A08E6795F}"/>
              </a:ext>
            </a:extLst>
          </p:cNvPr>
          <p:cNvSpPr>
            <a:spLocks noGrp="1"/>
          </p:cNvSpPr>
          <p:nvPr>
            <p:ph type="title"/>
          </p:nvPr>
        </p:nvSpPr>
        <p:spPr/>
        <p:txBody>
          <a:bodyPr/>
          <a:lstStyle/>
          <a:p>
            <a:r>
              <a:rPr lang="fr-FR" dirty="0" err="1"/>
              <a:t>Aims</a:t>
            </a:r>
            <a:r>
              <a:rPr lang="fr-FR" dirty="0"/>
              <a:t> of </a:t>
            </a:r>
            <a:r>
              <a:rPr lang="fr-FR" dirty="0" err="1"/>
              <a:t>Testing</a:t>
            </a:r>
            <a:endParaRPr lang="fr-FR" dirty="0"/>
          </a:p>
        </p:txBody>
      </p:sp>
      <p:sp>
        <p:nvSpPr>
          <p:cNvPr id="3" name="Espace réservé du contenu 2">
            <a:extLst>
              <a:ext uri="{FF2B5EF4-FFF2-40B4-BE49-F238E27FC236}">
                <a16:creationId xmlns:a16="http://schemas.microsoft.com/office/drawing/2014/main" id="{DB7D53CF-2401-4301-9169-925BA419CDCC}"/>
              </a:ext>
            </a:extLst>
          </p:cNvPr>
          <p:cNvSpPr>
            <a:spLocks noGrp="1"/>
          </p:cNvSpPr>
          <p:nvPr>
            <p:ph idx="1"/>
          </p:nvPr>
        </p:nvSpPr>
        <p:spPr/>
        <p:txBody>
          <a:bodyPr/>
          <a:lstStyle/>
          <a:p>
            <a:pPr marL="0" indent="0">
              <a:buNone/>
            </a:pPr>
            <a:r>
              <a:rPr lang="en-GB" sz="2800" u="sng" dirty="0">
                <a:solidFill>
                  <a:srgbClr val="538135"/>
                </a:solidFill>
                <a:effectLst/>
                <a:latin typeface="Times New Roman" panose="02020603050405020304" pitchFamily="18" charset="0"/>
                <a:ea typeface="Times New Roman" panose="02020603050405020304" pitchFamily="18" charset="0"/>
              </a:rPr>
              <a:t>To measure the extent of learners' achievements</a:t>
            </a:r>
          </a:p>
          <a:p>
            <a:r>
              <a:rPr lang="en-GB" sz="2800" dirty="0">
                <a:effectLst/>
                <a:latin typeface="Times New Roman" panose="02020603050405020304" pitchFamily="18" charset="0"/>
                <a:ea typeface="Times New Roman" panose="02020603050405020304" pitchFamily="18" charset="0"/>
              </a:rPr>
              <a:t>The aim is to find out how much the learners are achieving the defined objectives of the course.</a:t>
            </a:r>
          </a:p>
          <a:p>
            <a:r>
              <a:rPr lang="en-GB" sz="2800" dirty="0">
                <a:effectLst/>
                <a:latin typeface="Times New Roman" panose="02020603050405020304" pitchFamily="18" charset="0"/>
                <a:ea typeface="Times New Roman" panose="02020603050405020304" pitchFamily="18" charset="0"/>
              </a:rPr>
              <a:t> Exams and tests are administered as part of a continuous assessment.</a:t>
            </a:r>
          </a:p>
          <a:p>
            <a:r>
              <a:rPr lang="en-GB" sz="2800" dirty="0">
                <a:effectLst/>
                <a:latin typeface="Times New Roman" panose="02020603050405020304" pitchFamily="18" charset="0"/>
                <a:ea typeface="Times New Roman" panose="02020603050405020304" pitchFamily="18" charset="0"/>
              </a:rPr>
              <a:t>The allocated marks reveal the success or failure of the learners to achieve those objectives.</a:t>
            </a:r>
            <a:endParaRPr lang="fr-FR" dirty="0"/>
          </a:p>
        </p:txBody>
      </p:sp>
    </p:spTree>
    <p:extLst>
      <p:ext uri="{BB962C8B-B14F-4D97-AF65-F5344CB8AC3E}">
        <p14:creationId xmlns:p14="http://schemas.microsoft.com/office/powerpoint/2010/main" val="1380159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362B58-6C4A-4D29-BD68-E7785040F398}"/>
              </a:ext>
            </a:extLst>
          </p:cNvPr>
          <p:cNvSpPr>
            <a:spLocks noGrp="1"/>
          </p:cNvSpPr>
          <p:nvPr>
            <p:ph type="title"/>
          </p:nvPr>
        </p:nvSpPr>
        <p:spPr/>
        <p:txBody>
          <a:bodyPr/>
          <a:lstStyle/>
          <a:p>
            <a:r>
              <a:rPr lang="fr-FR" dirty="0" err="1"/>
              <a:t>Aims</a:t>
            </a:r>
            <a:r>
              <a:rPr lang="fr-FR" dirty="0"/>
              <a:t> of </a:t>
            </a:r>
            <a:r>
              <a:rPr lang="fr-FR" dirty="0" err="1"/>
              <a:t>Testing</a:t>
            </a:r>
            <a:endParaRPr lang="fr-FR" dirty="0"/>
          </a:p>
        </p:txBody>
      </p:sp>
      <p:sp>
        <p:nvSpPr>
          <p:cNvPr id="3" name="Espace réservé du contenu 2">
            <a:extLst>
              <a:ext uri="{FF2B5EF4-FFF2-40B4-BE49-F238E27FC236}">
                <a16:creationId xmlns:a16="http://schemas.microsoft.com/office/drawing/2014/main" id="{238E2864-A5D3-4A34-8D3E-4081A043AF0E}"/>
              </a:ext>
            </a:extLst>
          </p:cNvPr>
          <p:cNvSpPr>
            <a:spLocks noGrp="1"/>
          </p:cNvSpPr>
          <p:nvPr>
            <p:ph idx="1"/>
          </p:nvPr>
        </p:nvSpPr>
        <p:spPr/>
        <p:txBody>
          <a:bodyPr/>
          <a:lstStyle/>
          <a:p>
            <a:r>
              <a:rPr lang="en-GB" sz="2800" u="sng" dirty="0">
                <a:solidFill>
                  <a:srgbClr val="538135"/>
                </a:solidFill>
                <a:effectLst/>
                <a:latin typeface="Times New Roman" panose="02020603050405020304" pitchFamily="18" charset="0"/>
                <a:ea typeface="Times New Roman" panose="02020603050405020304" pitchFamily="18" charset="0"/>
              </a:rPr>
              <a:t>To evaluate the effectiveness of instruction</a:t>
            </a:r>
          </a:p>
          <a:p>
            <a:r>
              <a:rPr lang="en-GB" sz="2800" dirty="0">
                <a:effectLst/>
                <a:latin typeface="Times New Roman" panose="02020603050405020304" pitchFamily="18" charset="0"/>
                <a:ea typeface="Times New Roman" panose="02020603050405020304" pitchFamily="18" charset="0"/>
              </a:rPr>
              <a:t> To test the efficiency of the teaching/learning process concerning teachers' competence, materials' and methods' efficiency, and the teaching/learning environment in general.</a:t>
            </a:r>
            <a:endParaRPr lang="fr-FR" dirty="0"/>
          </a:p>
        </p:txBody>
      </p:sp>
    </p:spTree>
    <p:extLst>
      <p:ext uri="{BB962C8B-B14F-4D97-AF65-F5344CB8AC3E}">
        <p14:creationId xmlns:p14="http://schemas.microsoft.com/office/powerpoint/2010/main" val="3564581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DD9CB7-067E-4D7B-954C-F8CF50105371}"/>
              </a:ext>
            </a:extLst>
          </p:cNvPr>
          <p:cNvSpPr>
            <a:spLocks noGrp="1"/>
          </p:cNvSpPr>
          <p:nvPr>
            <p:ph type="title"/>
          </p:nvPr>
        </p:nvSpPr>
        <p:spPr/>
        <p:txBody>
          <a:bodyPr/>
          <a:lstStyle/>
          <a:p>
            <a:r>
              <a:rPr lang="fr-FR" dirty="0" err="1"/>
              <a:t>Aims</a:t>
            </a:r>
            <a:r>
              <a:rPr lang="fr-FR" dirty="0"/>
              <a:t> of </a:t>
            </a:r>
            <a:r>
              <a:rPr lang="fr-FR" dirty="0" err="1"/>
              <a:t>Testing</a:t>
            </a:r>
            <a:endParaRPr lang="fr-FR" dirty="0"/>
          </a:p>
        </p:txBody>
      </p:sp>
      <p:sp>
        <p:nvSpPr>
          <p:cNvPr id="3" name="Espace réservé du contenu 2">
            <a:extLst>
              <a:ext uri="{FF2B5EF4-FFF2-40B4-BE49-F238E27FC236}">
                <a16:creationId xmlns:a16="http://schemas.microsoft.com/office/drawing/2014/main" id="{2E36FC47-55D2-4C3B-9955-7CAC1BA94C59}"/>
              </a:ext>
            </a:extLst>
          </p:cNvPr>
          <p:cNvSpPr>
            <a:spLocks noGrp="1"/>
          </p:cNvSpPr>
          <p:nvPr>
            <p:ph idx="1"/>
          </p:nvPr>
        </p:nvSpPr>
        <p:spPr/>
        <p:txBody>
          <a:bodyPr/>
          <a:lstStyle/>
          <a:p>
            <a:r>
              <a:rPr lang="en-GB" sz="2800" u="sng" dirty="0">
                <a:solidFill>
                  <a:srgbClr val="538135"/>
                </a:solidFill>
                <a:effectLst/>
                <a:latin typeface="Times New Roman" panose="02020603050405020304" pitchFamily="18" charset="0"/>
                <a:ea typeface="Times New Roman" panose="02020603050405020304" pitchFamily="18" charset="0"/>
              </a:rPr>
              <a:t>To measure aptitude for learning</a:t>
            </a:r>
          </a:p>
          <a:p>
            <a:r>
              <a:rPr lang="en-GB" sz="2800" dirty="0">
                <a:effectLst/>
                <a:latin typeface="Times New Roman" panose="02020603050405020304" pitchFamily="18" charset="0"/>
                <a:ea typeface="Times New Roman" panose="02020603050405020304" pitchFamily="18" charset="0"/>
              </a:rPr>
              <a:t>The aim is to assess the learners' potential in learning. </a:t>
            </a:r>
          </a:p>
          <a:p>
            <a:pPr algn="just">
              <a:spcAft>
                <a:spcPts val="0"/>
              </a:spcAft>
            </a:pPr>
            <a:r>
              <a:rPr lang="en-GB" sz="2800" dirty="0">
                <a:effectLst/>
                <a:latin typeface="Times New Roman" panose="02020603050405020304" pitchFamily="18" charset="0"/>
                <a:ea typeface="Times New Roman" panose="02020603050405020304" pitchFamily="18" charset="0"/>
              </a:rPr>
              <a:t>It applies to special cases of young learners with problems of learning in order to find out whether they can learn or to find out the qualities of gifted children.</a:t>
            </a:r>
            <a:endParaRPr lang="fr-FR" sz="18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2427385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FB2282-C409-4A49-849B-2A5BCEC95E49}"/>
              </a:ext>
            </a:extLst>
          </p:cNvPr>
          <p:cNvSpPr>
            <a:spLocks noGrp="1"/>
          </p:cNvSpPr>
          <p:nvPr>
            <p:ph type="title"/>
          </p:nvPr>
        </p:nvSpPr>
        <p:spPr/>
        <p:txBody>
          <a:bodyPr/>
          <a:lstStyle/>
          <a:p>
            <a:r>
              <a:rPr lang="en-GB" sz="4400" u="sng" dirty="0">
                <a:solidFill>
                  <a:srgbClr val="FF0000"/>
                </a:solidFill>
                <a:effectLst/>
                <a:latin typeface="Times New Roman" panose="02020603050405020304" pitchFamily="18" charset="0"/>
                <a:ea typeface="Times New Roman" panose="02020603050405020304" pitchFamily="18" charset="0"/>
              </a:rPr>
              <a:t>Categories of tests</a:t>
            </a:r>
            <a:endParaRPr lang="fr-FR" dirty="0"/>
          </a:p>
        </p:txBody>
      </p:sp>
      <p:sp>
        <p:nvSpPr>
          <p:cNvPr id="3" name="Espace réservé du contenu 2">
            <a:extLst>
              <a:ext uri="{FF2B5EF4-FFF2-40B4-BE49-F238E27FC236}">
                <a16:creationId xmlns:a16="http://schemas.microsoft.com/office/drawing/2014/main" id="{818965AD-C01F-4E34-9D9C-81CA45EF0FEB}"/>
              </a:ext>
            </a:extLst>
          </p:cNvPr>
          <p:cNvSpPr>
            <a:spLocks noGrp="1"/>
          </p:cNvSpPr>
          <p:nvPr>
            <p:ph idx="1"/>
          </p:nvPr>
        </p:nvSpPr>
        <p:spPr/>
        <p:txBody>
          <a:bodyPr/>
          <a:lstStyle/>
          <a:p>
            <a:pPr marL="0" indent="0">
              <a:buNone/>
            </a:pPr>
            <a:r>
              <a:rPr lang="en-GB" sz="2800" u="sng" dirty="0">
                <a:solidFill>
                  <a:srgbClr val="538135"/>
                </a:solidFill>
                <a:effectLst/>
                <a:latin typeface="Times New Roman" panose="02020603050405020304" pitchFamily="18" charset="0"/>
                <a:ea typeface="Times New Roman" panose="02020603050405020304" pitchFamily="18" charset="0"/>
              </a:rPr>
              <a:t>1- General Proficiency tests</a:t>
            </a:r>
            <a:r>
              <a:rPr lang="en-GB" sz="2800" dirty="0">
                <a:solidFill>
                  <a:srgbClr val="538135"/>
                </a:solidFill>
                <a:effectLst/>
                <a:latin typeface="Times New Roman" panose="02020603050405020304" pitchFamily="18" charset="0"/>
                <a:ea typeface="Times New Roman" panose="02020603050405020304" pitchFamily="18" charset="0"/>
              </a:rPr>
              <a:t>:</a:t>
            </a:r>
          </a:p>
          <a:p>
            <a:r>
              <a:rPr lang="en-GB" sz="2800" dirty="0">
                <a:effectLst/>
                <a:latin typeface="Times New Roman" panose="02020603050405020304" pitchFamily="18" charset="0"/>
                <a:ea typeface="Times New Roman" panose="02020603050405020304" pitchFamily="18" charset="0"/>
              </a:rPr>
              <a:t> These tests measure what the learner is capable of doing now and anticipate what he/she will be able to do in the future</a:t>
            </a:r>
          </a:p>
          <a:p>
            <a:r>
              <a:rPr lang="en-GB" sz="2800" dirty="0">
                <a:effectLst/>
                <a:latin typeface="Times New Roman" panose="02020603050405020304" pitchFamily="18" charset="0"/>
                <a:ea typeface="Times New Roman" panose="02020603050405020304" pitchFamily="18" charset="0"/>
              </a:rPr>
              <a:t> they evaluate the present level of proficiency and predict future attainments</a:t>
            </a:r>
          </a:p>
          <a:p>
            <a:r>
              <a:rPr lang="en-GB" sz="2800" dirty="0">
                <a:effectLst/>
                <a:latin typeface="Times New Roman" panose="02020603050405020304" pitchFamily="18" charset="0"/>
                <a:ea typeface="Times New Roman" panose="02020603050405020304" pitchFamily="18" charset="0"/>
              </a:rPr>
              <a:t> General proficiency tests, Entrance tests and Placement tests can be classified under this category.</a:t>
            </a:r>
            <a:endParaRPr lang="fr-FR" dirty="0"/>
          </a:p>
        </p:txBody>
      </p:sp>
    </p:spTree>
    <p:extLst>
      <p:ext uri="{BB962C8B-B14F-4D97-AF65-F5344CB8AC3E}">
        <p14:creationId xmlns:p14="http://schemas.microsoft.com/office/powerpoint/2010/main" val="168992795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3036</TotalTime>
  <Words>1152</Words>
  <Application>Microsoft Office PowerPoint</Application>
  <PresentationFormat>Grand écran</PresentationFormat>
  <Paragraphs>115</Paragraphs>
  <Slides>18</Slides>
  <Notes>15</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Calibri Light</vt:lpstr>
      <vt:lpstr>Times New Roman</vt:lpstr>
      <vt:lpstr>Thème Office</vt:lpstr>
      <vt:lpstr>TESTING ENGLISH AS A FOREIGN LANGUAGE </vt:lpstr>
      <vt:lpstr>TESTING ENGLISH AS A FOREIGN LANGUAGE </vt:lpstr>
      <vt:lpstr>Aims of Testing</vt:lpstr>
      <vt:lpstr>Aims of Testing</vt:lpstr>
      <vt:lpstr>Aims of Tests</vt:lpstr>
      <vt:lpstr>Aims of Testing</vt:lpstr>
      <vt:lpstr>Aims of Testing</vt:lpstr>
      <vt:lpstr>Aims of Testing</vt:lpstr>
      <vt:lpstr>Categories of tests</vt:lpstr>
      <vt:lpstr>Categories of tests</vt:lpstr>
      <vt:lpstr>Categories of tests </vt:lpstr>
      <vt:lpstr>Characteristics of a Good Test</vt:lpstr>
      <vt:lpstr>Characteristics of a Good Test</vt:lpstr>
      <vt:lpstr>Characteristics of a Good Test</vt:lpstr>
      <vt:lpstr>Characteristics of a Good Test</vt:lpstr>
      <vt:lpstr>Constructing (writing) a test:</vt:lpstr>
      <vt:lpstr>Some Language Tests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ENGLISH AS A FOREIGN LANGUAGE</dc:title>
  <dc:creator>User</dc:creator>
  <cp:lastModifiedBy>User</cp:lastModifiedBy>
  <cp:revision>14</cp:revision>
  <dcterms:created xsi:type="dcterms:W3CDTF">2021-12-13T14:22:54Z</dcterms:created>
  <dcterms:modified xsi:type="dcterms:W3CDTF">2021-12-15T19:08:28Z</dcterms:modified>
</cp:coreProperties>
</file>