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ink/ink8.xml" ContentType="application/inkml+xml"/>
  <Override PartName="/ppt/ink/ink9.xml" ContentType="application/inkml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emf" ContentType="image/x-emf"/>
  <Override PartName="/ppt/ink/ink6.xml" ContentType="application/inkml+xml"/>
  <Override PartName="/ppt/ink/ink7.xml" ContentType="application/inkml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3462" units="cm"/>
          <inkml:channel name="Y" type="integer" max="1956" units="cm"/>
        </inkml:traceFormat>
        <inkml:channelProperties>
          <inkml:channelProperty channel="X" name="resolution" value="99.99999" units="1/cm"/>
          <inkml:channelProperty channel="Y" name="resolution" value="99.99999" units="1/cm"/>
        </inkml:channelProperties>
      </inkml:inkSource>
      <inkml:timestamp xml:id="ts0" timeString="2016-03-06T19:13:26.442"/>
    </inkml:context>
    <inkml:brush xml:id="br0">
      <inkml:brushProperty name="width" value="0.06667" units="cm"/>
      <inkml:brushProperty name="height" value="0.06667" units="cm"/>
      <inkml:brushProperty name="color" value="#FF0000"/>
      <inkml:brushProperty name="fitToCurve" value="1"/>
    </inkml:brush>
  </inkml:definitions>
  <inkml:trace contextRef="#ctx0" brushRef="#br0">0 0,'0'0,"0"0,0 0,0 0,0 0,0 0,0 0,0 0,0 0,0 0,0 0,0 0,0 0,0 0,0 0,0 0,0 0,0 0,0 0,0 0,0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3462" units="cm"/>
          <inkml:channel name="Y" type="integer" max="1956" units="cm"/>
        </inkml:traceFormat>
        <inkml:channelProperties>
          <inkml:channelProperty channel="X" name="resolution" value="99.99999" units="1/cm"/>
          <inkml:channelProperty channel="Y" name="resolution" value="99.99999" units="1/cm"/>
        </inkml:channelProperties>
      </inkml:inkSource>
      <inkml:timestamp xml:id="ts0" timeString="2016-03-06T19:13:26.442"/>
    </inkml:context>
    <inkml:brush xml:id="br0">
      <inkml:brushProperty name="width" value="0.06667" units="cm"/>
      <inkml:brushProperty name="height" value="0.06667" units="cm"/>
      <inkml:brushProperty name="color" value="#FF0000"/>
      <inkml:brushProperty name="fitToCurve" value="1"/>
    </inkml:brush>
  </inkml:definitions>
  <inkml:trace contextRef="#ctx0" brushRef="#br0">0 0,'0'0,"0"0,0 0,0 0,0 0,0 0,0 0,0 0,0 0,0 0,0 0,0 0,0 0,0 0,0 0,0 0,0 0,0 0,0 0,0 0,0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3462" units="cm"/>
          <inkml:channel name="Y" type="integer" max="1956" units="cm"/>
        </inkml:traceFormat>
        <inkml:channelProperties>
          <inkml:channelProperty channel="X" name="resolution" value="99.99999" units="1/cm"/>
          <inkml:channelProperty channel="Y" name="resolution" value="99.99999" units="1/cm"/>
        </inkml:channelProperties>
      </inkml:inkSource>
      <inkml:timestamp xml:id="ts0" timeString="2016-03-06T19:13:26.442"/>
    </inkml:context>
    <inkml:brush xml:id="br0">
      <inkml:brushProperty name="width" value="0.06667" units="cm"/>
      <inkml:brushProperty name="height" value="0.06667" units="cm"/>
      <inkml:brushProperty name="color" value="#FF0000"/>
      <inkml:brushProperty name="fitToCurve" value="1"/>
    </inkml:brush>
  </inkml:definitions>
  <inkml:trace contextRef="#ctx0" brushRef="#br0">0 0,'0'0,"0"0,0 0,0 0,0 0,0 0,0 0,0 0,0 0,0 0,0 0,0 0,0 0,0 0,0 0,0 0,0 0,0 0,0 0,0 0,0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ax="3462" units="cm"/>
          <inkml:channel name="Y" type="integer" max="1956" units="cm"/>
        </inkml:traceFormat>
        <inkml:channelProperties>
          <inkml:channelProperty channel="X" name="resolution" value="99.99999" units="1/cm"/>
          <inkml:channelProperty channel="Y" name="resolution" value="99.99999" units="1/cm"/>
        </inkml:channelProperties>
      </inkml:inkSource>
      <inkml:timestamp xml:id="ts0" timeString="2016-03-06T19:13:26.442"/>
    </inkml:context>
    <inkml:brush xml:id="br0">
      <inkml:brushProperty name="width" value="0.06667" units="cm"/>
      <inkml:brushProperty name="height" value="0.06667" units="cm"/>
      <inkml:brushProperty name="color" value="#FF0000"/>
      <inkml:brushProperty name="fitToCurve" value="1"/>
    </inkml:brush>
  </inkml:definitions>
  <inkml:trace contextRef="#ctx0" brushRef="#br0">0 0,'0'0,"0"0,0 0,0 0,0 0,0 0,0 0,0 0,0 0,0 0,0 0,0 0,0 0,0 0,0 0,0 0,0 0,0 0,0 0,0 0,0 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12/02/2018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12/02/2018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12/02/2018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12/02/2018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12/02/2018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12/02/2018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12/02/2018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12/02/2018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12/02/2018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12/02/2018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12/02/2018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12/02/2018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1D8BD707-D9CF-40AE-B4C6-C98DA3205C09}" type="datetimeFigureOut">
              <a:rPr lang="en-US" smtClean="0"/>
              <a:pPr/>
              <a:t>2/12/2018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customXml" Target="../ink/ink6.xml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customXml" Target="../ink/ink7.xml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customXml" Target="../ink/ink8.xml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customXml" Target="../ink/ink9.xml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Arrondir un rectangle avec un coin diagonal 16"/>
          <p:cNvSpPr/>
          <p:nvPr/>
        </p:nvSpPr>
        <p:spPr>
          <a:xfrm>
            <a:off x="2023472" y="497058"/>
            <a:ext cx="5100711" cy="609600"/>
          </a:xfrm>
          <a:prstGeom prst="round2DiagRect">
            <a:avLst>
              <a:gd name="adj1" fmla="val 50000"/>
              <a:gd name="adj2" fmla="val 0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3200" b="1" dirty="0" smtClean="0"/>
              <a:t>قروض التجارة الخارجية</a:t>
            </a:r>
            <a:endParaRPr lang="ar-DZ" sz="3200" b="1" dirty="0">
              <a:solidFill>
                <a:schemeClr val="bg1"/>
              </a:solidFill>
              <a:latin typeface="Sakkal Majalla" pitchFamily="2" charset="-78"/>
              <a:cs typeface="Sakkal Majalla" pitchFamily="2" charset="-78"/>
            </a:endParaRPr>
          </a:p>
        </p:txBody>
      </p:sp>
      <mc:AlternateContent xmlns:mc="http://schemas.openxmlformats.org/markup-compatibility/2006">
        <mc:Choice xmlns:p14="http://schemas.microsoft.com/office/powerpoint/2010/main" xmlns="" Requires="p14">
          <p:contentPart p14:bwMode="auto" r:id="rId2">
            <p14:nvContentPartPr>
              <p14:cNvPr id="19" name="Ink 18"/>
              <p14:cNvContentPartPr/>
              <p14:nvPr/>
            </p14:nvContentPartPr>
            <p14:xfrm>
              <a:off x="1226880" y="4419977"/>
              <a:ext cx="360" cy="360"/>
            </p14:xfrm>
          </p:contentPart>
        </mc:Choice>
        <mc:Fallback>
          <p:pic>
            <p:nvPicPr>
              <p:cNvPr id="19" name="Ink 18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215000" y="4408097"/>
                <a:ext cx="24120" cy="24120"/>
              </a:xfrm>
              <a:prstGeom prst="rect">
                <a:avLst/>
              </a:prstGeom>
            </p:spPr>
          </p:pic>
        </mc:Fallback>
      </mc:AlternateContent>
      <p:sp>
        <p:nvSpPr>
          <p:cNvPr id="24" name="Rectangle à coins arrondis 14"/>
          <p:cNvSpPr>
            <a:spLocks noChangeArrowheads="1"/>
          </p:cNvSpPr>
          <p:nvPr/>
        </p:nvSpPr>
        <p:spPr bwMode="auto">
          <a:xfrm>
            <a:off x="2482129" y="1513115"/>
            <a:ext cx="4147271" cy="381000"/>
          </a:xfrm>
          <a:prstGeom prst="roundRect">
            <a:avLst>
              <a:gd name="adj" fmla="val 16667"/>
            </a:avLst>
          </a:prstGeom>
          <a:solidFill>
            <a:srgbClr val="DC9E1F"/>
          </a:solidFill>
          <a:ln w="9525" algn="ctr">
            <a:solidFill>
              <a:srgbClr val="FFFFFF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DZ" sz="24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التمويل قصيرر الأجل للتجارة الخارجية</a:t>
            </a:r>
            <a:endParaRPr lang="ar-DZ" sz="2400" b="1" dirty="0">
              <a:solidFill>
                <a:schemeClr val="dk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pic>
        <p:nvPicPr>
          <p:cNvPr id="34" name="Picture 33" descr="C:\Users\HAMZA\Pictures\prezi\clipart-pointing-hand-512x512-2411.pn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6200000" flipH="1">
            <a:off x="2288726" y="2192602"/>
            <a:ext cx="988556" cy="501509"/>
          </a:xfrm>
          <a:prstGeom prst="rect">
            <a:avLst/>
          </a:prstGeom>
          <a:noFill/>
          <a:ln>
            <a:noFill/>
          </a:ln>
        </p:spPr>
      </p:pic>
      <p:pic>
        <p:nvPicPr>
          <p:cNvPr id="36" name="Picture 35" descr="C:\Users\HAMZA\Pictures\prezi\clipart-pointing-hand-512x512-2411.pn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5996963" flipH="1" flipV="1">
            <a:off x="5941431" y="2200368"/>
            <a:ext cx="988556" cy="485975"/>
          </a:xfrm>
          <a:prstGeom prst="rect">
            <a:avLst/>
          </a:prstGeom>
          <a:noFill/>
          <a:ln>
            <a:noFill/>
          </a:ln>
        </p:spPr>
      </p:pic>
      <p:sp>
        <p:nvSpPr>
          <p:cNvPr id="38" name="Rectangle à coins arrondis 14"/>
          <p:cNvSpPr>
            <a:spLocks noChangeArrowheads="1"/>
          </p:cNvSpPr>
          <p:nvPr/>
        </p:nvSpPr>
        <p:spPr bwMode="auto">
          <a:xfrm>
            <a:off x="1447800" y="2951116"/>
            <a:ext cx="2362199" cy="527957"/>
          </a:xfrm>
          <a:prstGeom prst="roundRect">
            <a:avLst>
              <a:gd name="adj" fmla="val 16667"/>
            </a:avLst>
          </a:prstGeom>
          <a:ln>
            <a:solidFill>
              <a:schemeClr val="accent1">
                <a:lumMod val="75000"/>
              </a:schemeClr>
            </a:solidFill>
            <a:prstDash val="lgDashDotDot"/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lvl="0" algn="ctr" rtl="1"/>
            <a:r>
              <a:rPr lang="ar-DZ" sz="24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اجراءات القرض والدّفع </a:t>
            </a:r>
            <a:endParaRPr lang="ar-DZ" sz="2400" b="1" dirty="0">
              <a:solidFill>
                <a:schemeClr val="dk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1" name="Rectangle à coins arrondis 14"/>
          <p:cNvSpPr>
            <a:spLocks noChangeArrowheads="1"/>
          </p:cNvSpPr>
          <p:nvPr/>
        </p:nvSpPr>
        <p:spPr bwMode="auto">
          <a:xfrm>
            <a:off x="5448300" y="2937635"/>
            <a:ext cx="2362199" cy="527957"/>
          </a:xfrm>
          <a:prstGeom prst="roundRect">
            <a:avLst>
              <a:gd name="adj" fmla="val 16667"/>
            </a:avLst>
          </a:prstGeom>
          <a:ln>
            <a:solidFill>
              <a:schemeClr val="accent1">
                <a:lumMod val="75000"/>
              </a:schemeClr>
            </a:solidFill>
            <a:prstDash val="lgDashDotDot"/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lvl="0" algn="ctr" rtl="1"/>
            <a:r>
              <a:rPr lang="ar-DZ" sz="24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اجراءات التمويل البحت</a:t>
            </a:r>
            <a:endParaRPr lang="ar-DZ" sz="2400" b="1" dirty="0">
              <a:solidFill>
                <a:schemeClr val="dk1"/>
              </a:solidFill>
              <a:latin typeface="Sakkal Majalla" pitchFamily="2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451743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7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500"/>
                            </p:stCondLst>
                            <p:childTnLst>
                              <p:par>
                                <p:cTn id="3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3000"/>
                            </p:stCondLst>
                            <p:childTnLst>
                              <p:par>
                                <p:cTn id="4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24" grpId="0" animBg="1"/>
      <p:bldP spid="38" grpId="0" animBg="1"/>
      <p:bldP spid="1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Arrondir un rectangle avec un coin diagonal 16"/>
          <p:cNvSpPr/>
          <p:nvPr/>
        </p:nvSpPr>
        <p:spPr>
          <a:xfrm>
            <a:off x="2023472" y="497058"/>
            <a:ext cx="5100711" cy="609600"/>
          </a:xfrm>
          <a:prstGeom prst="round2DiagRect">
            <a:avLst>
              <a:gd name="adj1" fmla="val 50000"/>
              <a:gd name="adj2" fmla="val 0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3200" b="1" dirty="0" smtClean="0"/>
              <a:t>قروض التجارة الخارجية</a:t>
            </a:r>
            <a:endParaRPr lang="ar-DZ" sz="3200" b="1" dirty="0">
              <a:solidFill>
                <a:schemeClr val="bg1"/>
              </a:solidFill>
              <a:latin typeface="Sakkal Majalla" pitchFamily="2" charset="-78"/>
              <a:cs typeface="Sakkal Majalla" pitchFamily="2" charset="-78"/>
            </a:endParaRPr>
          </a:p>
        </p:txBody>
      </p:sp>
      <mc:AlternateContent xmlns:mc="http://schemas.openxmlformats.org/markup-compatibility/2006">
        <mc:Choice xmlns:p14="http://schemas.microsoft.com/office/powerpoint/2010/main" xmlns="" Requires="p14">
          <p:contentPart p14:bwMode="auto" r:id="rId2">
            <p14:nvContentPartPr>
              <p14:cNvPr id="19" name="Ink 18"/>
              <p14:cNvContentPartPr/>
              <p14:nvPr/>
            </p14:nvContentPartPr>
            <p14:xfrm>
              <a:off x="1226880" y="4419977"/>
              <a:ext cx="360" cy="360"/>
            </p14:xfrm>
          </p:contentPart>
        </mc:Choice>
        <mc:Fallback>
          <p:pic>
            <p:nvPicPr>
              <p:cNvPr id="19" name="Ink 18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215000" y="4408097"/>
                <a:ext cx="24120" cy="24120"/>
              </a:xfrm>
              <a:prstGeom prst="rect">
                <a:avLst/>
              </a:prstGeom>
            </p:spPr>
          </p:pic>
        </mc:Fallback>
      </mc:AlternateContent>
      <p:pic>
        <p:nvPicPr>
          <p:cNvPr id="36" name="Picture 35" descr="C:\Users\HAMZA\Pictures\prezi\clipart-pointing-hand-512x512-2411.pn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H="1">
            <a:off x="5181600" y="1647400"/>
            <a:ext cx="988556" cy="485567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Rectangle à coins arrondis 14"/>
          <p:cNvSpPr>
            <a:spLocks noChangeArrowheads="1"/>
          </p:cNvSpPr>
          <p:nvPr/>
        </p:nvSpPr>
        <p:spPr bwMode="auto">
          <a:xfrm>
            <a:off x="6764384" y="2787650"/>
            <a:ext cx="2362199" cy="527957"/>
          </a:xfrm>
          <a:prstGeom prst="roundRect">
            <a:avLst>
              <a:gd name="adj" fmla="val 16667"/>
            </a:avLst>
          </a:prstGeom>
          <a:ln>
            <a:solidFill>
              <a:schemeClr val="accent1">
                <a:lumMod val="75000"/>
              </a:schemeClr>
            </a:solidFill>
            <a:prstDash val="lgDashDotDot"/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lvl="0" algn="ctr" rtl="1"/>
            <a:r>
              <a:rPr lang="ar-DZ" sz="24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اجراءات التمويل البحت</a:t>
            </a:r>
            <a:endParaRPr lang="ar-DZ" sz="2400" b="1" dirty="0">
              <a:solidFill>
                <a:schemeClr val="dk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2" name="Rectangle à coins arrondis 14"/>
          <p:cNvSpPr>
            <a:spLocks noChangeArrowheads="1"/>
          </p:cNvSpPr>
          <p:nvPr/>
        </p:nvSpPr>
        <p:spPr bwMode="auto">
          <a:xfrm>
            <a:off x="228600" y="1691156"/>
            <a:ext cx="4953001" cy="1280644"/>
          </a:xfrm>
          <a:prstGeom prst="roundRect">
            <a:avLst>
              <a:gd name="adj" fmla="val 16667"/>
            </a:avLst>
          </a:prstGeom>
          <a:ln>
            <a:solidFill>
              <a:schemeClr val="accent1">
                <a:lumMod val="75000"/>
              </a:schemeClr>
            </a:solidFill>
            <a:prstDash val="lgDashDotDot"/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lvl="0" algn="r" rtl="1"/>
            <a:r>
              <a:rPr lang="ar-DZ" sz="1600" dirty="0" smtClean="0">
                <a:latin typeface="Sakkal Majalla" pitchFamily="2" charset="-78"/>
                <a:cs typeface="Sakkal Majalla" pitchFamily="2" charset="-78"/>
              </a:rPr>
              <a:t>تقترن بالخروج الفعلي للبضاعة من المكان الجمركي للبلد المصدّر، سميت بهذا الاسم</a:t>
            </a:r>
          </a:p>
          <a:p>
            <a:pPr lvl="0" algn="r" rtl="1"/>
            <a:r>
              <a:rPr lang="ar-DZ" sz="1600" dirty="0" smtClean="0">
                <a:latin typeface="Sakkal Majalla" pitchFamily="2" charset="-78"/>
                <a:cs typeface="Sakkal Majalla" pitchFamily="2" charset="-78"/>
              </a:rPr>
              <a:t> لكونها قايلة للخصم لدى البنك، يُمنح فيها أجلا للتسديد لا يزيد عن </a:t>
            </a:r>
            <a:r>
              <a:rPr lang="fr-FR" sz="1600" dirty="0" smtClean="0">
                <a:latin typeface="Sakkal Majalla" pitchFamily="2" charset="-78"/>
                <a:cs typeface="Sakkal Majalla" pitchFamily="2" charset="-78"/>
              </a:rPr>
              <a:t>18</a:t>
            </a:r>
            <a:r>
              <a:rPr lang="ar-DZ" sz="1600" dirty="0" smtClean="0">
                <a:latin typeface="Sakkal Majalla" pitchFamily="2" charset="-78"/>
                <a:cs typeface="Sakkal Majalla" pitchFamily="2" charset="-78"/>
              </a:rPr>
              <a:t> شهر ا. </a:t>
            </a:r>
          </a:p>
          <a:p>
            <a:pPr lvl="0" algn="r" rtl="1"/>
            <a:r>
              <a:rPr lang="ar-DZ" sz="1600" dirty="0" smtClean="0">
                <a:latin typeface="Sakkal Majalla" pitchFamily="2" charset="-78"/>
                <a:cs typeface="Sakkal Majalla" pitchFamily="2" charset="-78"/>
              </a:rPr>
              <a:t>المعلومات الواجب تقديمها عند إبرام أ</a:t>
            </a:r>
            <a:r>
              <a:rPr lang="ar-DZ" sz="1600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ي عقد خاص بهذا التمويل هي (مبلغ الدين،</a:t>
            </a:r>
          </a:p>
          <a:p>
            <a:pPr lvl="0" algn="r" rtl="1"/>
            <a:r>
              <a:rPr lang="ar-DZ" sz="1600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 طبيعة ونوع البضاعة المصدّرة، اسم المشتري الأجنبي وبلده، تاريخ –التسليم، المرور </a:t>
            </a:r>
          </a:p>
          <a:p>
            <a:pPr lvl="0" algn="r" rtl="1"/>
            <a:r>
              <a:rPr lang="ar-DZ" sz="1600" dirty="0" smtClean="0">
                <a:latin typeface="Sakkal Majalla" pitchFamily="2" charset="-78"/>
                <a:cs typeface="Sakkal Majalla" pitchFamily="2" charset="-78"/>
              </a:rPr>
              <a:t>بالجمارك والتسوية المالية-)</a:t>
            </a:r>
            <a:endParaRPr lang="ar-DZ" sz="1600" dirty="0">
              <a:solidFill>
                <a:schemeClr val="dk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3" name="Rectangle à coins arrondis 14"/>
          <p:cNvSpPr>
            <a:spLocks noChangeArrowheads="1"/>
          </p:cNvSpPr>
          <p:nvPr/>
        </p:nvSpPr>
        <p:spPr bwMode="auto">
          <a:xfrm>
            <a:off x="448327" y="1266400"/>
            <a:ext cx="4147271" cy="381000"/>
          </a:xfrm>
          <a:prstGeom prst="roundRect">
            <a:avLst>
              <a:gd name="adj" fmla="val 16667"/>
            </a:avLst>
          </a:prstGeom>
          <a:solidFill>
            <a:srgbClr val="DC9E1F"/>
          </a:solidFill>
          <a:ln w="9525" algn="ctr">
            <a:solidFill>
              <a:srgbClr val="FFFFFF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DZ" sz="20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القروض الخاصة بتعبئة الديون االناشئة عن التصدير</a:t>
            </a:r>
            <a:endParaRPr lang="ar-DZ" sz="2000" b="1" dirty="0">
              <a:solidFill>
                <a:schemeClr val="dk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pic>
        <p:nvPicPr>
          <p:cNvPr id="16" name="Picture 15" descr="C:\Users\HAMZA\Pictures\prezi\clipart-pointing-hand-512x512-2411.pn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H="1">
            <a:off x="5334000" y="3315607"/>
            <a:ext cx="988556" cy="485567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Rectangle à coins arrondis 14"/>
          <p:cNvSpPr>
            <a:spLocks noChangeArrowheads="1"/>
          </p:cNvSpPr>
          <p:nvPr/>
        </p:nvSpPr>
        <p:spPr bwMode="auto">
          <a:xfrm>
            <a:off x="533400" y="3177390"/>
            <a:ext cx="4147271" cy="381000"/>
          </a:xfrm>
          <a:prstGeom prst="roundRect">
            <a:avLst>
              <a:gd name="adj" fmla="val 16667"/>
            </a:avLst>
          </a:prstGeom>
          <a:solidFill>
            <a:srgbClr val="DC9E1F"/>
          </a:solidFill>
          <a:ln w="9525" algn="ctr">
            <a:solidFill>
              <a:srgbClr val="FFFFFF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DZ" sz="20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التسبيقات بالعملة الصعبة</a:t>
            </a:r>
            <a:endParaRPr lang="ar-DZ" sz="2000" b="1" dirty="0">
              <a:solidFill>
                <a:schemeClr val="dk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8" name="Rectangle à coins arrondis 14"/>
          <p:cNvSpPr>
            <a:spLocks noChangeArrowheads="1"/>
          </p:cNvSpPr>
          <p:nvPr/>
        </p:nvSpPr>
        <p:spPr bwMode="auto">
          <a:xfrm>
            <a:off x="228600" y="3580584"/>
            <a:ext cx="5138057" cy="1280644"/>
          </a:xfrm>
          <a:prstGeom prst="roundRect">
            <a:avLst>
              <a:gd name="adj" fmla="val 16667"/>
            </a:avLst>
          </a:prstGeom>
          <a:ln>
            <a:solidFill>
              <a:schemeClr val="accent1">
                <a:lumMod val="75000"/>
              </a:schemeClr>
            </a:solidFill>
            <a:prstDash val="lgDashDotDot"/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lvl="0" algn="ctr" rtl="1"/>
            <a:r>
              <a:rPr lang="ar-DZ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عجز في الخزينة للمصدّر   -</a:t>
            </a:r>
            <a:r>
              <a:rPr lang="ar-DZ" sz="2000" b="1" dirty="0" smtClean="0">
                <a:solidFill>
                  <a:schemeClr val="dk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تكون بالعملة الصّعبة  </a:t>
            </a:r>
          </a:p>
          <a:p>
            <a:pPr lvl="0" algn="ctr" rtl="1"/>
            <a:r>
              <a:rPr lang="ar-DZ" sz="2000" b="1" dirty="0" smtClean="0">
                <a:solidFill>
                  <a:schemeClr val="dk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- تسترجع بعد تسديد المستورد</a:t>
            </a:r>
          </a:p>
          <a:p>
            <a:pPr lvl="0" algn="r" rtl="1"/>
            <a:endParaRPr lang="ar-DZ" sz="1600" dirty="0">
              <a:solidFill>
                <a:schemeClr val="dk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pic>
        <p:nvPicPr>
          <p:cNvPr id="20" name="Picture 19" descr="C:\Users\HAMZA\Pictures\prezi\clipart-pointing-hand-512x512-2411.pn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H="1">
            <a:off x="5366657" y="4931320"/>
            <a:ext cx="988556" cy="485567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Rectangle à coins arrondis 14"/>
          <p:cNvSpPr>
            <a:spLocks noChangeArrowheads="1"/>
          </p:cNvSpPr>
          <p:nvPr/>
        </p:nvSpPr>
        <p:spPr bwMode="auto">
          <a:xfrm>
            <a:off x="568234" y="4983603"/>
            <a:ext cx="4147271" cy="381000"/>
          </a:xfrm>
          <a:prstGeom prst="roundRect">
            <a:avLst>
              <a:gd name="adj" fmla="val 16667"/>
            </a:avLst>
          </a:prstGeom>
          <a:solidFill>
            <a:srgbClr val="DC9E1F"/>
          </a:solidFill>
          <a:ln w="9525" algn="ctr">
            <a:solidFill>
              <a:srgbClr val="FFFFFF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DZ" sz="20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عقد تحويل الفاتورة</a:t>
            </a:r>
            <a:endParaRPr lang="ar-DZ" sz="2000" b="1" dirty="0">
              <a:solidFill>
                <a:schemeClr val="dk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22" name="Rectangle à coins arrondis 14"/>
          <p:cNvSpPr>
            <a:spLocks noChangeArrowheads="1"/>
          </p:cNvSpPr>
          <p:nvPr/>
        </p:nvSpPr>
        <p:spPr bwMode="auto">
          <a:xfrm>
            <a:off x="348342" y="5416887"/>
            <a:ext cx="5138057" cy="1280644"/>
          </a:xfrm>
          <a:prstGeom prst="roundRect">
            <a:avLst>
              <a:gd name="adj" fmla="val 16667"/>
            </a:avLst>
          </a:prstGeom>
          <a:ln>
            <a:solidFill>
              <a:schemeClr val="accent1">
                <a:lumMod val="75000"/>
              </a:schemeClr>
            </a:solidFill>
            <a:prstDash val="lgDashDotDot"/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lvl="0" algn="ctr" rtl="1"/>
            <a:r>
              <a:rPr lang="ar-DZ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عملية شراء الدّيون .... (التوريق).....(الإخراج)</a:t>
            </a:r>
            <a:endParaRPr lang="ar-DZ" sz="2400" b="1" dirty="0">
              <a:solidFill>
                <a:schemeClr val="dk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772824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2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4000"/>
                            </p:stCondLst>
                            <p:childTnLst>
                              <p:par>
                                <p:cTn id="48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6000"/>
                            </p:stCondLst>
                            <p:childTnLst>
                              <p:par>
                                <p:cTn id="6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7000"/>
                            </p:stCondLst>
                            <p:childTnLst>
                              <p:par>
                                <p:cTn id="7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9000"/>
                            </p:stCondLst>
                            <p:childTnLst>
                              <p:par>
                                <p:cTn id="9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11" grpId="0" animBg="1"/>
      <p:bldP spid="12" grpId="0" animBg="1"/>
      <p:bldP spid="13" grpId="0" animBg="1"/>
      <p:bldP spid="17" grpId="0" animBg="1"/>
      <p:bldP spid="18" grpId="0" animBg="1"/>
      <p:bldP spid="21" grpId="0" animBg="1"/>
      <p:bldP spid="2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Arrondir un rectangle avec un coin diagonal 16"/>
          <p:cNvSpPr/>
          <p:nvPr/>
        </p:nvSpPr>
        <p:spPr>
          <a:xfrm>
            <a:off x="2023472" y="497058"/>
            <a:ext cx="5100711" cy="609600"/>
          </a:xfrm>
          <a:prstGeom prst="round2DiagRect">
            <a:avLst>
              <a:gd name="adj1" fmla="val 50000"/>
              <a:gd name="adj2" fmla="val 0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3200" b="1" dirty="0" smtClean="0"/>
              <a:t>قروض التجارة الخارجية</a:t>
            </a:r>
            <a:endParaRPr lang="ar-DZ" sz="3200" b="1" dirty="0">
              <a:solidFill>
                <a:schemeClr val="bg1"/>
              </a:solidFill>
              <a:latin typeface="Sakkal Majalla" pitchFamily="2" charset="-78"/>
              <a:cs typeface="Sakkal Majalla" pitchFamily="2" charset="-78"/>
            </a:endParaRPr>
          </a:p>
        </p:txBody>
      </p:sp>
      <mc:AlternateContent xmlns:mc="http://schemas.openxmlformats.org/markup-compatibility/2006">
        <mc:Choice xmlns:p14="http://schemas.microsoft.com/office/powerpoint/2010/main" xmlns="" Requires="p14">
          <p:contentPart p14:bwMode="auto" r:id="rId2">
            <p14:nvContentPartPr>
              <p14:cNvPr id="19" name="Ink 18"/>
              <p14:cNvContentPartPr/>
              <p14:nvPr/>
            </p14:nvContentPartPr>
            <p14:xfrm>
              <a:off x="1226880" y="4419977"/>
              <a:ext cx="360" cy="360"/>
            </p14:xfrm>
          </p:contentPart>
        </mc:Choice>
        <mc:Fallback>
          <p:pic>
            <p:nvPicPr>
              <p:cNvPr id="19" name="Ink 18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215000" y="4408097"/>
                <a:ext cx="24120" cy="24120"/>
              </a:xfrm>
              <a:prstGeom prst="rect">
                <a:avLst/>
              </a:prstGeom>
            </p:spPr>
          </p:pic>
        </mc:Fallback>
      </mc:AlternateContent>
      <p:pic>
        <p:nvPicPr>
          <p:cNvPr id="36" name="Picture 35" descr="C:\Users\HAMZA\Pictures\prezi\clipart-pointing-hand-512x512-2411.pn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H="1">
            <a:off x="5181600" y="1647400"/>
            <a:ext cx="988556" cy="485567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Rectangle à coins arrondis 14"/>
          <p:cNvSpPr>
            <a:spLocks noChangeArrowheads="1"/>
          </p:cNvSpPr>
          <p:nvPr/>
        </p:nvSpPr>
        <p:spPr bwMode="auto">
          <a:xfrm>
            <a:off x="6644639" y="3367890"/>
            <a:ext cx="2362199" cy="527957"/>
          </a:xfrm>
          <a:prstGeom prst="roundRect">
            <a:avLst>
              <a:gd name="adj" fmla="val 16667"/>
            </a:avLst>
          </a:prstGeom>
          <a:ln>
            <a:solidFill>
              <a:schemeClr val="accent1">
                <a:lumMod val="75000"/>
              </a:schemeClr>
            </a:solidFill>
            <a:prstDash val="lgDashDotDot"/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lvl="0" algn="ctr" rtl="1"/>
            <a:r>
              <a:rPr lang="ar-DZ" sz="24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اجراءات الدفع والقرض</a:t>
            </a:r>
            <a:endParaRPr lang="ar-DZ" sz="2400" b="1" dirty="0">
              <a:solidFill>
                <a:schemeClr val="dk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2" name="Rectangle à coins arrondis 14"/>
          <p:cNvSpPr>
            <a:spLocks noChangeArrowheads="1"/>
          </p:cNvSpPr>
          <p:nvPr/>
        </p:nvSpPr>
        <p:spPr bwMode="auto">
          <a:xfrm>
            <a:off x="0" y="1691156"/>
            <a:ext cx="5181601" cy="1204444"/>
          </a:xfrm>
          <a:prstGeom prst="roundRect">
            <a:avLst>
              <a:gd name="adj" fmla="val 16667"/>
            </a:avLst>
          </a:prstGeom>
          <a:ln>
            <a:solidFill>
              <a:schemeClr val="accent1">
                <a:lumMod val="75000"/>
              </a:schemeClr>
            </a:solidFill>
            <a:prstDash val="lgDashDotDot"/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lvl="0" algn="r" rtl="1"/>
            <a:r>
              <a:rPr lang="ar-DZ" sz="2400" b="1" dirty="0" smtClean="0">
                <a:solidFill>
                  <a:schemeClr val="dk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من أشهر الوسائل المستعمة في تمويل الواردات، وهو </a:t>
            </a:r>
          </a:p>
          <a:p>
            <a:pPr lvl="0" algn="r" rtl="1"/>
            <a:r>
              <a:rPr lang="ar-DZ" sz="2400" b="1" dirty="0" smtClean="0">
                <a:solidFill>
                  <a:schemeClr val="dk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العملية التي يقبل بموجبها بنك المستوردأن يحل محلّ</a:t>
            </a:r>
          </a:p>
          <a:p>
            <a:pPr lvl="0" algn="r" rtl="1"/>
            <a:r>
              <a:rPr lang="ar-DZ" sz="2400" b="1" dirty="0" smtClean="0">
                <a:solidFill>
                  <a:schemeClr val="dk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 المستورد في الالتزام بتسديد وارداته لصالح المصدّر .</a:t>
            </a:r>
            <a:endParaRPr lang="ar-DZ" sz="2400" b="1" dirty="0">
              <a:solidFill>
                <a:schemeClr val="dk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3" name="Rectangle à coins arrondis 14"/>
          <p:cNvSpPr>
            <a:spLocks noChangeArrowheads="1"/>
          </p:cNvSpPr>
          <p:nvPr/>
        </p:nvSpPr>
        <p:spPr bwMode="auto">
          <a:xfrm>
            <a:off x="448327" y="1266400"/>
            <a:ext cx="4147271" cy="381000"/>
          </a:xfrm>
          <a:prstGeom prst="roundRect">
            <a:avLst>
              <a:gd name="adj" fmla="val 16667"/>
            </a:avLst>
          </a:prstGeom>
          <a:solidFill>
            <a:srgbClr val="DC9E1F"/>
          </a:solidFill>
          <a:ln w="9525" algn="ctr">
            <a:solidFill>
              <a:srgbClr val="FFFFFF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DZ" sz="20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الاعتماد ( القرض) المستندي</a:t>
            </a:r>
            <a:endParaRPr lang="ar-DZ" sz="2000" b="1" dirty="0">
              <a:solidFill>
                <a:schemeClr val="dk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pic>
        <p:nvPicPr>
          <p:cNvPr id="16" name="Picture 15" descr="C:\Users\HAMZA\Pictures\prezi\clipart-pointing-hand-512x512-2411.pn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H="1">
            <a:off x="5334000" y="3315607"/>
            <a:ext cx="988556" cy="485567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Rectangle à coins arrondis 14"/>
          <p:cNvSpPr>
            <a:spLocks noChangeArrowheads="1"/>
          </p:cNvSpPr>
          <p:nvPr/>
        </p:nvSpPr>
        <p:spPr bwMode="auto">
          <a:xfrm>
            <a:off x="533400" y="3177390"/>
            <a:ext cx="4147271" cy="381000"/>
          </a:xfrm>
          <a:prstGeom prst="roundRect">
            <a:avLst>
              <a:gd name="adj" fmla="val 16667"/>
            </a:avLst>
          </a:prstGeom>
          <a:solidFill>
            <a:srgbClr val="DC9E1F"/>
          </a:solidFill>
          <a:ln w="9525" algn="ctr">
            <a:solidFill>
              <a:srgbClr val="FFFFFF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DZ" sz="20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التحصيل المستندي</a:t>
            </a:r>
            <a:endParaRPr lang="ar-DZ" sz="2000" b="1" dirty="0">
              <a:solidFill>
                <a:schemeClr val="dk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8" name="Rectangle à coins arrondis 14"/>
          <p:cNvSpPr>
            <a:spLocks noChangeArrowheads="1"/>
          </p:cNvSpPr>
          <p:nvPr/>
        </p:nvSpPr>
        <p:spPr bwMode="auto">
          <a:xfrm>
            <a:off x="228600" y="3580584"/>
            <a:ext cx="5257799" cy="1280644"/>
          </a:xfrm>
          <a:prstGeom prst="roundRect">
            <a:avLst>
              <a:gd name="adj" fmla="val 16667"/>
            </a:avLst>
          </a:prstGeom>
          <a:ln>
            <a:solidFill>
              <a:schemeClr val="accent1">
                <a:lumMod val="75000"/>
              </a:schemeClr>
            </a:solidFill>
            <a:prstDash val="lgDashDotDot"/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lvl="0" algn="ctr" rtl="1"/>
            <a:r>
              <a:rPr lang="ar-DZ" sz="1600" dirty="0" smtClean="0">
                <a:latin typeface="Sakkal Majalla" pitchFamily="2" charset="-78"/>
                <a:cs typeface="Sakkal Majalla" pitchFamily="2" charset="-78"/>
              </a:rPr>
              <a:t>آ</a:t>
            </a:r>
            <a:r>
              <a:rPr lang="ar-DZ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لية يقوم بموجبها المصدّر بإصدار كمبيالة وإعطاء كل المستندات إلى البنك الذي يمثله، </a:t>
            </a:r>
          </a:p>
          <a:p>
            <a:pPr lvl="0" algn="ctr" rtl="1"/>
            <a:r>
              <a:rPr lang="ar-DZ" sz="1600" b="1" dirty="0" smtClean="0">
                <a:solidFill>
                  <a:schemeClr val="dk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والذي يقوم بدوره بإجراءات تسليم المستندات إلى المستورد أو إلى البنك الذي يمثله </a:t>
            </a:r>
          </a:p>
          <a:p>
            <a:pPr lvl="0" algn="ctr" rtl="1"/>
            <a:r>
              <a:rPr lang="ar-DZ" sz="1600" b="1" dirty="0" smtClean="0">
                <a:solidFill>
                  <a:schemeClr val="dk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مقابل تسليم الصفقة أو قبول الكمبيالة . التنفيذ النهائي للعملية المالية يتم وفق صيغتين</a:t>
            </a:r>
          </a:p>
          <a:p>
            <a:pPr lvl="0" algn="ctr" rtl="1"/>
            <a:r>
              <a:rPr lang="ar-DZ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أ- المستندات مقابل التسديد ب – المستندات مقابل القبول</a:t>
            </a:r>
            <a:endParaRPr lang="ar-DZ" sz="1600" b="1" dirty="0">
              <a:solidFill>
                <a:schemeClr val="dk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</p:txBody>
      </p:sp>
      <p:pic>
        <p:nvPicPr>
          <p:cNvPr id="20" name="Picture 19" descr="C:\Users\HAMZA\Pictures\prezi\clipart-pointing-hand-512x512-2411.pn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H="1">
            <a:off x="5366657" y="4931320"/>
            <a:ext cx="988556" cy="485567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Rectangle à coins arrondis 14"/>
          <p:cNvSpPr>
            <a:spLocks noChangeArrowheads="1"/>
          </p:cNvSpPr>
          <p:nvPr/>
        </p:nvSpPr>
        <p:spPr bwMode="auto">
          <a:xfrm>
            <a:off x="568234" y="4983603"/>
            <a:ext cx="4147271" cy="381000"/>
          </a:xfrm>
          <a:prstGeom prst="roundRect">
            <a:avLst>
              <a:gd name="adj" fmla="val 16667"/>
            </a:avLst>
          </a:prstGeom>
          <a:solidFill>
            <a:srgbClr val="DC9E1F"/>
          </a:solidFill>
          <a:ln w="9525" algn="ctr">
            <a:solidFill>
              <a:srgbClr val="FFFFFF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DZ" sz="20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خصم الكمبيالات المستندية</a:t>
            </a:r>
            <a:endParaRPr lang="ar-DZ" sz="2000" b="1" dirty="0">
              <a:solidFill>
                <a:schemeClr val="dk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22" name="Rectangle à coins arrondis 14"/>
          <p:cNvSpPr>
            <a:spLocks noChangeArrowheads="1"/>
          </p:cNvSpPr>
          <p:nvPr/>
        </p:nvSpPr>
        <p:spPr bwMode="auto">
          <a:xfrm>
            <a:off x="348342" y="5416887"/>
            <a:ext cx="5327536" cy="1280644"/>
          </a:xfrm>
          <a:prstGeom prst="roundRect">
            <a:avLst>
              <a:gd name="adj" fmla="val 16667"/>
            </a:avLst>
          </a:prstGeom>
          <a:ln>
            <a:solidFill>
              <a:schemeClr val="accent1">
                <a:lumMod val="75000"/>
              </a:schemeClr>
            </a:solidFill>
            <a:prstDash val="lgDashDotDot"/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lvl="0" algn="ctr" rtl="1"/>
            <a:r>
              <a:rPr lang="ar-DZ" sz="1600" b="1" dirty="0" smtClean="0">
                <a:solidFill>
                  <a:schemeClr val="dk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هي إمكانية متاحة للمصدر  كي يقوم بتعبئة الكمبيالة التي تم سحبها على المستورد، وإذا </a:t>
            </a:r>
          </a:p>
          <a:p>
            <a:pPr lvl="0" algn="ctr" rtl="1"/>
            <a:r>
              <a:rPr lang="ar-DZ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كان الأمر في التحصيل المستندي يتمثل في التكليف الذي يحصل عليه بنك المصدر  في</a:t>
            </a:r>
          </a:p>
          <a:p>
            <a:pPr lvl="0" algn="ctr" rtl="1"/>
            <a:r>
              <a:rPr lang="ar-DZ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 تحصيل دين المصدر على المستورد، فإنه في حالة خصم الكمبيالات المستندية يطلب </a:t>
            </a:r>
          </a:p>
          <a:p>
            <a:pPr lvl="0" algn="ctr" rtl="1"/>
            <a:r>
              <a:rPr lang="ar-DZ" sz="1600" b="1" dirty="0" smtClean="0">
                <a:solidFill>
                  <a:schemeClr val="dk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المصدر من بنكه أن يخصم له هذه الورقة </a:t>
            </a:r>
            <a:r>
              <a:rPr lang="ar-DZ" b="1" dirty="0" smtClean="0">
                <a:solidFill>
                  <a:schemeClr val="dk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kkal Majalla" pitchFamily="2" charset="-78"/>
                <a:cs typeface="Sakkal Majalla" pitchFamily="2" charset="-78"/>
              </a:rPr>
              <a:t>( يدفع له قيمتها ويحل محله في الدائنية).</a:t>
            </a:r>
            <a:endParaRPr lang="ar-DZ" b="1" dirty="0">
              <a:solidFill>
                <a:schemeClr val="dk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kkal Majalla" pitchFamily="2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235613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2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4000"/>
                            </p:stCondLst>
                            <p:childTnLst>
                              <p:par>
                                <p:cTn id="48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6000"/>
                            </p:stCondLst>
                            <p:childTnLst>
                              <p:par>
                                <p:cTn id="6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7000"/>
                            </p:stCondLst>
                            <p:childTnLst>
                              <p:par>
                                <p:cTn id="7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9000"/>
                            </p:stCondLst>
                            <p:childTnLst>
                              <p:par>
                                <p:cTn id="9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11" grpId="0" animBg="1"/>
      <p:bldP spid="12" grpId="0" animBg="1"/>
      <p:bldP spid="13" grpId="0" animBg="1"/>
      <p:bldP spid="17" grpId="0" animBg="1"/>
      <p:bldP spid="18" grpId="0" animBg="1"/>
      <p:bldP spid="21" grpId="0" animBg="1"/>
      <p:bldP spid="2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Arrondir un rectangle avec un coin diagonal 16"/>
          <p:cNvSpPr/>
          <p:nvPr/>
        </p:nvSpPr>
        <p:spPr>
          <a:xfrm>
            <a:off x="2023472" y="497058"/>
            <a:ext cx="5100711" cy="609600"/>
          </a:xfrm>
          <a:prstGeom prst="round2DiagRect">
            <a:avLst>
              <a:gd name="adj1" fmla="val 50000"/>
              <a:gd name="adj2" fmla="val 0"/>
            </a:avLst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DZ" sz="3200" b="1" dirty="0" smtClean="0"/>
              <a:t>قروض التجارة الخارجية</a:t>
            </a:r>
            <a:endParaRPr lang="ar-DZ" sz="3200" b="1" dirty="0">
              <a:solidFill>
                <a:schemeClr val="bg1"/>
              </a:solidFill>
              <a:latin typeface="Sakkal Majalla" pitchFamily="2" charset="-78"/>
              <a:cs typeface="Sakkal Majalla" pitchFamily="2" charset="-78"/>
            </a:endParaRPr>
          </a:p>
        </p:txBody>
      </p:sp>
      <mc:AlternateContent xmlns:mc="http://schemas.openxmlformats.org/markup-compatibility/2006">
        <mc:Choice xmlns:p14="http://schemas.microsoft.com/office/powerpoint/2010/main" xmlns="" Requires="p14">
          <p:contentPart p14:bwMode="auto" r:id="rId2">
            <p14:nvContentPartPr>
              <p14:cNvPr id="19" name="Ink 18"/>
              <p14:cNvContentPartPr/>
              <p14:nvPr/>
            </p14:nvContentPartPr>
            <p14:xfrm>
              <a:off x="1226880" y="4419977"/>
              <a:ext cx="360" cy="360"/>
            </p14:xfrm>
          </p:contentPart>
        </mc:Choice>
        <mc:Fallback>
          <p:pic>
            <p:nvPicPr>
              <p:cNvPr id="19" name="Ink 18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215000" y="4408097"/>
                <a:ext cx="24120" cy="24120"/>
              </a:xfrm>
              <a:prstGeom prst="rect">
                <a:avLst/>
              </a:prstGeom>
            </p:spPr>
          </p:pic>
        </mc:Fallback>
      </mc:AlternateContent>
      <p:sp>
        <p:nvSpPr>
          <p:cNvPr id="24" name="Rectangle à coins arrondis 14"/>
          <p:cNvSpPr>
            <a:spLocks noChangeArrowheads="1"/>
          </p:cNvSpPr>
          <p:nvPr/>
        </p:nvSpPr>
        <p:spPr bwMode="auto">
          <a:xfrm>
            <a:off x="2208340" y="1513115"/>
            <a:ext cx="4605928" cy="381000"/>
          </a:xfrm>
          <a:prstGeom prst="roundRect">
            <a:avLst>
              <a:gd name="adj" fmla="val 16667"/>
            </a:avLst>
          </a:prstGeom>
          <a:solidFill>
            <a:srgbClr val="DC9E1F"/>
          </a:solidFill>
          <a:ln w="9525" algn="ctr">
            <a:solidFill>
              <a:srgbClr val="FFFFFF"/>
            </a:solidFill>
            <a:round/>
            <a:headEnd/>
            <a:tailEnd/>
          </a:ln>
        </p:spPr>
        <p:txBody>
          <a:bodyPr wrap="none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DZ" sz="24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التمويل متوسط وطويل الأجل للتجارة الخارجية</a:t>
            </a:r>
            <a:endParaRPr lang="ar-DZ" sz="2400" b="1" dirty="0">
              <a:solidFill>
                <a:schemeClr val="dk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pic>
        <p:nvPicPr>
          <p:cNvPr id="34" name="Picture 33" descr="C:\Users\HAMZA\Pictures\prezi\clipart-pointing-hand-512x512-2411.pn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6200000" flipH="1">
            <a:off x="1128077" y="2912568"/>
            <a:ext cx="988556" cy="501509"/>
          </a:xfrm>
          <a:prstGeom prst="rect">
            <a:avLst/>
          </a:prstGeom>
          <a:noFill/>
          <a:ln>
            <a:noFill/>
          </a:ln>
        </p:spPr>
      </p:pic>
      <p:pic>
        <p:nvPicPr>
          <p:cNvPr id="36" name="Picture 35" descr="C:\Users\HAMZA\Pictures\prezi\clipart-pointing-hand-512x512-2411.pn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5996963" flipH="1" flipV="1">
            <a:off x="4953954" y="2890706"/>
            <a:ext cx="988556" cy="485975"/>
          </a:xfrm>
          <a:prstGeom prst="rect">
            <a:avLst/>
          </a:prstGeom>
          <a:noFill/>
          <a:ln>
            <a:noFill/>
          </a:ln>
        </p:spPr>
      </p:pic>
      <p:sp>
        <p:nvSpPr>
          <p:cNvPr id="38" name="Rectangle à coins arrondis 14"/>
          <p:cNvSpPr>
            <a:spLocks noChangeArrowheads="1"/>
          </p:cNvSpPr>
          <p:nvPr/>
        </p:nvSpPr>
        <p:spPr bwMode="auto">
          <a:xfrm>
            <a:off x="685800" y="3657600"/>
            <a:ext cx="1522540" cy="527957"/>
          </a:xfrm>
          <a:prstGeom prst="roundRect">
            <a:avLst>
              <a:gd name="adj" fmla="val 16667"/>
            </a:avLst>
          </a:prstGeom>
          <a:ln>
            <a:solidFill>
              <a:schemeClr val="accent1">
                <a:lumMod val="75000"/>
              </a:schemeClr>
            </a:solidFill>
            <a:prstDash val="lgDashDotDot"/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lvl="0" algn="ctr" rtl="1"/>
            <a:r>
              <a:rPr lang="ar-DZ" sz="24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قرض المورد</a:t>
            </a:r>
            <a:endParaRPr lang="ar-DZ" sz="2400" b="1" dirty="0">
              <a:solidFill>
                <a:schemeClr val="dk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1" name="Rectangle à coins arrondis 14"/>
          <p:cNvSpPr>
            <a:spLocks noChangeArrowheads="1"/>
          </p:cNvSpPr>
          <p:nvPr/>
        </p:nvSpPr>
        <p:spPr bwMode="auto">
          <a:xfrm>
            <a:off x="4831748" y="3657600"/>
            <a:ext cx="1579018" cy="527957"/>
          </a:xfrm>
          <a:prstGeom prst="roundRect">
            <a:avLst>
              <a:gd name="adj" fmla="val 16667"/>
            </a:avLst>
          </a:prstGeom>
          <a:ln>
            <a:solidFill>
              <a:schemeClr val="accent1">
                <a:lumMod val="75000"/>
              </a:schemeClr>
            </a:solidFill>
            <a:prstDash val="lgDashDotDot"/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lvl="0" algn="ctr" rtl="1"/>
            <a:r>
              <a:rPr lang="ar-DZ" sz="24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قرض المشتري</a:t>
            </a:r>
            <a:endParaRPr lang="ar-DZ" sz="2400" b="1" dirty="0">
              <a:solidFill>
                <a:schemeClr val="dk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pic>
        <p:nvPicPr>
          <p:cNvPr id="9" name="Picture 8" descr="C:\Users\HAMZA\Pictures\prezi\clipart-pointing-hand-512x512-2411.pn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6200000" flipH="1" flipV="1">
            <a:off x="6852775" y="2897332"/>
            <a:ext cx="988556" cy="485975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Rectangle à coins arrondis 14"/>
          <p:cNvSpPr>
            <a:spLocks noChangeArrowheads="1"/>
          </p:cNvSpPr>
          <p:nvPr/>
        </p:nvSpPr>
        <p:spPr bwMode="auto">
          <a:xfrm>
            <a:off x="6817489" y="3657600"/>
            <a:ext cx="1676917" cy="527957"/>
          </a:xfrm>
          <a:prstGeom prst="roundRect">
            <a:avLst>
              <a:gd name="adj" fmla="val 16667"/>
            </a:avLst>
          </a:prstGeom>
          <a:ln>
            <a:solidFill>
              <a:schemeClr val="accent1">
                <a:lumMod val="75000"/>
              </a:schemeClr>
            </a:solidFill>
            <a:prstDash val="lgDashDotDot"/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lvl="0" algn="ctr" rtl="1"/>
            <a:r>
              <a:rPr lang="ar-DZ" sz="2400" b="1" dirty="0" smtClean="0">
                <a:latin typeface="Sakkal Majalla" pitchFamily="2" charset="-78"/>
                <a:cs typeface="Sakkal Majalla" pitchFamily="2" charset="-78"/>
              </a:rPr>
              <a:t>التمويل الجزافي</a:t>
            </a:r>
            <a:endParaRPr lang="ar-DZ" sz="2400" b="1" dirty="0">
              <a:solidFill>
                <a:schemeClr val="dk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2" name="Rectangle à coins arrondis 14"/>
          <p:cNvSpPr>
            <a:spLocks noChangeArrowheads="1"/>
          </p:cNvSpPr>
          <p:nvPr/>
        </p:nvSpPr>
        <p:spPr bwMode="auto">
          <a:xfrm>
            <a:off x="2614079" y="3657600"/>
            <a:ext cx="1911440" cy="527957"/>
          </a:xfrm>
          <a:prstGeom prst="roundRect">
            <a:avLst>
              <a:gd name="adj" fmla="val 16667"/>
            </a:avLst>
          </a:prstGeom>
          <a:ln>
            <a:solidFill>
              <a:schemeClr val="accent1">
                <a:lumMod val="75000"/>
              </a:schemeClr>
            </a:solidFill>
            <a:prstDash val="lgDashDotDot"/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pPr lvl="0" algn="ctr" rtl="1"/>
            <a:r>
              <a:rPr lang="ar-DZ" sz="2400" b="1" dirty="0" smtClean="0">
                <a:solidFill>
                  <a:schemeClr val="dk1"/>
                </a:solidFill>
                <a:latin typeface="Sakkal Majalla" pitchFamily="2" charset="-78"/>
                <a:cs typeface="Sakkal Majalla" pitchFamily="2" charset="-78"/>
              </a:rPr>
              <a:t>قرض الايجار الدّولي</a:t>
            </a:r>
            <a:endParaRPr lang="ar-DZ" sz="2400" b="1" dirty="0">
              <a:solidFill>
                <a:schemeClr val="dk1"/>
              </a:solidFill>
              <a:latin typeface="Sakkal Majalla" pitchFamily="2" charset="-78"/>
              <a:cs typeface="Sakkal Majalla" pitchFamily="2" charset="-78"/>
            </a:endParaRPr>
          </a:p>
        </p:txBody>
      </p:sp>
      <p:pic>
        <p:nvPicPr>
          <p:cNvPr id="14" name="Picture 13" descr="C:\Users\HAMZA\Pictures\prezi\clipart-pointing-hand-512x512-2411.pn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6200000" flipH="1">
            <a:off x="3075521" y="2876502"/>
            <a:ext cx="988556" cy="50150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27764553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7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500"/>
                            </p:stCondLst>
                            <p:childTnLst>
                              <p:par>
                                <p:cTn id="3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3000"/>
                            </p:stCondLst>
                            <p:childTnLst>
                              <p:par>
                                <p:cTn id="4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000"/>
                            </p:stCondLst>
                            <p:childTnLst>
                              <p:par>
                                <p:cTn id="5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4500"/>
                            </p:stCondLst>
                            <p:childTnLst>
                              <p:par>
                                <p:cTn id="5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24" grpId="0" animBg="1"/>
      <p:bldP spid="38" grpId="0" animBg="1"/>
      <p:bldP spid="11" grpId="0" animBg="1"/>
      <p:bldP spid="10" grpId="0" animBg="1"/>
      <p:bldP spid="12" grpId="0" animBg="1"/>
    </p:bld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291</Words>
  <PresentationFormat>Affichage à l'écran (4:3)</PresentationFormat>
  <Paragraphs>39</Paragraphs>
  <Slides>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4</vt:i4>
      </vt:variant>
    </vt:vector>
  </HeadingPairs>
  <TitlesOfParts>
    <vt:vector size="6" baseType="lpstr">
      <vt:lpstr>Thème Office</vt:lpstr>
      <vt:lpstr>NewsPrint</vt:lpstr>
      <vt:lpstr>Diapositive 1</vt:lpstr>
      <vt:lpstr>Diapositive 2</vt:lpstr>
      <vt:lpstr>Diapositive 3</vt:lpstr>
      <vt:lpstr>Diapositive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HP</dc:creator>
  <cp:lastModifiedBy>HP</cp:lastModifiedBy>
  <cp:revision>1</cp:revision>
  <dcterms:created xsi:type="dcterms:W3CDTF">2018-02-12T09:56:22Z</dcterms:created>
  <dcterms:modified xsi:type="dcterms:W3CDTF">2018-02-12T09:56:45Z</dcterms:modified>
</cp:coreProperties>
</file>