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7" r:id="rId4"/>
    <p:sldId id="306" r:id="rId5"/>
    <p:sldId id="303" r:id="rId6"/>
    <p:sldId id="297" r:id="rId7"/>
    <p:sldId id="294" r:id="rId8"/>
    <p:sldId id="296" r:id="rId9"/>
    <p:sldId id="293" r:id="rId10"/>
    <p:sldId id="295" r:id="rId11"/>
    <p:sldId id="298" r:id="rId12"/>
    <p:sldId id="305" r:id="rId13"/>
    <p:sldId id="304" r:id="rId14"/>
    <p:sldId id="292" r:id="rId15"/>
    <p:sldId id="280" r:id="rId16"/>
    <p:sldId id="282" r:id="rId17"/>
    <p:sldId id="283" r:id="rId18"/>
    <p:sldId id="284" r:id="rId19"/>
    <p:sldId id="285" r:id="rId20"/>
    <p:sldId id="300" r:id="rId21"/>
    <p:sldId id="291" r:id="rId22"/>
    <p:sldId id="299" r:id="rId23"/>
    <p:sldId id="259" r:id="rId24"/>
    <p:sldId id="276" r:id="rId25"/>
    <p:sldId id="262" r:id="rId26"/>
    <p:sldId id="274" r:id="rId27"/>
    <p:sldId id="290" r:id="rId28"/>
    <p:sldId id="287" r:id="rId29"/>
    <p:sldId id="263" r:id="rId30"/>
    <p:sldId id="277" r:id="rId31"/>
    <p:sldId id="267" r:id="rId32"/>
    <p:sldId id="268" r:id="rId33"/>
    <p:sldId id="301" r:id="rId34"/>
    <p:sldId id="269"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varScale="1">
        <p:scale>
          <a:sx n="64" d="100"/>
          <a:sy n="64" d="100"/>
        </p:scale>
        <p:origin x="-58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69BEDB55-00D3-47DD-A613-1963B3523BF4}" type="datetimeFigureOut">
              <a:rPr lang="fr-FR" smtClean="0"/>
              <a:pPr/>
              <a:t>28/08/2020</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0D13FE26-65AD-4F2A-9F83-50F4AD012389}"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9BEDB55-00D3-47DD-A613-1963B3523BF4}" type="datetimeFigureOut">
              <a:rPr lang="fr-FR" smtClean="0"/>
              <a:pPr/>
              <a:t>28/08/2020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13FE26-65AD-4F2A-9F83-50F4AD01238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9BEDB55-00D3-47DD-A613-1963B3523BF4}" type="datetimeFigureOut">
              <a:rPr lang="fr-FR" smtClean="0"/>
              <a:pPr/>
              <a:t>28/08/2020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13FE26-65AD-4F2A-9F83-50F4AD01238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9BEDB55-00D3-47DD-A613-1963B3523BF4}" type="datetimeFigureOut">
              <a:rPr lang="fr-FR" smtClean="0"/>
              <a:pPr/>
              <a:t>28/08/2020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13FE26-65AD-4F2A-9F83-50F4AD01238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69BEDB55-00D3-47DD-A613-1963B3523BF4}" type="datetimeFigureOut">
              <a:rPr lang="fr-FR" smtClean="0"/>
              <a:pPr/>
              <a:t>28/08/2020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13FE26-65AD-4F2A-9F83-50F4AD012389}"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9BEDB55-00D3-47DD-A613-1963B3523BF4}" type="datetimeFigureOut">
              <a:rPr lang="fr-FR" smtClean="0"/>
              <a:pPr/>
              <a:t>28/08/2020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13FE26-65AD-4F2A-9F83-50F4AD01238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69BEDB55-00D3-47DD-A613-1963B3523BF4}" type="datetimeFigureOut">
              <a:rPr lang="fr-FR" smtClean="0"/>
              <a:pPr/>
              <a:t>28/08/2020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D13FE26-65AD-4F2A-9F83-50F4AD01238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69BEDB55-00D3-47DD-A613-1963B3523BF4}" type="datetimeFigureOut">
              <a:rPr lang="fr-FR" smtClean="0"/>
              <a:pPr/>
              <a:t>28/08/2020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D13FE26-65AD-4F2A-9F83-50F4AD01238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9BEDB55-00D3-47DD-A613-1963B3523BF4}" type="datetimeFigureOut">
              <a:rPr lang="fr-FR" smtClean="0"/>
              <a:pPr/>
              <a:t>28/08/2020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D13FE26-65AD-4F2A-9F83-50F4AD01238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9BEDB55-00D3-47DD-A613-1963B3523BF4}" type="datetimeFigureOut">
              <a:rPr lang="fr-FR" smtClean="0"/>
              <a:pPr/>
              <a:t>28/08/2020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13FE26-65AD-4F2A-9F83-50F4AD01238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69BEDB55-00D3-47DD-A613-1963B3523BF4}" type="datetimeFigureOut">
              <a:rPr lang="fr-FR" smtClean="0"/>
              <a:pPr/>
              <a:t>28/08/2020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0D13FE26-65AD-4F2A-9F83-50F4AD012389}"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9BEDB55-00D3-47DD-A613-1963B3523BF4}" type="datetimeFigureOut">
              <a:rPr lang="fr-FR" smtClean="0"/>
              <a:pPr/>
              <a:t>28/08/2020</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D13FE26-65AD-4F2A-9F83-50F4AD012389}"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714356"/>
            <a:ext cx="7772400" cy="1470025"/>
          </a:xfrm>
        </p:spPr>
        <p:txBody>
          <a:bodyPr>
            <a:normAutofit/>
          </a:bodyPr>
          <a:lstStyle/>
          <a:p>
            <a:pPr algn="ctr"/>
            <a:r>
              <a:rPr lang="fr-FR" sz="6600" dirty="0" smtClean="0"/>
              <a:t>Chapitre </a:t>
            </a:r>
            <a:r>
              <a:rPr lang="fr-FR" sz="6600" dirty="0" smtClean="0"/>
              <a:t>5</a:t>
            </a:r>
            <a:endParaRPr lang="fr-FR" sz="6600" dirty="0"/>
          </a:p>
        </p:txBody>
      </p:sp>
      <p:sp>
        <p:nvSpPr>
          <p:cNvPr id="3" name="Sous-titre 2"/>
          <p:cNvSpPr>
            <a:spLocks noGrp="1"/>
          </p:cNvSpPr>
          <p:nvPr>
            <p:ph type="subTitle" idx="1"/>
          </p:nvPr>
        </p:nvSpPr>
        <p:spPr>
          <a:xfrm>
            <a:off x="1357290" y="3000372"/>
            <a:ext cx="6400800" cy="1752600"/>
          </a:xfrm>
        </p:spPr>
        <p:txBody>
          <a:bodyPr>
            <a:normAutofit/>
          </a:bodyPr>
          <a:lstStyle/>
          <a:p>
            <a:pPr lvl="0" algn="ctr"/>
            <a:r>
              <a:rPr lang="fr-FR" sz="3200" b="1" dirty="0" smtClean="0">
                <a:solidFill>
                  <a:schemeClr val="tx1"/>
                </a:solidFill>
              </a:rPr>
              <a:t>Métaheuristique</a:t>
            </a:r>
            <a:r>
              <a:rPr lang="fr-FR" sz="3200" b="1" dirty="0" smtClean="0"/>
              <a:t>s basées solution unique </a:t>
            </a:r>
            <a:endParaRPr lang="fr-FR" sz="3200" b="1" dirty="0">
              <a:solidFill>
                <a:schemeClr val="tx1"/>
              </a:solidFill>
            </a:endParaRPr>
          </a:p>
          <a:p>
            <a:pPr algn="ctr"/>
            <a:endParaRPr lang="fr-FR"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1142984"/>
            <a:ext cx="8429684" cy="5357850"/>
          </a:xfrm>
        </p:spPr>
        <p:txBody>
          <a:bodyPr>
            <a:normAutofit/>
          </a:bodyPr>
          <a:lstStyle/>
          <a:p>
            <a:pPr algn="just">
              <a:spcAft>
                <a:spcPts val="1200"/>
              </a:spcAft>
            </a:pPr>
            <a:r>
              <a:rPr lang="fr-FR" sz="2400" dirty="0" smtClean="0"/>
              <a:t>L’intensification et la diversification permettent d’échapper d’un minimum local.</a:t>
            </a:r>
            <a:endParaRPr lang="fr-FR" sz="2400" b="1" dirty="0" smtClean="0">
              <a:solidFill>
                <a:schemeClr val="accent4">
                  <a:lumMod val="75000"/>
                </a:schemeClr>
              </a:solidFill>
            </a:endParaRPr>
          </a:p>
          <a:p>
            <a:pPr algn="just">
              <a:spcAft>
                <a:spcPts val="1200"/>
              </a:spcAft>
            </a:pPr>
            <a:r>
              <a:rPr lang="fr-FR" sz="2400" dirty="0" smtClean="0"/>
              <a:t>L’équilibre entre intensification et diversification dépend du temps de calcul dont on dispose et de la topologie de répartition des solutions réalisables. </a:t>
            </a:r>
          </a:p>
          <a:p>
            <a:pPr algn="just">
              <a:spcAft>
                <a:spcPts val="1200"/>
              </a:spcAft>
            </a:pPr>
            <a:r>
              <a:rPr lang="fr-FR" sz="2400" dirty="0" smtClean="0"/>
              <a:t>En général:</a:t>
            </a:r>
          </a:p>
          <a:p>
            <a:pPr lvl="1" algn="just">
              <a:spcAft>
                <a:spcPts val="1200"/>
              </a:spcAft>
            </a:pPr>
            <a:r>
              <a:rPr lang="fr-FR" dirty="0" smtClean="0"/>
              <a:t>Plus on intensifie plus on converge rapidement. </a:t>
            </a:r>
          </a:p>
          <a:p>
            <a:pPr lvl="1" algn="just">
              <a:spcAft>
                <a:spcPts val="1200"/>
              </a:spcAft>
            </a:pPr>
            <a:r>
              <a:rPr lang="fr-FR" sz="2400" dirty="0" smtClean="0"/>
              <a:t>Si on intensifie trop la recherche, l’algorithme risque d’être stagner autour d’optima locaux.</a:t>
            </a:r>
          </a:p>
          <a:p>
            <a:pPr algn="just"/>
            <a:endParaRPr lang="fr-FR" dirty="0" smtClean="0"/>
          </a:p>
          <a:p>
            <a:pPr>
              <a:buNone/>
            </a:pPr>
            <a:endParaRPr lang="fr-FR" dirty="0" smtClean="0"/>
          </a:p>
          <a:p>
            <a:endParaRPr lang="fr-FR" dirty="0" smtClean="0"/>
          </a:p>
        </p:txBody>
      </p:sp>
      <p:sp>
        <p:nvSpPr>
          <p:cNvPr id="5"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rmAutofit/>
          </a:bodyPr>
          <a:lstStyle/>
          <a:p>
            <a:pPr marL="530225" lvl="0">
              <a:spcBef>
                <a:spcPct val="0"/>
              </a:spcBef>
              <a:defRPr/>
            </a:pPr>
            <a:r>
              <a:rPr lang="fr-FR" sz="3600" b="1" dirty="0" smtClean="0">
                <a:solidFill>
                  <a:srgbClr val="002060"/>
                </a:solidFill>
              </a:rPr>
              <a:t>Intensification/ diversification</a:t>
            </a:r>
            <a:endParaRPr kumimoji="0" lang="fr-FR" sz="3600" b="1" i="0" u="none" strike="noStrike" kern="1200" cap="none" spc="0" normalizeH="0" baseline="0" noProof="0" dirty="0" smtClean="0">
              <a:ln>
                <a:noFill/>
              </a:ln>
              <a:solidFill>
                <a:srgbClr val="00206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14488"/>
            <a:ext cx="8229600" cy="4279602"/>
          </a:xfrm>
        </p:spPr>
        <p:txBody>
          <a:bodyPr>
            <a:normAutofit/>
          </a:bodyPr>
          <a:lstStyle/>
          <a:p>
            <a:pPr marL="449263" indent="-449263" algn="ctr">
              <a:spcBef>
                <a:spcPts val="1200"/>
              </a:spcBef>
              <a:spcAft>
                <a:spcPts val="1800"/>
              </a:spcAft>
              <a:buNone/>
            </a:pPr>
            <a:endParaRPr lang="fr-FR" sz="4400" b="1" dirty="0" smtClean="0">
              <a:solidFill>
                <a:srgbClr val="002060"/>
              </a:solidFill>
            </a:endParaRPr>
          </a:p>
          <a:p>
            <a:pPr marL="449263" indent="-449263" algn="ctr">
              <a:spcBef>
                <a:spcPts val="1200"/>
              </a:spcBef>
              <a:spcAft>
                <a:spcPts val="1800"/>
              </a:spcAft>
              <a:buNone/>
            </a:pPr>
            <a:r>
              <a:rPr lang="fr-FR" sz="4400" b="1" dirty="0" smtClean="0">
                <a:solidFill>
                  <a:srgbClr val="002060"/>
                </a:solidFill>
              </a:rPr>
              <a:t>Métaheuristiques </a:t>
            </a:r>
            <a:r>
              <a:rPr lang="fr-FR" sz="4400" b="1" dirty="0" err="1" smtClean="0">
                <a:solidFill>
                  <a:srgbClr val="002060"/>
                </a:solidFill>
              </a:rPr>
              <a:t>baseés</a:t>
            </a:r>
            <a:r>
              <a:rPr lang="fr-FR" sz="4400" b="1" dirty="0" smtClean="0">
                <a:solidFill>
                  <a:srgbClr val="002060"/>
                </a:solidFill>
              </a:rPr>
              <a:t> solution unique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00108"/>
          </a:xfrm>
        </p:spPr>
        <p:style>
          <a:lnRef idx="1">
            <a:schemeClr val="accent1"/>
          </a:lnRef>
          <a:fillRef idx="2">
            <a:schemeClr val="accent1"/>
          </a:fillRef>
          <a:effectRef idx="1">
            <a:schemeClr val="accent1"/>
          </a:effectRef>
          <a:fontRef idx="minor">
            <a:schemeClr val="dk1"/>
          </a:fontRef>
        </p:style>
        <p:txBody>
          <a:bodyPr>
            <a:normAutofit/>
          </a:bodyPr>
          <a:lstStyle/>
          <a:p>
            <a:pPr marL="530225"/>
            <a:r>
              <a:rPr lang="fr-FR" sz="3600" b="1" dirty="0" smtClean="0"/>
              <a:t>Métaheuristiques basé solution unique</a:t>
            </a:r>
          </a:p>
        </p:txBody>
      </p:sp>
      <p:sp>
        <p:nvSpPr>
          <p:cNvPr id="3" name="Espace réservé du contenu 2"/>
          <p:cNvSpPr>
            <a:spLocks noGrp="1"/>
          </p:cNvSpPr>
          <p:nvPr>
            <p:ph idx="1"/>
          </p:nvPr>
        </p:nvSpPr>
        <p:spPr>
          <a:xfrm>
            <a:off x="500034" y="1357298"/>
            <a:ext cx="8229600" cy="4929222"/>
          </a:xfrm>
        </p:spPr>
        <p:txBody>
          <a:bodyPr>
            <a:normAutofit/>
          </a:bodyPr>
          <a:lstStyle/>
          <a:p>
            <a:pPr algn="just">
              <a:spcAft>
                <a:spcPts val="1200"/>
              </a:spcAft>
            </a:pPr>
            <a:r>
              <a:rPr lang="fr-FR" sz="2400" dirty="0" smtClean="0"/>
              <a:t>Ces </a:t>
            </a:r>
            <a:r>
              <a:rPr lang="fr-FR" sz="2400" smtClean="0"/>
              <a:t>méthodes tentent </a:t>
            </a:r>
            <a:r>
              <a:rPr lang="fr-FR" sz="2400" dirty="0" smtClean="0"/>
              <a:t>itérativement d’améliorer une solution sont appelées méthodes de recherche locale ou méthodes de trajectoire. </a:t>
            </a:r>
          </a:p>
          <a:p>
            <a:pPr>
              <a:spcAft>
                <a:spcPts val="1200"/>
              </a:spcAft>
            </a:pPr>
            <a:r>
              <a:rPr lang="fr-FR" sz="2400" dirty="0" smtClean="0"/>
              <a:t>Ces méthodes construisent une trajectoire dans l’espace des solutions en tentant de se diriger vers des solutions optimales. </a:t>
            </a:r>
          </a:p>
          <a:p>
            <a:pPr>
              <a:spcAft>
                <a:spcPts val="1200"/>
              </a:spcAft>
            </a:pPr>
            <a:r>
              <a:rPr lang="fr-FR" sz="2400" dirty="0" smtClean="0"/>
              <a:t>Les exemples les plus connus de ces méthodes sont : </a:t>
            </a:r>
          </a:p>
          <a:p>
            <a:pPr lvl="1"/>
            <a:r>
              <a:rPr lang="fr-FR" sz="2200" dirty="0" smtClean="0"/>
              <a:t>Hill-</a:t>
            </a:r>
            <a:r>
              <a:rPr lang="fr-FR" sz="2200" dirty="0" err="1" smtClean="0"/>
              <a:t>Climbing</a:t>
            </a:r>
            <a:endParaRPr lang="fr-FR" sz="2200" dirty="0" smtClean="0"/>
          </a:p>
          <a:p>
            <a:pPr lvl="1"/>
            <a:r>
              <a:rPr lang="fr-FR" sz="2200" dirty="0" smtClean="0"/>
              <a:t>le Recuit Simulé.</a:t>
            </a:r>
            <a:endParaRPr lang="fr-FR" sz="2000" dirty="0" smtClean="0"/>
          </a:p>
          <a:p>
            <a:pPr lvl="1"/>
            <a:r>
              <a:rPr lang="fr-FR" sz="2200" dirty="0" smtClean="0"/>
              <a:t>La recherche Tabou</a:t>
            </a:r>
            <a:endParaRPr lang="fr-FR"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14488"/>
            <a:ext cx="8229600" cy="4279602"/>
          </a:xfrm>
        </p:spPr>
        <p:txBody>
          <a:bodyPr>
            <a:normAutofit/>
          </a:bodyPr>
          <a:lstStyle/>
          <a:p>
            <a:pPr marL="449263" indent="-449263" algn="ctr">
              <a:spcBef>
                <a:spcPts val="1200"/>
              </a:spcBef>
              <a:spcAft>
                <a:spcPts val="1800"/>
              </a:spcAft>
              <a:buNone/>
            </a:pPr>
            <a:endParaRPr lang="fr-FR" sz="4400" b="1" dirty="0" smtClean="0">
              <a:solidFill>
                <a:srgbClr val="002060"/>
              </a:solidFill>
            </a:endParaRPr>
          </a:p>
          <a:p>
            <a:pPr marL="449263" indent="-449263" algn="ctr">
              <a:spcBef>
                <a:spcPts val="1200"/>
              </a:spcBef>
              <a:spcAft>
                <a:spcPts val="1800"/>
              </a:spcAft>
              <a:buNone/>
            </a:pPr>
            <a:r>
              <a:rPr lang="fr-FR" sz="4400" b="1" dirty="0" smtClean="0">
                <a:solidFill>
                  <a:srgbClr val="002060"/>
                </a:solidFill>
              </a:rPr>
              <a:t>La méthode Hill-</a:t>
            </a:r>
            <a:r>
              <a:rPr lang="fr-FR" sz="4400" b="1" dirty="0" err="1" smtClean="0">
                <a:solidFill>
                  <a:srgbClr val="002060"/>
                </a:solidFill>
              </a:rPr>
              <a:t>Climbing</a:t>
            </a:r>
            <a:endParaRPr lang="fr-FR" sz="4400" b="1" dirty="0" smtClean="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00108"/>
          </a:xfrm>
        </p:spPr>
        <p:style>
          <a:lnRef idx="1">
            <a:schemeClr val="accent1"/>
          </a:lnRef>
          <a:fillRef idx="2">
            <a:schemeClr val="accent1"/>
          </a:fillRef>
          <a:effectRef idx="1">
            <a:schemeClr val="accent1"/>
          </a:effectRef>
          <a:fontRef idx="minor">
            <a:schemeClr val="dk1"/>
          </a:fontRef>
        </p:style>
        <p:txBody>
          <a:bodyPr>
            <a:normAutofit/>
          </a:bodyPr>
          <a:lstStyle/>
          <a:p>
            <a:pPr marL="530225"/>
            <a:r>
              <a:rPr lang="fr-FR" sz="4000" dirty="0" smtClean="0"/>
              <a:t>Hill-</a:t>
            </a:r>
            <a:r>
              <a:rPr lang="fr-FR" sz="4000" dirty="0" err="1" smtClean="0"/>
              <a:t>Climbing</a:t>
            </a:r>
            <a:endParaRPr lang="fr-FR" sz="4400" b="1" dirty="0"/>
          </a:p>
        </p:txBody>
      </p:sp>
      <p:sp>
        <p:nvSpPr>
          <p:cNvPr id="3" name="Espace réservé du contenu 2"/>
          <p:cNvSpPr>
            <a:spLocks noGrp="1"/>
          </p:cNvSpPr>
          <p:nvPr>
            <p:ph idx="1"/>
          </p:nvPr>
        </p:nvSpPr>
        <p:spPr>
          <a:xfrm>
            <a:off x="500034" y="1357298"/>
            <a:ext cx="8229600" cy="4389120"/>
          </a:xfrm>
        </p:spPr>
        <p:txBody>
          <a:bodyPr>
            <a:normAutofit/>
          </a:bodyPr>
          <a:lstStyle/>
          <a:p>
            <a:pPr algn="just">
              <a:spcAft>
                <a:spcPts val="1800"/>
              </a:spcAft>
            </a:pPr>
            <a:r>
              <a:rPr lang="fr-FR" sz="2400" dirty="0" smtClean="0"/>
              <a:t>Hill-</a:t>
            </a:r>
            <a:r>
              <a:rPr lang="fr-FR" sz="2400" dirty="0" err="1" smtClean="0"/>
              <a:t>Climbing</a:t>
            </a:r>
            <a:r>
              <a:rPr lang="fr-FR" sz="2400" dirty="0" smtClean="0"/>
              <a:t> est une version simplifiée de la méthode de décente.</a:t>
            </a:r>
          </a:p>
          <a:p>
            <a:pPr algn="just">
              <a:spcAft>
                <a:spcPts val="1800"/>
              </a:spcAft>
            </a:pPr>
            <a:r>
              <a:rPr lang="fr-FR" sz="2400" dirty="0" smtClean="0"/>
              <a:t>Est une méthode de recherche locale</a:t>
            </a:r>
          </a:p>
          <a:p>
            <a:pPr algn="just">
              <a:spcAft>
                <a:spcPts val="1800"/>
              </a:spcAft>
            </a:pPr>
            <a:r>
              <a:rPr lang="fr-FR" sz="2400" dirty="0" smtClean="0"/>
              <a:t>Passe d’une solution à une autre dans l’espace des solutions candidates (l’espace de recherche) qu’on note S, jusqu’à ce qu’une solution considérée comme optimale soit trouvée ou que le temps imparti soit dépassé.</a:t>
            </a:r>
          </a:p>
          <a:p>
            <a:pPr>
              <a:buNone/>
            </a:pPr>
            <a:endParaRPr lang="fr-FR" dirty="0" smtClean="0"/>
          </a:p>
          <a:p>
            <a:endParaRPr lang="fr-FR"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00108"/>
          </a:xfrm>
        </p:spPr>
        <p:style>
          <a:lnRef idx="1">
            <a:schemeClr val="accent1"/>
          </a:lnRef>
          <a:fillRef idx="2">
            <a:schemeClr val="accent1"/>
          </a:fillRef>
          <a:effectRef idx="1">
            <a:schemeClr val="accent1"/>
          </a:effectRef>
          <a:fontRef idx="minor">
            <a:schemeClr val="dk1"/>
          </a:fontRef>
        </p:style>
        <p:txBody>
          <a:bodyPr>
            <a:normAutofit/>
          </a:bodyPr>
          <a:lstStyle/>
          <a:p>
            <a:pPr marL="530225"/>
            <a:r>
              <a:rPr lang="fr-FR" sz="4000" dirty="0" smtClean="0"/>
              <a:t>Hill-</a:t>
            </a:r>
            <a:r>
              <a:rPr lang="fr-FR" sz="4000" dirty="0" err="1" smtClean="0"/>
              <a:t>Climbing</a:t>
            </a:r>
            <a:endParaRPr lang="fr-FR" sz="4000" dirty="0" smtClean="0"/>
          </a:p>
        </p:txBody>
      </p:sp>
      <p:sp>
        <p:nvSpPr>
          <p:cNvPr id="3" name="Espace réservé du contenu 2"/>
          <p:cNvSpPr>
            <a:spLocks noGrp="1"/>
          </p:cNvSpPr>
          <p:nvPr>
            <p:ph idx="1"/>
          </p:nvPr>
        </p:nvSpPr>
        <p:spPr>
          <a:xfrm>
            <a:off x="500034" y="1357298"/>
            <a:ext cx="8229600" cy="5072098"/>
          </a:xfrm>
        </p:spPr>
        <p:txBody>
          <a:bodyPr>
            <a:normAutofit/>
          </a:bodyPr>
          <a:lstStyle/>
          <a:p>
            <a:pPr marL="354013" indent="-354013" algn="just">
              <a:buFont typeface="Arial" pitchFamily="34" charset="0"/>
              <a:buChar char="•"/>
              <a:tabLst>
                <a:tab pos="442913" algn="l"/>
              </a:tabLst>
            </a:pPr>
            <a:r>
              <a:rPr lang="fr-FR" dirty="0" smtClean="0"/>
              <a:t>Pour un problème de minimisation d’une fonction f , la méthode Hill-</a:t>
            </a:r>
            <a:r>
              <a:rPr lang="fr-FR" dirty="0" err="1" smtClean="0"/>
              <a:t>Climbing</a:t>
            </a:r>
            <a:r>
              <a:rPr lang="fr-FR" dirty="0" smtClean="0"/>
              <a:t> peut être décrite comme suit :</a:t>
            </a:r>
            <a:endParaRPr lang="fr-FR" b="1" dirty="0" smtClean="0"/>
          </a:p>
          <a:p>
            <a:pPr marL="906463" indent="-552450">
              <a:spcBef>
                <a:spcPts val="1200"/>
              </a:spcBef>
              <a:buNone/>
            </a:pPr>
            <a:r>
              <a:rPr lang="fr-FR" b="1" dirty="0" smtClean="0"/>
              <a:t>Algorithme: méthode de descente</a:t>
            </a:r>
          </a:p>
          <a:p>
            <a:pPr marL="906463" indent="-552450">
              <a:buNone/>
            </a:pPr>
            <a:r>
              <a:rPr lang="fr-FR" i="1" dirty="0" smtClean="0"/>
              <a:t>s: </a:t>
            </a:r>
            <a:r>
              <a:rPr lang="fr-FR" dirty="0" smtClean="0"/>
              <a:t>Solution initiale;</a:t>
            </a:r>
          </a:p>
          <a:p>
            <a:pPr marL="906463" indent="-552450">
              <a:buNone/>
            </a:pPr>
            <a:r>
              <a:rPr lang="fr-FR" b="1" dirty="0" smtClean="0"/>
              <a:t>Répéter :</a:t>
            </a:r>
          </a:p>
          <a:p>
            <a:pPr marL="906463" indent="-95250">
              <a:buNone/>
            </a:pPr>
            <a:r>
              <a:rPr lang="fr-FR" dirty="0" smtClean="0"/>
              <a:t>Choisir s0 dans N(s);         //   N(s) le voisinage de s  </a:t>
            </a:r>
          </a:p>
          <a:p>
            <a:pPr marL="906463" indent="-95250">
              <a:buNone/>
            </a:pPr>
            <a:r>
              <a:rPr lang="fr-FR" dirty="0" smtClean="0"/>
              <a:t>Si f (s0) &lt; f (s) alors </a:t>
            </a:r>
          </a:p>
          <a:p>
            <a:pPr marL="906463" indent="-95250">
              <a:buNone/>
            </a:pPr>
            <a:r>
              <a:rPr lang="fr-FR" dirty="0" smtClean="0"/>
              <a:t>			s := s0 ;</a:t>
            </a:r>
          </a:p>
          <a:p>
            <a:pPr marL="906463" indent="-552450">
              <a:buNone/>
            </a:pPr>
            <a:r>
              <a:rPr lang="pt-BR" b="1" dirty="0" smtClean="0"/>
              <a:t>jusqu’à ce que f (s0) ≥ f (s), </a:t>
            </a:r>
            <a:r>
              <a:rPr lang="pt-BR" sz="2800" b="1" strike="sngStrike" dirty="0" smtClean="0">
                <a:latin typeface="Times New Roman" pitchFamily="18" charset="0"/>
                <a:cs typeface="Times New Roman" pitchFamily="18" charset="0"/>
              </a:rPr>
              <a:t>V</a:t>
            </a:r>
            <a:r>
              <a:rPr lang="pt-BR" b="1" dirty="0" smtClean="0"/>
              <a:t>  s0 ∈ N(s).</a:t>
            </a:r>
          </a:p>
          <a:p>
            <a:pPr marL="906463" indent="-552450">
              <a:buNone/>
            </a:pPr>
            <a:endParaRPr lang="fr-FR"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00108"/>
          </a:xfrm>
        </p:spPr>
        <p:style>
          <a:lnRef idx="1">
            <a:schemeClr val="accent1"/>
          </a:lnRef>
          <a:fillRef idx="2">
            <a:schemeClr val="accent1"/>
          </a:fillRef>
          <a:effectRef idx="1">
            <a:schemeClr val="accent1"/>
          </a:effectRef>
          <a:fontRef idx="minor">
            <a:schemeClr val="dk1"/>
          </a:fontRef>
        </p:style>
        <p:txBody>
          <a:bodyPr>
            <a:normAutofit/>
          </a:bodyPr>
          <a:lstStyle/>
          <a:p>
            <a:pPr marL="530225"/>
            <a:r>
              <a:rPr lang="fr-FR" sz="4000" dirty="0" smtClean="0"/>
              <a:t>Hill-</a:t>
            </a:r>
            <a:r>
              <a:rPr lang="fr-FR" sz="4000" dirty="0" err="1" smtClean="0"/>
              <a:t>Climbing</a:t>
            </a:r>
            <a:r>
              <a:rPr lang="fr-FR" sz="4400" b="1" dirty="0" smtClean="0"/>
              <a:t> </a:t>
            </a:r>
            <a:endParaRPr lang="fr-FR" sz="4400" b="1" dirty="0"/>
          </a:p>
        </p:txBody>
      </p:sp>
      <p:sp>
        <p:nvSpPr>
          <p:cNvPr id="3" name="Espace réservé du contenu 2"/>
          <p:cNvSpPr>
            <a:spLocks noGrp="1"/>
          </p:cNvSpPr>
          <p:nvPr>
            <p:ph idx="1"/>
          </p:nvPr>
        </p:nvSpPr>
        <p:spPr>
          <a:xfrm>
            <a:off x="357158" y="1142984"/>
            <a:ext cx="8443914" cy="5500702"/>
          </a:xfrm>
        </p:spPr>
        <p:txBody>
          <a:bodyPr>
            <a:normAutofit/>
          </a:bodyPr>
          <a:lstStyle/>
          <a:p>
            <a:pPr>
              <a:buNone/>
            </a:pPr>
            <a:r>
              <a:rPr lang="fr-FR" b="1" u="sng" dirty="0" smtClean="0"/>
              <a:t>Exemple</a:t>
            </a:r>
          </a:p>
          <a:p>
            <a:r>
              <a:rPr lang="fr-FR" sz="2400" dirty="0" smtClean="0"/>
              <a:t>Soit la fonction objectif suivante, définie pour les entiers de 1 à 16:</a:t>
            </a:r>
            <a:endParaRPr lang="fr-FR" sz="2400" b="1" dirty="0" smtClean="0"/>
          </a:p>
          <a:p>
            <a:pPr>
              <a:buNone/>
            </a:pPr>
            <a:endParaRPr lang="fr-FR" b="1" dirty="0" smtClean="0"/>
          </a:p>
          <a:p>
            <a:pPr>
              <a:buNone/>
            </a:pPr>
            <a:endParaRPr lang="fr-FR" b="1" dirty="0" smtClean="0"/>
          </a:p>
          <a:p>
            <a:pPr algn="just">
              <a:spcAft>
                <a:spcPts val="1200"/>
              </a:spcAft>
            </a:pPr>
            <a:r>
              <a:rPr lang="fr-FR" sz="2400" dirty="0" smtClean="0"/>
              <a:t>Quelle valeur de </a:t>
            </a:r>
            <a:r>
              <a:rPr lang="fr-FR" sz="2400" i="1" dirty="0" smtClean="0"/>
              <a:t>n </a:t>
            </a:r>
            <a:r>
              <a:rPr lang="fr-FR" sz="2400" dirty="0" smtClean="0"/>
              <a:t>trouverait la </a:t>
            </a:r>
            <a:r>
              <a:rPr lang="fr-FR" sz="2400" dirty="0" err="1" smtClean="0"/>
              <a:t>methode</a:t>
            </a:r>
            <a:r>
              <a:rPr lang="fr-FR" sz="2400" dirty="0" smtClean="0"/>
              <a:t> </a:t>
            </a:r>
            <a:r>
              <a:rPr lang="fr-FR" sz="2400" i="1" dirty="0" err="1" smtClean="0"/>
              <a:t>hill</a:t>
            </a:r>
            <a:r>
              <a:rPr lang="fr-FR" sz="2400" i="1" dirty="0" smtClean="0"/>
              <a:t> </a:t>
            </a:r>
            <a:r>
              <a:rPr lang="fr-FR" sz="2400" i="1" dirty="0" err="1" smtClean="0"/>
              <a:t>climbing</a:t>
            </a:r>
            <a:r>
              <a:rPr lang="fr-FR" sz="2400" i="1" dirty="0" smtClean="0"/>
              <a:t> </a:t>
            </a:r>
            <a:r>
              <a:rPr lang="fr-FR" sz="2400" dirty="0" smtClean="0"/>
              <a:t>si:</a:t>
            </a:r>
          </a:p>
          <a:p>
            <a:pPr lvl="1" algn="just">
              <a:spcAft>
                <a:spcPts val="1200"/>
              </a:spcAft>
            </a:pPr>
            <a:r>
              <a:rPr lang="fr-FR" sz="2200" dirty="0" smtClean="0"/>
              <a:t>La valeur initiale de </a:t>
            </a:r>
            <a:r>
              <a:rPr lang="fr-FR" sz="2200" i="1" dirty="0" smtClean="0"/>
              <a:t>n </a:t>
            </a:r>
            <a:r>
              <a:rPr lang="fr-FR" sz="2200" dirty="0" smtClean="0"/>
              <a:t>était 6.</a:t>
            </a:r>
          </a:p>
          <a:p>
            <a:pPr lvl="1" algn="just">
              <a:spcAft>
                <a:spcPts val="1200"/>
              </a:spcAft>
            </a:pPr>
            <a:r>
              <a:rPr lang="fr-FR" sz="2200" dirty="0" smtClean="0"/>
              <a:t>Les voisins d’une solution sont </a:t>
            </a:r>
            <a:r>
              <a:rPr lang="fr-FR" sz="2200" i="1" dirty="0" smtClean="0"/>
              <a:t>n-1 </a:t>
            </a:r>
            <a:r>
              <a:rPr lang="fr-FR" sz="2200" dirty="0" smtClean="0"/>
              <a:t>(seulement si </a:t>
            </a:r>
            <a:r>
              <a:rPr lang="fr-FR" sz="2200" i="1" dirty="0" smtClean="0"/>
              <a:t>n&gt;1</a:t>
            </a:r>
            <a:r>
              <a:rPr lang="fr-FR" sz="2200" dirty="0" smtClean="0"/>
              <a:t>) et </a:t>
            </a:r>
            <a:r>
              <a:rPr lang="fr-FR" sz="2200" i="1" dirty="0" smtClean="0"/>
              <a:t>n+1 </a:t>
            </a:r>
            <a:r>
              <a:rPr lang="fr-FR" sz="2200" dirty="0" smtClean="0"/>
              <a:t>(seulement si </a:t>
            </a:r>
            <a:r>
              <a:rPr lang="fr-FR" sz="2200" i="1" dirty="0" smtClean="0"/>
              <a:t>n&lt;16</a:t>
            </a:r>
            <a:r>
              <a:rPr lang="fr-FR" sz="2200" dirty="0" smtClean="0"/>
              <a:t>)?</a:t>
            </a:r>
          </a:p>
          <a:p>
            <a:pPr lvl="1" algn="just">
              <a:spcAft>
                <a:spcPts val="1200"/>
              </a:spcAft>
            </a:pPr>
            <a:r>
              <a:rPr lang="fr-FR" sz="2200" dirty="0" smtClean="0"/>
              <a:t>En choisissant le voisinage </a:t>
            </a:r>
            <a:r>
              <a:rPr lang="fr-FR" sz="2200" dirty="0" smtClean="0"/>
              <a:t>dont f(n) est le </a:t>
            </a:r>
            <a:r>
              <a:rPr lang="fr-FR" sz="2200" dirty="0" smtClean="0"/>
              <a:t>plus grand </a:t>
            </a:r>
            <a:r>
              <a:rPr lang="fr-FR" sz="2200" dirty="0" smtClean="0"/>
              <a:t>toujours,  </a:t>
            </a:r>
            <a:r>
              <a:rPr lang="fr-FR" sz="2200" dirty="0" smtClean="0"/>
              <a:t>donner les étapes de la résolution de ce problème.</a:t>
            </a:r>
          </a:p>
          <a:p>
            <a:pPr algn="ctr">
              <a:buNone/>
            </a:pPr>
            <a:endParaRPr lang="fr-FR" sz="2000" dirty="0" smtClean="0"/>
          </a:p>
          <a:p>
            <a:pPr algn="just"/>
            <a:endParaRPr lang="fr-FR" sz="2000" dirty="0" smtClean="0"/>
          </a:p>
          <a:p>
            <a:pPr>
              <a:buNone/>
            </a:pPr>
            <a:endParaRPr lang="fr-FR" sz="2000" dirty="0" smtClean="0"/>
          </a:p>
        </p:txBody>
      </p:sp>
      <p:pic>
        <p:nvPicPr>
          <p:cNvPr id="1026" name="Picture 2"/>
          <p:cNvPicPr>
            <a:picLocks noChangeAspect="1" noChangeArrowheads="1"/>
          </p:cNvPicPr>
          <p:nvPr/>
        </p:nvPicPr>
        <p:blipFill>
          <a:blip r:embed="rId2"/>
          <a:srcRect l="12079" t="37109" r="10505" b="50196"/>
          <a:stretch>
            <a:fillRect/>
          </a:stretch>
        </p:blipFill>
        <p:spPr bwMode="auto">
          <a:xfrm>
            <a:off x="285720" y="2571744"/>
            <a:ext cx="8523000" cy="78581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heckerboard(across)">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heckerboard(across)">
                                      <p:cBhvr>
                                        <p:cTn id="15" dur="500"/>
                                        <p:tgtEl>
                                          <p:spTgt spid="3">
                                            <p:txEl>
                                              <p:pRg st="4" end="4"/>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heckerboard(across)">
                                      <p:cBhvr>
                                        <p:cTn id="18" dur="500"/>
                                        <p:tgtEl>
                                          <p:spTgt spid="3">
                                            <p:txEl>
                                              <p:pRg st="5" end="5"/>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checkerboard(across)">
                                      <p:cBhvr>
                                        <p:cTn id="21" dur="500"/>
                                        <p:tgtEl>
                                          <p:spTgt spid="3">
                                            <p:txEl>
                                              <p:pRg st="6" end="6"/>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checkerboard(across)">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00108"/>
          </a:xfrm>
        </p:spPr>
        <p:style>
          <a:lnRef idx="1">
            <a:schemeClr val="accent1"/>
          </a:lnRef>
          <a:fillRef idx="2">
            <a:schemeClr val="accent1"/>
          </a:fillRef>
          <a:effectRef idx="1">
            <a:schemeClr val="accent1"/>
          </a:effectRef>
          <a:fontRef idx="minor">
            <a:schemeClr val="dk1"/>
          </a:fontRef>
        </p:style>
        <p:txBody>
          <a:bodyPr>
            <a:normAutofit/>
          </a:bodyPr>
          <a:lstStyle/>
          <a:p>
            <a:pPr marL="530225"/>
            <a:r>
              <a:rPr lang="fr-FR" sz="4000" dirty="0" smtClean="0"/>
              <a:t>Hill-</a:t>
            </a:r>
            <a:r>
              <a:rPr lang="fr-FR" sz="4000" dirty="0" err="1" smtClean="0"/>
              <a:t>Climbing</a:t>
            </a:r>
            <a:r>
              <a:rPr lang="fr-FR" sz="4400" b="1" dirty="0" smtClean="0"/>
              <a:t> </a:t>
            </a:r>
            <a:endParaRPr lang="fr-FR" sz="4400" b="1" dirty="0"/>
          </a:p>
        </p:txBody>
      </p:sp>
      <p:sp>
        <p:nvSpPr>
          <p:cNvPr id="3" name="Espace réservé du contenu 2"/>
          <p:cNvSpPr>
            <a:spLocks noGrp="1"/>
          </p:cNvSpPr>
          <p:nvPr>
            <p:ph idx="1"/>
          </p:nvPr>
        </p:nvSpPr>
        <p:spPr>
          <a:xfrm>
            <a:off x="357158" y="1142984"/>
            <a:ext cx="8443914" cy="5500702"/>
          </a:xfrm>
        </p:spPr>
        <p:txBody>
          <a:bodyPr>
            <a:normAutofit/>
          </a:bodyPr>
          <a:lstStyle/>
          <a:p>
            <a:pPr>
              <a:buNone/>
            </a:pPr>
            <a:r>
              <a:rPr lang="fr-FR" sz="2400" b="1" dirty="0" smtClean="0"/>
              <a:t>Etape 1: </a:t>
            </a:r>
            <a:r>
              <a:rPr lang="fr-FR" sz="2400" b="1" i="1" dirty="0" smtClean="0"/>
              <a:t>	</a:t>
            </a:r>
          </a:p>
          <a:p>
            <a:pPr lvl="1">
              <a:spcAft>
                <a:spcPts val="1200"/>
              </a:spcAft>
            </a:pPr>
            <a:r>
              <a:rPr lang="fr-FR" sz="2200" i="1" dirty="0" smtClean="0"/>
              <a:t>s</a:t>
            </a:r>
            <a:r>
              <a:rPr lang="fr-FR" dirty="0" smtClean="0"/>
              <a:t>=6,   f(s)=2</a:t>
            </a:r>
          </a:p>
          <a:p>
            <a:pPr lvl="1">
              <a:spcAft>
                <a:spcPts val="1200"/>
              </a:spcAft>
            </a:pPr>
            <a:r>
              <a:rPr lang="fr-FR" dirty="0" smtClean="0"/>
              <a:t>N(s) = {5, 7}</a:t>
            </a:r>
          </a:p>
          <a:p>
            <a:pPr lvl="1">
              <a:spcAft>
                <a:spcPts val="1200"/>
              </a:spcAft>
            </a:pPr>
            <a:endParaRPr lang="fr-FR" dirty="0" smtClean="0"/>
          </a:p>
          <a:p>
            <a:pPr lvl="1">
              <a:spcAft>
                <a:spcPts val="1200"/>
              </a:spcAft>
              <a:buNone/>
            </a:pPr>
            <a:endParaRPr lang="fr-FR" dirty="0" smtClean="0"/>
          </a:p>
          <a:p>
            <a:pPr lvl="1">
              <a:spcAft>
                <a:spcPts val="1200"/>
              </a:spcAft>
            </a:pPr>
            <a:r>
              <a:rPr lang="fr-FR" dirty="0" smtClean="0"/>
              <a:t>s0=7 , f(s0)=4 &gt; f(s)</a:t>
            </a:r>
          </a:p>
          <a:p>
            <a:pPr lvl="1">
              <a:spcAft>
                <a:spcPts val="1200"/>
              </a:spcAft>
            </a:pPr>
            <a:r>
              <a:rPr lang="fr-FR" dirty="0" smtClean="0"/>
              <a:t>s=7;</a:t>
            </a:r>
          </a:p>
          <a:p>
            <a:pPr>
              <a:buNone/>
            </a:pPr>
            <a:r>
              <a:rPr lang="fr-FR" b="1" dirty="0" smtClean="0"/>
              <a:t>	</a:t>
            </a:r>
            <a:endParaRPr lang="fr-FR" sz="2000" b="1" dirty="0" smtClean="0"/>
          </a:p>
          <a:p>
            <a:pPr>
              <a:buNone/>
            </a:pPr>
            <a:endParaRPr lang="fr-FR" sz="2000" b="1" dirty="0" smtClean="0"/>
          </a:p>
          <a:p>
            <a:pPr>
              <a:buNone/>
            </a:pPr>
            <a:r>
              <a:rPr lang="fr-FR" sz="2000" b="1" dirty="0" smtClean="0"/>
              <a:t>    </a:t>
            </a:r>
            <a:endParaRPr lang="fr-FR" sz="2000" dirty="0" smtClean="0"/>
          </a:p>
        </p:txBody>
      </p:sp>
      <p:pic>
        <p:nvPicPr>
          <p:cNvPr id="2050" name="Picture 2"/>
          <p:cNvPicPr>
            <a:picLocks noChangeAspect="1" noChangeArrowheads="1"/>
          </p:cNvPicPr>
          <p:nvPr/>
        </p:nvPicPr>
        <p:blipFill>
          <a:blip r:embed="rId2"/>
          <a:srcRect l="12628" t="35985" r="9956" b="51172"/>
          <a:stretch>
            <a:fillRect/>
          </a:stretch>
        </p:blipFill>
        <p:spPr bwMode="auto">
          <a:xfrm>
            <a:off x="792594" y="2786058"/>
            <a:ext cx="8280000" cy="89357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checkerboard(across)">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00108"/>
          </a:xfrm>
        </p:spPr>
        <p:style>
          <a:lnRef idx="1">
            <a:schemeClr val="accent1"/>
          </a:lnRef>
          <a:fillRef idx="2">
            <a:schemeClr val="accent1"/>
          </a:fillRef>
          <a:effectRef idx="1">
            <a:schemeClr val="accent1"/>
          </a:effectRef>
          <a:fontRef idx="minor">
            <a:schemeClr val="dk1"/>
          </a:fontRef>
        </p:style>
        <p:txBody>
          <a:bodyPr>
            <a:normAutofit/>
          </a:bodyPr>
          <a:lstStyle/>
          <a:p>
            <a:pPr marL="530225"/>
            <a:r>
              <a:rPr lang="fr-FR" sz="4000" dirty="0" smtClean="0"/>
              <a:t>Hill-</a:t>
            </a:r>
            <a:r>
              <a:rPr lang="fr-FR" sz="4000" dirty="0" err="1" smtClean="0"/>
              <a:t>Climbing</a:t>
            </a:r>
            <a:r>
              <a:rPr lang="fr-FR" sz="4400" b="1" dirty="0" smtClean="0"/>
              <a:t> </a:t>
            </a:r>
            <a:endParaRPr lang="fr-FR" sz="4400" b="1" dirty="0"/>
          </a:p>
        </p:txBody>
      </p:sp>
      <p:sp>
        <p:nvSpPr>
          <p:cNvPr id="3" name="Espace réservé du contenu 2"/>
          <p:cNvSpPr>
            <a:spLocks noGrp="1"/>
          </p:cNvSpPr>
          <p:nvPr>
            <p:ph idx="1"/>
          </p:nvPr>
        </p:nvSpPr>
        <p:spPr>
          <a:xfrm>
            <a:off x="357158" y="1142984"/>
            <a:ext cx="8443914" cy="5500702"/>
          </a:xfrm>
        </p:spPr>
        <p:txBody>
          <a:bodyPr>
            <a:normAutofit/>
          </a:bodyPr>
          <a:lstStyle/>
          <a:p>
            <a:pPr>
              <a:buNone/>
            </a:pPr>
            <a:r>
              <a:rPr lang="fr-FR" sz="2400" b="1" dirty="0" smtClean="0"/>
              <a:t>Etape 2: </a:t>
            </a:r>
            <a:r>
              <a:rPr lang="fr-FR" sz="2400" b="1" i="1" dirty="0" smtClean="0"/>
              <a:t>	</a:t>
            </a:r>
          </a:p>
          <a:p>
            <a:pPr lvl="1"/>
            <a:r>
              <a:rPr lang="fr-FR" i="1" dirty="0" smtClean="0"/>
              <a:t>s</a:t>
            </a:r>
            <a:r>
              <a:rPr lang="fr-FR" dirty="0" smtClean="0"/>
              <a:t>=7,   f(s)=4</a:t>
            </a:r>
          </a:p>
          <a:p>
            <a:pPr lvl="1"/>
            <a:r>
              <a:rPr lang="fr-FR" dirty="0" smtClean="0"/>
              <a:t>N(s) = {6, 8}</a:t>
            </a:r>
          </a:p>
          <a:p>
            <a:pPr>
              <a:buNone/>
            </a:pPr>
            <a:endParaRPr lang="fr-FR" dirty="0" smtClean="0"/>
          </a:p>
          <a:p>
            <a:pPr>
              <a:buNone/>
            </a:pPr>
            <a:endParaRPr lang="fr-FR" dirty="0" smtClean="0"/>
          </a:p>
          <a:p>
            <a:pPr>
              <a:buNone/>
            </a:pPr>
            <a:endParaRPr lang="fr-FR" dirty="0" smtClean="0"/>
          </a:p>
          <a:p>
            <a:pPr lvl="1"/>
            <a:r>
              <a:rPr lang="fr-FR" dirty="0" smtClean="0"/>
              <a:t>  s0=8 , f(s0)=5 &gt; f(s)</a:t>
            </a:r>
          </a:p>
          <a:p>
            <a:pPr lvl="1"/>
            <a:r>
              <a:rPr lang="fr-FR" dirty="0" smtClean="0"/>
              <a:t>  s=8;</a:t>
            </a:r>
          </a:p>
          <a:p>
            <a:pPr>
              <a:buNone/>
            </a:pPr>
            <a:r>
              <a:rPr lang="fr-FR" b="1" dirty="0" smtClean="0"/>
              <a:t>	</a:t>
            </a:r>
            <a:endParaRPr lang="fr-FR" sz="2000" b="1" dirty="0" smtClean="0"/>
          </a:p>
          <a:p>
            <a:pPr>
              <a:buNone/>
            </a:pPr>
            <a:endParaRPr lang="fr-FR" sz="2000" b="1" dirty="0" smtClean="0"/>
          </a:p>
          <a:p>
            <a:pPr>
              <a:buNone/>
            </a:pPr>
            <a:r>
              <a:rPr lang="fr-FR" sz="2000" b="1" dirty="0" smtClean="0"/>
              <a:t>    </a:t>
            </a:r>
            <a:endParaRPr lang="fr-FR" sz="2000" dirty="0" smtClean="0"/>
          </a:p>
        </p:txBody>
      </p:sp>
      <p:pic>
        <p:nvPicPr>
          <p:cNvPr id="5" name="Picture 2"/>
          <p:cNvPicPr>
            <a:picLocks noChangeAspect="1" noChangeArrowheads="1"/>
          </p:cNvPicPr>
          <p:nvPr/>
        </p:nvPicPr>
        <p:blipFill>
          <a:blip r:embed="rId2"/>
          <a:srcRect l="13280" t="35156" r="11111" b="52148"/>
          <a:stretch>
            <a:fillRect/>
          </a:stretch>
        </p:blipFill>
        <p:spPr bwMode="auto">
          <a:xfrm>
            <a:off x="642910" y="2643182"/>
            <a:ext cx="8286808" cy="7822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00108"/>
          </a:xfrm>
        </p:spPr>
        <p:style>
          <a:lnRef idx="1">
            <a:schemeClr val="accent1"/>
          </a:lnRef>
          <a:fillRef idx="2">
            <a:schemeClr val="accent1"/>
          </a:fillRef>
          <a:effectRef idx="1">
            <a:schemeClr val="accent1"/>
          </a:effectRef>
          <a:fontRef idx="minor">
            <a:schemeClr val="dk1"/>
          </a:fontRef>
        </p:style>
        <p:txBody>
          <a:bodyPr>
            <a:normAutofit/>
          </a:bodyPr>
          <a:lstStyle/>
          <a:p>
            <a:pPr marL="530225"/>
            <a:r>
              <a:rPr lang="fr-FR" sz="4000" dirty="0" smtClean="0"/>
              <a:t>Hill-</a:t>
            </a:r>
            <a:r>
              <a:rPr lang="fr-FR" sz="4000" dirty="0" err="1" smtClean="0"/>
              <a:t>Climbing</a:t>
            </a:r>
            <a:r>
              <a:rPr lang="fr-FR" sz="4400" b="1" dirty="0" smtClean="0"/>
              <a:t> </a:t>
            </a:r>
            <a:endParaRPr lang="fr-FR" sz="4400" b="1" dirty="0"/>
          </a:p>
        </p:txBody>
      </p:sp>
      <p:sp>
        <p:nvSpPr>
          <p:cNvPr id="3" name="Espace réservé du contenu 2"/>
          <p:cNvSpPr>
            <a:spLocks noGrp="1"/>
          </p:cNvSpPr>
          <p:nvPr>
            <p:ph idx="1"/>
          </p:nvPr>
        </p:nvSpPr>
        <p:spPr>
          <a:xfrm>
            <a:off x="357158" y="1142984"/>
            <a:ext cx="8443914" cy="5500702"/>
          </a:xfrm>
        </p:spPr>
        <p:txBody>
          <a:bodyPr>
            <a:normAutofit fontScale="92500" lnSpcReduction="20000"/>
          </a:bodyPr>
          <a:lstStyle/>
          <a:p>
            <a:pPr>
              <a:buNone/>
            </a:pPr>
            <a:r>
              <a:rPr lang="fr-FR" sz="2400" b="1" dirty="0" smtClean="0"/>
              <a:t>Etape 3: </a:t>
            </a:r>
            <a:r>
              <a:rPr lang="fr-FR" sz="2400" dirty="0" smtClean="0"/>
              <a:t>s=8;</a:t>
            </a:r>
            <a:r>
              <a:rPr lang="fr-FR" sz="2400" i="1" dirty="0" smtClean="0"/>
              <a:t>	</a:t>
            </a:r>
          </a:p>
          <a:p>
            <a:pPr>
              <a:buNone/>
            </a:pPr>
            <a:r>
              <a:rPr lang="fr-FR" sz="2400" b="1" i="1" dirty="0" smtClean="0"/>
              <a:t>	</a:t>
            </a:r>
            <a:endParaRPr lang="fr-FR" b="1" dirty="0" smtClean="0"/>
          </a:p>
          <a:p>
            <a:pPr>
              <a:buNone/>
            </a:pPr>
            <a:r>
              <a:rPr lang="fr-FR" b="1" dirty="0" smtClean="0"/>
              <a:t> </a:t>
            </a:r>
          </a:p>
          <a:p>
            <a:pPr>
              <a:spcBef>
                <a:spcPts val="0"/>
              </a:spcBef>
              <a:buNone/>
            </a:pPr>
            <a:r>
              <a:rPr lang="fr-FR" b="1" dirty="0" smtClean="0"/>
              <a:t> 					.</a:t>
            </a:r>
          </a:p>
          <a:p>
            <a:pPr>
              <a:spcBef>
                <a:spcPts val="0"/>
              </a:spcBef>
              <a:buNone/>
            </a:pPr>
            <a:r>
              <a:rPr lang="fr-FR" b="1" dirty="0" smtClean="0"/>
              <a:t>					.</a:t>
            </a:r>
          </a:p>
          <a:p>
            <a:pPr>
              <a:lnSpc>
                <a:spcPct val="120000"/>
              </a:lnSpc>
              <a:spcBef>
                <a:spcPts val="0"/>
              </a:spcBef>
              <a:buNone/>
            </a:pPr>
            <a:r>
              <a:rPr lang="fr-FR" b="1" dirty="0" smtClean="0"/>
              <a:t>					.</a:t>
            </a:r>
          </a:p>
          <a:p>
            <a:pPr>
              <a:buNone/>
            </a:pPr>
            <a:r>
              <a:rPr lang="fr-FR" sz="2800" b="1" dirty="0" smtClean="0"/>
              <a:t>Etape 6:</a:t>
            </a:r>
          </a:p>
          <a:p>
            <a:pPr lvl="1"/>
            <a:r>
              <a:rPr lang="fr-FR" b="1" dirty="0" smtClean="0"/>
              <a:t> </a:t>
            </a:r>
            <a:r>
              <a:rPr lang="fr-FR" dirty="0" smtClean="0"/>
              <a:t>s=12;  f(s) =10, N(s) = {6, 8},</a:t>
            </a:r>
          </a:p>
          <a:p>
            <a:pPr>
              <a:buNone/>
            </a:pPr>
            <a:endParaRPr lang="fr-FR" sz="2800" b="1" dirty="0" smtClean="0"/>
          </a:p>
          <a:p>
            <a:pPr>
              <a:buNone/>
            </a:pPr>
            <a:endParaRPr lang="fr-FR" sz="2800" b="1" dirty="0" smtClean="0"/>
          </a:p>
          <a:p>
            <a:pPr>
              <a:buNone/>
            </a:pPr>
            <a:r>
              <a:rPr lang="fr-FR" sz="2800" b="1" i="1" dirty="0" smtClean="0"/>
              <a:t>	</a:t>
            </a:r>
          </a:p>
          <a:p>
            <a:pPr lvl="1">
              <a:lnSpc>
                <a:spcPct val="110000"/>
              </a:lnSpc>
            </a:pPr>
            <a:r>
              <a:rPr lang="fr-FR" dirty="0" smtClean="0"/>
              <a:t>s0=13, f(s0)&lt;f(s) </a:t>
            </a:r>
            <a:r>
              <a:rPr lang="fr-FR" dirty="0" smtClean="0">
                <a:sym typeface="Wingdings" pitchFamily="2" charset="2"/>
              </a:rPr>
              <a:t>arrêt de l’algorithme</a:t>
            </a:r>
          </a:p>
          <a:p>
            <a:pPr lvl="1">
              <a:lnSpc>
                <a:spcPct val="110000"/>
              </a:lnSpc>
            </a:pPr>
            <a:r>
              <a:rPr lang="fr-FR" dirty="0" smtClean="0">
                <a:sym typeface="Wingdings" pitchFamily="2" charset="2"/>
              </a:rPr>
              <a:t>Solution final: s=12, f(s)=10</a:t>
            </a:r>
          </a:p>
          <a:p>
            <a:pPr lvl="1">
              <a:lnSpc>
                <a:spcPct val="110000"/>
              </a:lnSpc>
            </a:pPr>
            <a:r>
              <a:rPr lang="fr-FR" dirty="0" smtClean="0">
                <a:sym typeface="Wingdings" pitchFamily="2" charset="2"/>
              </a:rPr>
              <a:t>Suite des nœuds parcourues : </a:t>
            </a:r>
            <a:r>
              <a:rPr lang="fr-FR" dirty="0" smtClean="0">
                <a:latin typeface="Times New Roman" pitchFamily="18" charset="0"/>
                <a:cs typeface="Times New Roman" pitchFamily="18" charset="0"/>
                <a:sym typeface="Wingdings" pitchFamily="2" charset="2"/>
              </a:rPr>
              <a:t>6  7  8  9  10  11  12</a:t>
            </a:r>
            <a:r>
              <a:rPr lang="fr-FR" dirty="0" smtClean="0"/>
              <a:t>    </a:t>
            </a:r>
          </a:p>
        </p:txBody>
      </p:sp>
      <p:pic>
        <p:nvPicPr>
          <p:cNvPr id="6" name="Picture 2"/>
          <p:cNvPicPr>
            <a:picLocks noChangeAspect="1" noChangeArrowheads="1"/>
          </p:cNvPicPr>
          <p:nvPr/>
        </p:nvPicPr>
        <p:blipFill>
          <a:blip r:embed="rId2"/>
          <a:srcRect l="13177" t="35943" r="11150" b="53254"/>
          <a:stretch>
            <a:fillRect/>
          </a:stretch>
        </p:blipFill>
        <p:spPr bwMode="auto">
          <a:xfrm>
            <a:off x="357158" y="1473244"/>
            <a:ext cx="8001056" cy="741310"/>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l="13177" t="35841" r="10964" b="51172"/>
          <a:stretch>
            <a:fillRect/>
          </a:stretch>
        </p:blipFill>
        <p:spPr bwMode="auto">
          <a:xfrm>
            <a:off x="357158" y="4000504"/>
            <a:ext cx="8429684" cy="78274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heckerboard(across)">
                                      <p:cBhvr>
                                        <p:cTn id="20" dur="500"/>
                                        <p:tgtEl>
                                          <p:spTgt spid="3">
                                            <p:txEl>
                                              <p:pRg st="4" end="4"/>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heckerboard(across)">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heckerboard(across)">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heckerboard(across)">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heckerboard(across)">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43" dur="500"/>
                                        <p:tgtEl>
                                          <p:spTgt spid="3">
                                            <p:txEl>
                                              <p:pRg st="11" end="11"/>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46" dur="500"/>
                                        <p:tgtEl>
                                          <p:spTgt spid="3">
                                            <p:txEl>
                                              <p:pRg st="12" end="12"/>
                                            </p:txEl>
                                          </p:spTgt>
                                        </p:tgtEl>
                                      </p:cBhvr>
                                    </p:animEffect>
                                  </p:childTnLst>
                                </p:cTn>
                              </p:par>
                              <p:par>
                                <p:cTn id="47" presetID="5" presetClass="entr" presetSubtype="10"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49"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357166"/>
            <a:ext cx="8229600" cy="1143000"/>
          </a:xfrm>
        </p:spPr>
        <p:txBody>
          <a:bodyPr>
            <a:normAutofit/>
          </a:bodyPr>
          <a:lstStyle/>
          <a:p>
            <a:pPr algn="l"/>
            <a:r>
              <a:rPr lang="fr-FR" sz="4800" b="1" dirty="0" smtClean="0"/>
              <a:t>Plan </a:t>
            </a:r>
            <a:endParaRPr lang="fr-FR" sz="4800" b="1" dirty="0"/>
          </a:p>
        </p:txBody>
      </p:sp>
      <p:sp>
        <p:nvSpPr>
          <p:cNvPr id="3" name="Espace réservé du contenu 2"/>
          <p:cNvSpPr>
            <a:spLocks noGrp="1"/>
          </p:cNvSpPr>
          <p:nvPr>
            <p:ph idx="1"/>
          </p:nvPr>
        </p:nvSpPr>
        <p:spPr>
          <a:xfrm>
            <a:off x="457200" y="1935480"/>
            <a:ext cx="8229600" cy="4279602"/>
          </a:xfrm>
        </p:spPr>
        <p:txBody>
          <a:bodyPr>
            <a:normAutofit fontScale="92500" lnSpcReduction="10000"/>
          </a:bodyPr>
          <a:lstStyle/>
          <a:p>
            <a:pPr marL="449263" indent="-449263">
              <a:spcBef>
                <a:spcPts val="1200"/>
              </a:spcBef>
              <a:spcAft>
                <a:spcPts val="1800"/>
              </a:spcAft>
            </a:pPr>
            <a:r>
              <a:rPr lang="fr-FR" dirty="0" smtClean="0"/>
              <a:t>Métaheuristique</a:t>
            </a:r>
          </a:p>
          <a:p>
            <a:pPr marL="449263" indent="-449263">
              <a:spcBef>
                <a:spcPts val="1200"/>
              </a:spcBef>
              <a:spcAft>
                <a:spcPts val="1800"/>
              </a:spcAft>
            </a:pPr>
            <a:r>
              <a:rPr lang="fr-FR" dirty="0" smtClean="0"/>
              <a:t>Concepts élémentaires</a:t>
            </a:r>
          </a:p>
          <a:p>
            <a:pPr marL="449263" indent="-449263">
              <a:spcBef>
                <a:spcPts val="1200"/>
              </a:spcBef>
              <a:spcAft>
                <a:spcPts val="1800"/>
              </a:spcAft>
            </a:pPr>
            <a:r>
              <a:rPr lang="fr-FR" dirty="0" smtClean="0"/>
              <a:t>Métaheuristiques basés solution unique </a:t>
            </a:r>
          </a:p>
          <a:p>
            <a:pPr marL="815023" lvl="1" indent="-449263">
              <a:spcBef>
                <a:spcPts val="1200"/>
              </a:spcBef>
              <a:spcAft>
                <a:spcPts val="1800"/>
              </a:spcAft>
            </a:pPr>
            <a:r>
              <a:rPr lang="fr-FR" dirty="0" smtClean="0"/>
              <a:t>Hill-</a:t>
            </a:r>
            <a:r>
              <a:rPr lang="fr-FR" dirty="0" err="1" smtClean="0"/>
              <a:t>Climbing</a:t>
            </a:r>
            <a:endParaRPr lang="fr-FR" dirty="0" smtClean="0"/>
          </a:p>
          <a:p>
            <a:pPr marL="815023" lvl="1" indent="-449263">
              <a:spcBef>
                <a:spcPts val="1200"/>
              </a:spcBef>
              <a:spcAft>
                <a:spcPts val="1800"/>
              </a:spcAft>
            </a:pPr>
            <a:r>
              <a:rPr lang="fr-FR" dirty="0" smtClean="0"/>
              <a:t>Recuits simulés </a:t>
            </a:r>
          </a:p>
          <a:p>
            <a:pPr marL="815023" lvl="1" indent="-449263">
              <a:spcBef>
                <a:spcPts val="1200"/>
              </a:spcBef>
              <a:spcAft>
                <a:spcPts val="1800"/>
              </a:spcAft>
            </a:pPr>
            <a:r>
              <a:rPr lang="fr-FR" dirty="0" smtClean="0"/>
              <a:t>Recherche Taboue</a:t>
            </a:r>
          </a:p>
          <a:p>
            <a:pPr marL="449263" indent="-449263">
              <a:spcAft>
                <a:spcPts val="1800"/>
              </a:spcAft>
            </a:pP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00108"/>
          </a:xfrm>
        </p:spPr>
        <p:style>
          <a:lnRef idx="1">
            <a:schemeClr val="accent1"/>
          </a:lnRef>
          <a:fillRef idx="2">
            <a:schemeClr val="accent1"/>
          </a:fillRef>
          <a:effectRef idx="1">
            <a:schemeClr val="accent1"/>
          </a:effectRef>
          <a:fontRef idx="minor">
            <a:schemeClr val="dk1"/>
          </a:fontRef>
        </p:style>
        <p:txBody>
          <a:bodyPr>
            <a:normAutofit/>
          </a:bodyPr>
          <a:lstStyle/>
          <a:p>
            <a:pPr marL="530225"/>
            <a:r>
              <a:rPr lang="fr-FR" sz="4000" dirty="0" smtClean="0"/>
              <a:t>Hill-</a:t>
            </a:r>
            <a:r>
              <a:rPr lang="fr-FR" sz="4000" dirty="0" err="1" smtClean="0"/>
              <a:t>Climbing</a:t>
            </a:r>
            <a:r>
              <a:rPr lang="fr-FR" sz="4400" b="1" dirty="0" smtClean="0"/>
              <a:t> </a:t>
            </a:r>
            <a:endParaRPr lang="fr-FR" sz="4400" b="1" dirty="0"/>
          </a:p>
        </p:txBody>
      </p:sp>
      <p:sp>
        <p:nvSpPr>
          <p:cNvPr id="3" name="Espace réservé du contenu 2"/>
          <p:cNvSpPr>
            <a:spLocks noGrp="1"/>
          </p:cNvSpPr>
          <p:nvPr>
            <p:ph idx="1"/>
          </p:nvPr>
        </p:nvSpPr>
        <p:spPr>
          <a:xfrm>
            <a:off x="357158" y="1142984"/>
            <a:ext cx="8443914" cy="5500702"/>
          </a:xfrm>
        </p:spPr>
        <p:txBody>
          <a:bodyPr>
            <a:normAutofit fontScale="92500" lnSpcReduction="10000"/>
          </a:bodyPr>
          <a:lstStyle/>
          <a:p>
            <a:pPr>
              <a:buNone/>
            </a:pPr>
            <a:endParaRPr lang="fr-FR" b="1" dirty="0" smtClean="0"/>
          </a:p>
          <a:p>
            <a:pPr>
              <a:buNone/>
            </a:pPr>
            <a:endParaRPr lang="fr-FR" b="1" dirty="0" smtClean="0"/>
          </a:p>
          <a:p>
            <a:pPr>
              <a:buNone/>
            </a:pPr>
            <a:endParaRPr lang="fr-FR" b="1" dirty="0" smtClean="0"/>
          </a:p>
          <a:p>
            <a:pPr>
              <a:buNone/>
            </a:pPr>
            <a:endParaRPr lang="fr-FR" b="1" dirty="0" smtClean="0"/>
          </a:p>
          <a:p>
            <a:pPr algn="ctr">
              <a:buNone/>
            </a:pPr>
            <a:endParaRPr lang="fr-FR" sz="2000" b="1" dirty="0" smtClean="0"/>
          </a:p>
          <a:p>
            <a:pPr algn="ctr">
              <a:buNone/>
            </a:pPr>
            <a:endParaRPr lang="fr-FR" sz="2000" b="1" dirty="0" smtClean="0"/>
          </a:p>
          <a:p>
            <a:pPr algn="ctr">
              <a:spcBef>
                <a:spcPts val="0"/>
              </a:spcBef>
              <a:buNone/>
            </a:pPr>
            <a:r>
              <a:rPr lang="fr-FR" sz="2000" b="1" dirty="0" smtClean="0"/>
              <a:t>L’évolution d’une solution dans la méthode de descente.</a:t>
            </a:r>
            <a:endParaRPr lang="fr-FR" sz="2000" dirty="0" smtClean="0"/>
          </a:p>
          <a:p>
            <a:pPr algn="just">
              <a:spcBef>
                <a:spcPts val="600"/>
              </a:spcBef>
              <a:spcAft>
                <a:spcPts val="600"/>
              </a:spcAft>
            </a:pPr>
            <a:r>
              <a:rPr lang="fr-FR" sz="2400" dirty="0" smtClean="0"/>
              <a:t>L’inconvénient majeur est l’arrêt au premier minimum local rencontré. </a:t>
            </a:r>
          </a:p>
          <a:p>
            <a:pPr algn="just">
              <a:spcAft>
                <a:spcPts val="600"/>
              </a:spcAft>
            </a:pPr>
            <a:r>
              <a:rPr lang="fr-FR" sz="2400" dirty="0" smtClean="0"/>
              <a:t>Pour améliorer les résultats, on peut lancer plusieurs fois l’algorithme en partant d’un jeu de solutions initiales différentes, mais la performance de cette technique décroît rapidement.</a:t>
            </a:r>
          </a:p>
          <a:p>
            <a:pPr algn="just">
              <a:spcAft>
                <a:spcPts val="600"/>
              </a:spcAft>
            </a:pPr>
            <a:r>
              <a:rPr lang="fr-FR" sz="2400" dirty="0" smtClean="0"/>
              <a:t>Pour éviter d’être bloqué au premier minimum local rencontré, on peut décider d’accepter, sous certaines conditions, de se déplacer d’une solution s vers une solution s0∈ V(s) telle que f (s0) &gt; f (s).</a:t>
            </a:r>
          </a:p>
          <a:p>
            <a:pPr>
              <a:buNone/>
            </a:pPr>
            <a:endParaRPr lang="fr-FR" sz="2000" dirty="0" smtClean="0"/>
          </a:p>
        </p:txBody>
      </p:sp>
      <p:pic>
        <p:nvPicPr>
          <p:cNvPr id="5" name="Picture 2"/>
          <p:cNvPicPr>
            <a:picLocks noChangeAspect="1" noChangeArrowheads="1"/>
          </p:cNvPicPr>
          <p:nvPr/>
        </p:nvPicPr>
        <p:blipFill>
          <a:blip r:embed="rId2"/>
          <a:srcRect/>
          <a:stretch>
            <a:fillRect/>
          </a:stretch>
        </p:blipFill>
        <p:spPr bwMode="auto">
          <a:xfrm>
            <a:off x="214282" y="1071546"/>
            <a:ext cx="8467753" cy="20582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checkerboard(across)">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checkerboard(across)">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checkerboard(across)">
                                      <p:cBhvr>
                                        <p:cTn id="1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14422"/>
            <a:ext cx="8229600" cy="5110178"/>
          </a:xfrm>
        </p:spPr>
        <p:txBody>
          <a:bodyPr>
            <a:normAutofit/>
          </a:bodyPr>
          <a:lstStyle/>
          <a:p>
            <a:pPr algn="just">
              <a:spcAft>
                <a:spcPts val="1200"/>
              </a:spcAft>
            </a:pPr>
            <a:r>
              <a:rPr lang="fr-FR" sz="2400" dirty="0" smtClean="0"/>
              <a:t>L’efficacité des méthodes de recherche locale simples est très peu satisfaisante. </a:t>
            </a:r>
          </a:p>
          <a:p>
            <a:pPr algn="just">
              <a:spcAft>
                <a:spcPts val="1200"/>
              </a:spcAft>
            </a:pPr>
            <a:r>
              <a:rPr lang="fr-FR" sz="2400" dirty="0" smtClean="0"/>
              <a:t>La recherche s’arrête au premier minimum local rencontré, c’est là leur principal défaut.</a:t>
            </a:r>
          </a:p>
          <a:p>
            <a:pPr algn="just">
              <a:spcAft>
                <a:spcPts val="1200"/>
              </a:spcAft>
            </a:pPr>
            <a:r>
              <a:rPr lang="fr-FR" sz="2400" dirty="0" smtClean="0"/>
              <a:t>Autoriser de temps à autre une certaine dégradation des solutions trouvées, afin de mieux explorer tout l’espace des configurations, a conduit au développement de la méthode du </a:t>
            </a:r>
            <a:r>
              <a:rPr lang="fr-FR" sz="2400" b="1" dirty="0" smtClean="0"/>
              <a:t>recuits simulés </a:t>
            </a:r>
            <a:r>
              <a:rPr lang="fr-FR" sz="2400" dirty="0" smtClean="0"/>
              <a:t>et de la méthode de </a:t>
            </a:r>
            <a:r>
              <a:rPr lang="fr-FR" sz="2400" b="1" dirty="0" smtClean="0"/>
              <a:t>recherche taboue</a:t>
            </a:r>
            <a:r>
              <a:rPr lang="fr-FR" sz="2400" dirty="0" smtClean="0"/>
              <a:t>.</a:t>
            </a:r>
            <a:endParaRPr lang="fr-FR" sz="2400" dirty="0"/>
          </a:p>
        </p:txBody>
      </p:sp>
      <p:sp>
        <p:nvSpPr>
          <p:cNvPr id="5"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rmAutofit/>
          </a:bodyPr>
          <a:lstStyle/>
          <a:p>
            <a:pPr marL="530225"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smtClean="0">
                <a:ln>
                  <a:noFill/>
                </a:ln>
                <a:solidFill>
                  <a:schemeClr val="dk1"/>
                </a:solidFill>
                <a:effectLst/>
                <a:uLnTx/>
                <a:uFillTx/>
                <a:latin typeface="+mn-lt"/>
                <a:ea typeface="+mn-ea"/>
                <a:cs typeface="+mn-cs"/>
              </a:rPr>
              <a:t>Hill-Climbing</a:t>
            </a:r>
            <a:r>
              <a:rPr kumimoji="0" lang="fr-FR" sz="4400" b="1" i="0" u="none" strike="noStrike" kern="1200" cap="none" spc="0" normalizeH="0" baseline="0" noProof="0" smtClean="0">
                <a:ln>
                  <a:noFill/>
                </a:ln>
                <a:solidFill>
                  <a:schemeClr val="dk1"/>
                </a:solidFill>
                <a:effectLst/>
                <a:uLnTx/>
                <a:uFillTx/>
                <a:latin typeface="+mn-lt"/>
                <a:ea typeface="+mn-ea"/>
                <a:cs typeface="+mn-cs"/>
              </a:rPr>
              <a:t> </a:t>
            </a:r>
            <a:endParaRPr kumimoji="0" lang="fr-FR" sz="4400" b="1"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357166"/>
            <a:ext cx="8229600" cy="1143000"/>
          </a:xfrm>
        </p:spPr>
        <p:txBody>
          <a:bodyPr>
            <a:normAutofit/>
          </a:bodyPr>
          <a:lstStyle/>
          <a:p>
            <a:pPr algn="l"/>
            <a:endParaRPr lang="fr-FR" sz="4800" b="1" dirty="0"/>
          </a:p>
        </p:txBody>
      </p:sp>
      <p:sp>
        <p:nvSpPr>
          <p:cNvPr id="3" name="Espace réservé du contenu 2"/>
          <p:cNvSpPr>
            <a:spLocks noGrp="1"/>
          </p:cNvSpPr>
          <p:nvPr>
            <p:ph idx="1"/>
          </p:nvPr>
        </p:nvSpPr>
        <p:spPr>
          <a:xfrm>
            <a:off x="457200" y="1935480"/>
            <a:ext cx="8229600" cy="4279602"/>
          </a:xfrm>
        </p:spPr>
        <p:txBody>
          <a:bodyPr>
            <a:normAutofit/>
          </a:bodyPr>
          <a:lstStyle/>
          <a:p>
            <a:pPr marL="449263" indent="-449263" algn="ctr">
              <a:spcBef>
                <a:spcPts val="1200"/>
              </a:spcBef>
              <a:spcAft>
                <a:spcPts val="1800"/>
              </a:spcAft>
              <a:buNone/>
            </a:pPr>
            <a:endParaRPr lang="fr-FR" sz="4400" b="1" dirty="0" smtClean="0">
              <a:solidFill>
                <a:srgbClr val="002060"/>
              </a:solidFill>
            </a:endParaRPr>
          </a:p>
          <a:p>
            <a:pPr marL="449263" indent="-449263" algn="ctr">
              <a:spcBef>
                <a:spcPts val="1200"/>
              </a:spcBef>
              <a:spcAft>
                <a:spcPts val="1800"/>
              </a:spcAft>
              <a:buNone/>
            </a:pPr>
            <a:r>
              <a:rPr lang="fr-FR" sz="4400" b="1" dirty="0" smtClean="0">
                <a:solidFill>
                  <a:srgbClr val="002060"/>
                </a:solidFill>
              </a:rPr>
              <a:t>Recuits simulés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357298"/>
            <a:ext cx="8229600" cy="5214974"/>
          </a:xfrm>
        </p:spPr>
        <p:txBody>
          <a:bodyPr>
            <a:normAutofit fontScale="92500"/>
          </a:bodyPr>
          <a:lstStyle/>
          <a:p>
            <a:pPr algn="just">
              <a:spcAft>
                <a:spcPts val="1800"/>
              </a:spcAft>
            </a:pPr>
            <a:r>
              <a:rPr lang="fr-FR" dirty="0" smtClean="0"/>
              <a:t>Le recuit simulé en anglais « </a:t>
            </a:r>
            <a:r>
              <a:rPr lang="fr-FR" dirty="0" err="1" smtClean="0"/>
              <a:t>simulated</a:t>
            </a:r>
            <a:r>
              <a:rPr lang="fr-FR" dirty="0" smtClean="0"/>
              <a:t> </a:t>
            </a:r>
            <a:r>
              <a:rPr lang="fr-FR" dirty="0" err="1" smtClean="0"/>
              <a:t>annealing</a:t>
            </a:r>
            <a:r>
              <a:rPr lang="fr-FR" dirty="0" smtClean="0"/>
              <a:t> » est considéré comme la plus ancienne des métaheuristiques.</a:t>
            </a:r>
          </a:p>
          <a:p>
            <a:pPr algn="just">
              <a:spcAft>
                <a:spcPts val="1800"/>
              </a:spcAft>
            </a:pPr>
            <a:r>
              <a:rPr lang="fr-FR" dirty="0" smtClean="0"/>
              <a:t>S’inspire d’une procédure utilisée par les métallurgistes.</a:t>
            </a:r>
          </a:p>
          <a:p>
            <a:pPr algn="just">
              <a:spcAft>
                <a:spcPts val="1800"/>
              </a:spcAft>
            </a:pPr>
            <a:r>
              <a:rPr lang="fr-FR" dirty="0" smtClean="0"/>
              <a:t>La méthode vient du constat que le refroidissement naturel de certains métaux ne permet pas aux atomes de se placer dans la configuration la plus solide. </a:t>
            </a:r>
          </a:p>
          <a:p>
            <a:pPr algn="just">
              <a:spcAft>
                <a:spcPts val="1800"/>
              </a:spcAft>
            </a:pPr>
            <a:r>
              <a:rPr lang="fr-FR" dirty="0" smtClean="0"/>
              <a:t>La configuration la plus stable est atteinte en maîtrisant le refroidissement et en le ralentissant par un apport de chaleur externe, ou bien par une isolation.</a:t>
            </a:r>
            <a:endParaRPr lang="fr-FR" dirty="0"/>
          </a:p>
        </p:txBody>
      </p:sp>
      <p:sp>
        <p:nvSpPr>
          <p:cNvPr id="5" name="Titre 1"/>
          <p:cNvSpPr>
            <a:spLocks noGrp="1"/>
          </p:cNvSpPr>
          <p:nvPr>
            <p:ph type="title"/>
          </p:nvPr>
        </p:nvSpPr>
        <p:spPr>
          <a:xfrm>
            <a:off x="0" y="0"/>
            <a:ext cx="9144000" cy="1000108"/>
          </a:xfrm>
        </p:spPr>
        <p:style>
          <a:lnRef idx="1">
            <a:schemeClr val="accent1"/>
          </a:lnRef>
          <a:fillRef idx="2">
            <a:schemeClr val="accent1"/>
          </a:fillRef>
          <a:effectRef idx="1">
            <a:schemeClr val="accent1"/>
          </a:effectRef>
          <a:fontRef idx="minor">
            <a:schemeClr val="dk1"/>
          </a:fontRef>
        </p:style>
        <p:txBody>
          <a:bodyPr>
            <a:normAutofit/>
          </a:bodyPr>
          <a:lstStyle/>
          <a:p>
            <a:pPr marL="530225"/>
            <a:r>
              <a:rPr lang="fr-FR" sz="4000" dirty="0" smtClean="0"/>
              <a:t>Recuits simulés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285860"/>
            <a:ext cx="8229600" cy="5143536"/>
          </a:xfrm>
        </p:spPr>
        <p:txBody>
          <a:bodyPr>
            <a:normAutofit fontScale="85000" lnSpcReduction="20000"/>
          </a:bodyPr>
          <a:lstStyle/>
          <a:p>
            <a:pPr algn="just">
              <a:spcAft>
                <a:spcPts val="1200"/>
              </a:spcAft>
            </a:pPr>
            <a:r>
              <a:rPr lang="fr-FR" dirty="0" smtClean="0"/>
              <a:t>Le recuit simulé s'appuie sur l'algorithme de </a:t>
            </a:r>
            <a:r>
              <a:rPr lang="fr-FR" dirty="0" err="1" smtClean="0"/>
              <a:t>Metropolis</a:t>
            </a:r>
            <a:r>
              <a:rPr lang="fr-FR" dirty="0" smtClean="0"/>
              <a:t>-Hastings, qui permet de décrire l'évolution d'un système thermodynamique. </a:t>
            </a:r>
          </a:p>
          <a:p>
            <a:pPr algn="just">
              <a:spcAft>
                <a:spcPts val="1200"/>
              </a:spcAft>
            </a:pPr>
            <a:r>
              <a:rPr lang="fr-FR" dirty="0" smtClean="0"/>
              <a:t>Dans ce système la fonction à minimiser est l'énergie du système qui est lié à la température du système.</a:t>
            </a:r>
          </a:p>
          <a:p>
            <a:pPr algn="just">
              <a:spcAft>
                <a:spcPts val="1200"/>
              </a:spcAft>
            </a:pPr>
            <a:r>
              <a:rPr lang="fr-FR" dirty="0" smtClean="0"/>
              <a:t>Dans l'algorithme de </a:t>
            </a:r>
            <a:r>
              <a:rPr lang="fr-FR" dirty="0" err="1" smtClean="0"/>
              <a:t>Métropolis</a:t>
            </a:r>
            <a:r>
              <a:rPr lang="fr-FR" dirty="0" smtClean="0"/>
              <a:t>, on part d'une configuration donnée, et on fait subir au système une modification élémentaire.</a:t>
            </a:r>
          </a:p>
          <a:p>
            <a:pPr lvl="1" algn="just">
              <a:spcAft>
                <a:spcPts val="1200"/>
              </a:spcAft>
            </a:pPr>
            <a:r>
              <a:rPr lang="fr-FR" sz="2600" dirty="0" smtClean="0"/>
              <a:t>Si cette modification  diminue la fonction objectif (ou énergie) du système, elle est acceptée. </a:t>
            </a:r>
          </a:p>
          <a:p>
            <a:pPr lvl="1" algn="just">
              <a:spcAft>
                <a:spcPts val="1200"/>
              </a:spcAft>
            </a:pPr>
            <a:r>
              <a:rPr lang="fr-FR" sz="2600" dirty="0" smtClean="0"/>
              <a:t>Sinon, elle est acceptée avec une probabilité P. </a:t>
            </a:r>
          </a:p>
          <a:p>
            <a:pPr algn="just">
              <a:spcAft>
                <a:spcPts val="1200"/>
              </a:spcAft>
            </a:pPr>
            <a:r>
              <a:rPr lang="fr-FR" dirty="0" smtClean="0"/>
              <a:t>En appliquant itérativement cette règle, on engendre une séquence de configurations qui tendent vers l'équilibre thermodynamique.</a:t>
            </a:r>
          </a:p>
        </p:txBody>
      </p:sp>
      <p:sp>
        <p:nvSpPr>
          <p:cNvPr id="5"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rmAutofit/>
          </a:bodyPr>
          <a:lstStyle/>
          <a:p>
            <a:pPr marL="530225"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smtClean="0">
                <a:ln>
                  <a:noFill/>
                </a:ln>
                <a:solidFill>
                  <a:schemeClr val="dk1"/>
                </a:solidFill>
                <a:effectLst/>
                <a:uLnTx/>
                <a:uFillTx/>
                <a:latin typeface="+mn-lt"/>
                <a:ea typeface="+mn-ea"/>
                <a:cs typeface="+mn-cs"/>
              </a:rPr>
              <a:t>Recuits simulés </a:t>
            </a:r>
            <a:endParaRPr kumimoji="0" lang="fr-FR" sz="4000" b="0"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428736"/>
            <a:ext cx="8229600" cy="4389120"/>
          </a:xfrm>
        </p:spPr>
        <p:txBody>
          <a:bodyPr>
            <a:normAutofit/>
          </a:bodyPr>
          <a:lstStyle/>
          <a:p>
            <a:pPr algn="just">
              <a:spcAft>
                <a:spcPts val="1200"/>
              </a:spcAft>
            </a:pPr>
            <a:r>
              <a:rPr lang="fr-FR" sz="2400" dirty="0" smtClean="0"/>
              <a:t>L'algorithme de recuit simulé se diffère de l’algorithme Hill </a:t>
            </a:r>
            <a:r>
              <a:rPr lang="fr-FR" sz="2400" dirty="0" err="1" smtClean="0"/>
              <a:t>Climbing</a:t>
            </a:r>
            <a:r>
              <a:rPr lang="fr-FR" sz="2400" dirty="0" smtClean="0"/>
              <a:t> dans la décision de remplacer la solution S, par une solution meilleure R.</a:t>
            </a:r>
          </a:p>
          <a:p>
            <a:pPr algn="just">
              <a:spcAft>
                <a:spcPts val="1200"/>
              </a:spcAft>
            </a:pPr>
            <a:r>
              <a:rPr lang="fr-FR" sz="2400" dirty="0" smtClean="0"/>
              <a:t>Plus précisément dans l’algorithme de recuit simulé:</a:t>
            </a:r>
          </a:p>
          <a:p>
            <a:pPr lvl="1" algn="just">
              <a:spcAft>
                <a:spcPts val="1200"/>
              </a:spcAft>
            </a:pPr>
            <a:r>
              <a:rPr lang="fr-FR" sz="2200" dirty="0" smtClean="0"/>
              <a:t>Si S0 est meilleure que S, nous remplaçant la solution S par S0 comme d'habitude.</a:t>
            </a:r>
          </a:p>
          <a:p>
            <a:pPr lvl="1" algn="just">
              <a:spcAft>
                <a:spcPts val="1200"/>
              </a:spcAft>
            </a:pPr>
            <a:r>
              <a:rPr lang="fr-FR" sz="2400" dirty="0" smtClean="0"/>
              <a:t>Sinon si S0 est pire que S, nous pouvons encore remplacer S avec s0 avec une probabilité.</a:t>
            </a:r>
            <a:endParaRPr lang="fr-FR" sz="24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614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85984" y="5286389"/>
            <a:ext cx="5143536" cy="500066"/>
          </a:xfrm>
          <a:prstGeom prst="rect">
            <a:avLst/>
          </a:prstGeom>
          <a:noFill/>
        </p:spPr>
      </p:pic>
      <p:sp>
        <p:nvSpPr>
          <p:cNvPr id="7"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rmAutofit/>
          </a:bodyPr>
          <a:lstStyle/>
          <a:p>
            <a:pPr marL="530225"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smtClean="0">
                <a:ln>
                  <a:noFill/>
                </a:ln>
                <a:solidFill>
                  <a:schemeClr val="dk1"/>
                </a:solidFill>
                <a:effectLst/>
                <a:uLnTx/>
                <a:uFillTx/>
                <a:latin typeface="+mn-lt"/>
                <a:ea typeface="+mn-ea"/>
                <a:cs typeface="+mn-cs"/>
              </a:rPr>
              <a:t>Recuits simulés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6145"/>
                                        </p:tgtEl>
                                        <p:attrNameLst>
                                          <p:attrName>style.visibility</p:attrName>
                                        </p:attrNameLst>
                                      </p:cBhvr>
                                      <p:to>
                                        <p:strVal val="visible"/>
                                      </p:to>
                                    </p:set>
                                    <p:animEffect transition="in" filter="checkerboard(across)">
                                      <p:cBhvr>
                                        <p:cTn id="25"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85794"/>
          </a:xfrm>
        </p:spPr>
        <p:style>
          <a:lnRef idx="1">
            <a:schemeClr val="accent1"/>
          </a:lnRef>
          <a:fillRef idx="2">
            <a:schemeClr val="accent1"/>
          </a:fillRef>
          <a:effectRef idx="1">
            <a:schemeClr val="accent1"/>
          </a:effectRef>
          <a:fontRef idx="minor">
            <a:schemeClr val="dk1"/>
          </a:fontRef>
        </p:style>
        <p:txBody>
          <a:bodyPr>
            <a:normAutofit/>
          </a:bodyPr>
          <a:lstStyle/>
          <a:p>
            <a:pPr marL="530225"/>
            <a:r>
              <a:rPr lang="fr-FR" sz="4000" dirty="0" smtClean="0"/>
              <a:t>Recuits simulés </a:t>
            </a:r>
          </a:p>
        </p:txBody>
      </p:sp>
      <p:sp>
        <p:nvSpPr>
          <p:cNvPr id="3" name="Espace réservé du contenu 2"/>
          <p:cNvSpPr>
            <a:spLocks noGrp="1"/>
          </p:cNvSpPr>
          <p:nvPr>
            <p:ph idx="1"/>
          </p:nvPr>
        </p:nvSpPr>
        <p:spPr>
          <a:xfrm>
            <a:off x="500034" y="857232"/>
            <a:ext cx="8229600" cy="5715040"/>
          </a:xfrm>
        </p:spPr>
        <p:txBody>
          <a:bodyPr>
            <a:noAutofit/>
          </a:bodyPr>
          <a:lstStyle/>
          <a:p>
            <a:pPr marL="906463" indent="-552450">
              <a:spcBef>
                <a:spcPts val="0"/>
              </a:spcBef>
              <a:buNone/>
            </a:pPr>
            <a:r>
              <a:rPr lang="fr-FR" sz="2000" b="1" dirty="0" smtClean="0"/>
              <a:t>Algorithme: Recuit simulé</a:t>
            </a:r>
          </a:p>
          <a:p>
            <a:pPr marL="906463" indent="-95250">
              <a:spcBef>
                <a:spcPts val="0"/>
              </a:spcBef>
              <a:buNone/>
            </a:pPr>
            <a:r>
              <a:rPr lang="fr-FR" sz="2000" dirty="0" smtClean="0"/>
              <a:t>T=T0;        // température initialisée à une grande valeur</a:t>
            </a:r>
          </a:p>
          <a:p>
            <a:pPr marL="906463" indent="-95250">
              <a:spcBef>
                <a:spcPts val="0"/>
              </a:spcBef>
              <a:buNone/>
            </a:pPr>
            <a:r>
              <a:rPr lang="fr-FR" sz="2400" dirty="0" smtClean="0"/>
              <a:t>s</a:t>
            </a:r>
            <a:r>
              <a:rPr lang="fr-FR" sz="2000" dirty="0" smtClean="0">
                <a:sym typeface="Wingdings" pitchFamily="2" charset="2"/>
              </a:rPr>
              <a:t>s0;	// solution initial</a:t>
            </a:r>
          </a:p>
          <a:p>
            <a:pPr marL="906463" indent="-95250">
              <a:spcBef>
                <a:spcPts val="0"/>
              </a:spcBef>
              <a:buNone/>
            </a:pPr>
            <a:r>
              <a:rPr lang="fr-FR" sz="2000" dirty="0" smtClean="0">
                <a:sym typeface="Wingdings" pitchFamily="2" charset="2"/>
              </a:rPr>
              <a:t>Bests;</a:t>
            </a:r>
          </a:p>
          <a:p>
            <a:pPr marL="906463" indent="-366713">
              <a:spcBef>
                <a:spcPts val="600"/>
              </a:spcBef>
              <a:buNone/>
            </a:pPr>
            <a:r>
              <a:rPr lang="fr-FR" sz="2000" b="1" dirty="0" smtClean="0">
                <a:sym typeface="Wingdings" pitchFamily="2" charset="2"/>
              </a:rPr>
              <a:t>Tant que T≥0 faire</a:t>
            </a:r>
            <a:endParaRPr lang="fr-FR" sz="2000" b="1" dirty="0" smtClean="0"/>
          </a:p>
          <a:p>
            <a:pPr marL="906463" indent="-95250">
              <a:spcBef>
                <a:spcPts val="0"/>
              </a:spcBef>
              <a:buNone/>
            </a:pPr>
            <a:r>
              <a:rPr lang="fr-FR" sz="2000" dirty="0" smtClean="0"/>
              <a:t>	Choisir s0 dans N(s);         //   N(s) le voisinage de s  </a:t>
            </a:r>
          </a:p>
          <a:p>
            <a:pPr marL="906463" indent="-95250">
              <a:spcBef>
                <a:spcPts val="0"/>
              </a:spcBef>
              <a:buNone/>
            </a:pPr>
            <a:r>
              <a:rPr lang="fr-FR" sz="2000" dirty="0" smtClean="0"/>
              <a:t>	Si f (s0) &lt; f (s) alors </a:t>
            </a:r>
          </a:p>
          <a:p>
            <a:pPr marL="906463" indent="-95250">
              <a:spcBef>
                <a:spcPts val="0"/>
              </a:spcBef>
              <a:buNone/>
            </a:pPr>
            <a:r>
              <a:rPr lang="fr-FR" sz="2000" dirty="0" smtClean="0"/>
              <a:t>			s </a:t>
            </a:r>
            <a:r>
              <a:rPr lang="fr-FR" sz="2000" dirty="0" smtClean="0">
                <a:sym typeface="Wingdings" pitchFamily="2" charset="2"/>
              </a:rPr>
              <a:t></a:t>
            </a:r>
            <a:r>
              <a:rPr lang="fr-FR" sz="2000" dirty="0" smtClean="0"/>
              <a:t> s0 ; best </a:t>
            </a:r>
            <a:r>
              <a:rPr lang="fr-FR" sz="2000" dirty="0" smtClean="0">
                <a:sym typeface="Wingdings" pitchFamily="2" charset="2"/>
              </a:rPr>
              <a:t>s;</a:t>
            </a:r>
          </a:p>
          <a:p>
            <a:pPr marL="906463" indent="-95250">
              <a:spcBef>
                <a:spcPts val="0"/>
              </a:spcBef>
              <a:buNone/>
            </a:pPr>
            <a:r>
              <a:rPr lang="fr-FR" sz="2000" dirty="0" smtClean="0">
                <a:sym typeface="Wingdings" pitchFamily="2" charset="2"/>
              </a:rPr>
              <a:t>	Sinon </a:t>
            </a:r>
          </a:p>
          <a:p>
            <a:pPr marL="906463" indent="-95250">
              <a:spcBef>
                <a:spcPts val="0"/>
              </a:spcBef>
              <a:spcAft>
                <a:spcPts val="600"/>
              </a:spcAft>
              <a:buNone/>
            </a:pPr>
            <a:r>
              <a:rPr lang="fr-FR" sz="2000" dirty="0" smtClean="0">
                <a:sym typeface="Wingdings" pitchFamily="2" charset="2"/>
              </a:rPr>
              <a:t>			</a:t>
            </a:r>
            <a:r>
              <a:rPr lang="fr-FR" sz="2000" i="1" dirty="0" smtClean="0"/>
              <a:t> p</a:t>
            </a:r>
            <a:r>
              <a:rPr lang="fr-FR" sz="2000" dirty="0" smtClean="0">
                <a:sym typeface="Wingdings" pitchFamily="2" charset="2"/>
              </a:rPr>
              <a:t></a:t>
            </a:r>
            <a:r>
              <a:rPr lang="fr-FR" sz="2000" i="1" dirty="0" err="1" smtClean="0">
                <a:sym typeface="Wingdings" pitchFamily="2" charset="2"/>
              </a:rPr>
              <a:t>random</a:t>
            </a:r>
            <a:r>
              <a:rPr lang="fr-FR" sz="2000" i="1" dirty="0" smtClean="0">
                <a:sym typeface="Wingdings" pitchFamily="2" charset="2"/>
              </a:rPr>
              <a:t>(0,1)</a:t>
            </a:r>
            <a:r>
              <a:rPr lang="fr-FR" sz="2000" dirty="0" smtClean="0">
                <a:sym typeface="Wingdings" pitchFamily="2" charset="2"/>
              </a:rPr>
              <a:t>;</a:t>
            </a:r>
          </a:p>
          <a:p>
            <a:pPr marL="906463" indent="-95250">
              <a:spcBef>
                <a:spcPts val="0"/>
              </a:spcBef>
              <a:buNone/>
            </a:pPr>
            <a:r>
              <a:rPr lang="fr-FR" sz="2000" dirty="0" smtClean="0">
                <a:sym typeface="Wingdings" pitchFamily="2" charset="2"/>
              </a:rPr>
              <a:t>			si </a:t>
            </a:r>
            <a:r>
              <a:rPr lang="fr-FR" sz="2000" i="1" dirty="0" smtClean="0"/>
              <a:t>p</a:t>
            </a:r>
            <a:r>
              <a:rPr lang="fr-FR" sz="2000" dirty="0" smtClean="0"/>
              <a:t> &lt;		         alors</a:t>
            </a:r>
          </a:p>
          <a:p>
            <a:pPr marL="906463" indent="-95250">
              <a:spcBef>
                <a:spcPts val="0"/>
              </a:spcBef>
              <a:buNone/>
            </a:pPr>
            <a:r>
              <a:rPr lang="fr-FR" sz="2000" dirty="0" smtClean="0"/>
              <a:t>			      s := s0 ;</a:t>
            </a:r>
          </a:p>
          <a:p>
            <a:pPr marL="906463" indent="-95250">
              <a:spcBef>
                <a:spcPts val="0"/>
              </a:spcBef>
              <a:buNone/>
            </a:pPr>
            <a:r>
              <a:rPr lang="fr-FR" sz="2000" dirty="0" smtClean="0"/>
              <a:t>			</a:t>
            </a:r>
            <a:r>
              <a:rPr lang="fr-FR" sz="2000" dirty="0" err="1" smtClean="0"/>
              <a:t>finsi</a:t>
            </a:r>
            <a:endParaRPr lang="fr-FR" sz="2000" dirty="0" smtClean="0"/>
          </a:p>
          <a:p>
            <a:pPr marL="906463" indent="-95250">
              <a:spcBef>
                <a:spcPts val="0"/>
              </a:spcBef>
              <a:buNone/>
            </a:pPr>
            <a:r>
              <a:rPr lang="fr-FR" sz="2000" dirty="0" smtClean="0"/>
              <a:t>Fin si</a:t>
            </a:r>
          </a:p>
          <a:p>
            <a:pPr marL="906463" indent="-95250">
              <a:spcBef>
                <a:spcPts val="0"/>
              </a:spcBef>
              <a:buNone/>
            </a:pPr>
            <a:r>
              <a:rPr lang="fr-FR" sz="2000" dirty="0" smtClean="0"/>
              <a:t>			décrémenter T;</a:t>
            </a:r>
          </a:p>
          <a:p>
            <a:pPr marL="906463" indent="-366713">
              <a:spcBef>
                <a:spcPts val="0"/>
              </a:spcBef>
              <a:buNone/>
            </a:pPr>
            <a:r>
              <a:rPr lang="fr-FR" sz="2000" b="1" dirty="0" smtClean="0"/>
              <a:t>Fin tant que</a:t>
            </a:r>
          </a:p>
          <a:p>
            <a:pPr marL="906463" indent="-546100" defTabSz="449263">
              <a:spcBef>
                <a:spcPts val="0"/>
              </a:spcBef>
              <a:buNone/>
            </a:pPr>
            <a:r>
              <a:rPr lang="pt-BR" sz="2000" b="1" dirty="0" smtClean="0"/>
              <a:t>Fin </a:t>
            </a:r>
          </a:p>
          <a:p>
            <a:pPr marL="906463" indent="-552450">
              <a:spcBef>
                <a:spcPts val="0"/>
              </a:spcBef>
              <a:buNone/>
            </a:pPr>
            <a:endParaRPr lang="fr-FR" sz="2400" dirty="0" smtClean="0"/>
          </a:p>
        </p:txBody>
      </p:sp>
      <p:pic>
        <p:nvPicPr>
          <p:cNvPr id="4" name="Picture 1"/>
          <p:cNvPicPr>
            <a:picLocks noChangeAspect="1" noChangeArrowheads="1"/>
          </p:cNvPicPr>
          <p:nvPr/>
        </p:nvPicPr>
        <p:blipFill>
          <a:blip r:embed="rId2">
            <a:clrChange>
              <a:clrFrom>
                <a:srgbClr val="FFFFFF"/>
              </a:clrFrom>
              <a:clrTo>
                <a:srgbClr val="FFFFFF">
                  <a:alpha val="0"/>
                </a:srgbClr>
              </a:clrTo>
            </a:clrChange>
          </a:blip>
          <a:srcRect l="47222"/>
          <a:stretch>
            <a:fillRect/>
          </a:stretch>
        </p:blipFill>
        <p:spPr bwMode="auto">
          <a:xfrm>
            <a:off x="3000364" y="4143380"/>
            <a:ext cx="1732752" cy="4286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heckerboard(across)">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heckerboard(across)">
                                      <p:cBhvr>
                                        <p:cTn id="31" dur="500"/>
                                        <p:tgtEl>
                                          <p:spTgt spid="3">
                                            <p:txEl>
                                              <p:pRg st="6" end="6"/>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checkerboard(across)">
                                      <p:cBhvr>
                                        <p:cTn id="34" dur="500"/>
                                        <p:tgtEl>
                                          <p:spTgt spid="3">
                                            <p:txEl>
                                              <p:pRg st="7" end="7"/>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heckerboard(across)">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checkerboard(across)">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47" dur="500"/>
                                        <p:tgtEl>
                                          <p:spTgt spid="3">
                                            <p:txEl>
                                              <p:pRg st="10" end="10"/>
                                            </p:txEl>
                                          </p:spTgt>
                                        </p:tgtEl>
                                      </p:cBhvr>
                                    </p:animEffect>
                                  </p:childTnLst>
                                </p:cTn>
                              </p:par>
                              <p:par>
                                <p:cTn id="48" presetID="5" presetClass="entr" presetSubtype="10" fill="hold" nodeType="with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50" dur="500"/>
                                        <p:tgtEl>
                                          <p:spTgt spid="3">
                                            <p:txEl>
                                              <p:pRg st="11" end="11"/>
                                            </p:txEl>
                                          </p:spTgt>
                                        </p:tgtEl>
                                      </p:cBhvr>
                                    </p:animEffect>
                                  </p:childTnLst>
                                </p:cTn>
                              </p:par>
                              <p:par>
                                <p:cTn id="51" presetID="5" presetClass="entr" presetSubtype="10"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53" dur="500"/>
                                        <p:tgtEl>
                                          <p:spTgt spid="3">
                                            <p:txEl>
                                              <p:pRg st="12" end="12"/>
                                            </p:txEl>
                                          </p:spTgt>
                                        </p:tgtEl>
                                      </p:cBhvr>
                                    </p:animEffect>
                                  </p:childTnLst>
                                </p:cTn>
                              </p:par>
                              <p:par>
                                <p:cTn id="54" presetID="5" presetClass="entr" presetSubtype="10" fill="hold" nodeType="with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56" dur="500"/>
                                        <p:tgtEl>
                                          <p:spTgt spid="3">
                                            <p:txEl>
                                              <p:pRg st="13" end="13"/>
                                            </p:txEl>
                                          </p:spTgt>
                                        </p:tgtEl>
                                      </p:cBhvr>
                                    </p:animEffect>
                                  </p:childTnLst>
                                </p:cTn>
                              </p:par>
                              <p:par>
                                <p:cTn id="57" presetID="5" presetClass="entr" presetSubtype="1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checkerboard(across)">
                                      <p:cBhvr>
                                        <p:cTn id="59" dur="500"/>
                                        <p:tgtEl>
                                          <p:spTgt spid="4"/>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64" dur="500"/>
                                        <p:tgtEl>
                                          <p:spTgt spid="3">
                                            <p:txEl>
                                              <p:pRg st="14" end="1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nodeType="click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animEffect transition="in" filter="checkerboard(across)">
                                      <p:cBhvr>
                                        <p:cTn id="69" dur="500"/>
                                        <p:tgtEl>
                                          <p:spTgt spid="3">
                                            <p:txEl>
                                              <p:pRg st="15" end="15"/>
                                            </p:txEl>
                                          </p:spTgt>
                                        </p:tgtEl>
                                      </p:cBhvr>
                                    </p:animEffect>
                                  </p:childTnLst>
                                </p:cTn>
                              </p:par>
                              <p:par>
                                <p:cTn id="70" presetID="5" presetClass="entr" presetSubtype="10" fill="hold" nodeType="withEffect">
                                  <p:stCondLst>
                                    <p:cond delay="0"/>
                                  </p:stCondLst>
                                  <p:childTnLst>
                                    <p:set>
                                      <p:cBhvr>
                                        <p:cTn id="71" dur="1" fill="hold">
                                          <p:stCondLst>
                                            <p:cond delay="0"/>
                                          </p:stCondLst>
                                        </p:cTn>
                                        <p:tgtEl>
                                          <p:spTgt spid="3">
                                            <p:txEl>
                                              <p:pRg st="16" end="16"/>
                                            </p:txEl>
                                          </p:spTgt>
                                        </p:tgtEl>
                                        <p:attrNameLst>
                                          <p:attrName>style.visibility</p:attrName>
                                        </p:attrNameLst>
                                      </p:cBhvr>
                                      <p:to>
                                        <p:strVal val="visible"/>
                                      </p:to>
                                    </p:set>
                                    <p:animEffect transition="in" filter="checkerboard(across)">
                                      <p:cBhvr>
                                        <p:cTn id="72"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428736"/>
            <a:ext cx="8229600" cy="4929222"/>
          </a:xfrm>
        </p:spPr>
        <p:txBody>
          <a:bodyPr>
            <a:noAutofit/>
          </a:bodyPr>
          <a:lstStyle/>
          <a:p>
            <a:pPr algn="just">
              <a:spcAft>
                <a:spcPts val="600"/>
              </a:spcAft>
            </a:pPr>
            <a:r>
              <a:rPr lang="fr-FR" sz="2200" b="1" dirty="0" smtClean="0"/>
              <a:t>Avantages</a:t>
            </a:r>
          </a:p>
          <a:p>
            <a:pPr lvl="1" algn="just">
              <a:spcAft>
                <a:spcPts val="600"/>
              </a:spcAft>
            </a:pPr>
            <a:r>
              <a:rPr lang="fr-FR" sz="2200" dirty="0" smtClean="0"/>
              <a:t>Souple vis-à-vis des évolutions du problème et facile à implémenter,</a:t>
            </a:r>
          </a:p>
          <a:p>
            <a:pPr lvl="1" algn="just">
              <a:spcAft>
                <a:spcPts val="600"/>
              </a:spcAft>
            </a:pPr>
            <a:r>
              <a:rPr lang="fr-FR" sz="2200" dirty="0" smtClean="0"/>
              <a:t>Contrairement aux méthodes de descente, évite le piège des optima locaux,</a:t>
            </a:r>
          </a:p>
          <a:p>
            <a:pPr lvl="1" algn="just">
              <a:spcAft>
                <a:spcPts val="600"/>
              </a:spcAft>
            </a:pPr>
            <a:r>
              <a:rPr lang="fr-FR" sz="2200" dirty="0" smtClean="0"/>
              <a:t>Excellents résultats pour un nombre de problèmes complexes.</a:t>
            </a:r>
          </a:p>
          <a:p>
            <a:pPr algn="just">
              <a:spcAft>
                <a:spcPts val="600"/>
              </a:spcAft>
            </a:pPr>
            <a:r>
              <a:rPr lang="fr-FR" sz="2200" b="1" dirty="0" smtClean="0"/>
              <a:t>Inconvénients</a:t>
            </a:r>
          </a:p>
          <a:p>
            <a:pPr lvl="1" algn="just">
              <a:spcAft>
                <a:spcPts val="600"/>
              </a:spcAft>
            </a:pPr>
            <a:r>
              <a:rPr lang="fr-FR" sz="2200" dirty="0" smtClean="0"/>
              <a:t>Nombreux tests nécessaires pour trouver les bons paramètres.</a:t>
            </a:r>
          </a:p>
          <a:p>
            <a:pPr lvl="1" algn="just">
              <a:spcAft>
                <a:spcPts val="600"/>
              </a:spcAft>
            </a:pPr>
            <a:r>
              <a:rPr lang="fr-FR" sz="2200" dirty="0" smtClean="0"/>
              <a:t>Le </a:t>
            </a:r>
            <a:r>
              <a:rPr lang="fr-FR" sz="2200" dirty="0" smtClean="0"/>
              <a:t>problème de cycle.</a:t>
            </a:r>
            <a:endParaRPr lang="fr-FR" sz="22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7"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rmAutofit/>
          </a:bodyPr>
          <a:lstStyle/>
          <a:p>
            <a:pPr marL="530225"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smtClean="0">
                <a:ln>
                  <a:noFill/>
                </a:ln>
                <a:solidFill>
                  <a:schemeClr val="dk1"/>
                </a:solidFill>
                <a:effectLst/>
                <a:uLnTx/>
                <a:uFillTx/>
                <a:latin typeface="+mn-lt"/>
                <a:ea typeface="+mn-ea"/>
                <a:cs typeface="+mn-cs"/>
              </a:rPr>
              <a:t>Recuits simulés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heckerboard(across)">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lgn="ctr">
              <a:buNone/>
            </a:pPr>
            <a:endParaRPr lang="fr-FR" sz="4800" dirty="0" smtClean="0"/>
          </a:p>
          <a:p>
            <a:pPr algn="ctr">
              <a:buNone/>
            </a:pPr>
            <a:r>
              <a:rPr lang="fr-FR" sz="5400" b="1" dirty="0" smtClean="0">
                <a:solidFill>
                  <a:schemeClr val="accent1">
                    <a:lumMod val="75000"/>
                  </a:schemeClr>
                </a:solidFill>
              </a:rPr>
              <a:t>Recherche Taboue </a:t>
            </a:r>
          </a:p>
          <a:p>
            <a:pPr algn="ctr">
              <a:buNone/>
            </a:pPr>
            <a:r>
              <a:rPr lang="fr-FR" sz="5400" b="1" dirty="0" smtClean="0">
                <a:solidFill>
                  <a:schemeClr val="accent1">
                    <a:lumMod val="75000"/>
                  </a:schemeClr>
                </a:solidFill>
              </a:rPr>
              <a:t>(</a:t>
            </a:r>
            <a:r>
              <a:rPr lang="fr-FR" sz="5400" b="1" dirty="0" err="1" smtClean="0">
                <a:solidFill>
                  <a:schemeClr val="accent1">
                    <a:lumMod val="75000"/>
                  </a:schemeClr>
                </a:solidFill>
              </a:rPr>
              <a:t>Tabu</a:t>
            </a:r>
            <a:r>
              <a:rPr lang="fr-FR" sz="5400" b="1" dirty="0" smtClean="0">
                <a:solidFill>
                  <a:schemeClr val="accent1">
                    <a:lumMod val="75000"/>
                  </a:schemeClr>
                </a:solidFill>
              </a:rPr>
              <a:t> </a:t>
            </a:r>
            <a:r>
              <a:rPr lang="fr-FR" sz="5400" b="1" dirty="0" err="1" smtClean="0">
                <a:solidFill>
                  <a:schemeClr val="accent1">
                    <a:lumMod val="75000"/>
                  </a:schemeClr>
                </a:solidFill>
              </a:rPr>
              <a:t>Search</a:t>
            </a:r>
            <a:r>
              <a:rPr lang="fr-FR" sz="5400" b="1" dirty="0" smtClean="0">
                <a:solidFill>
                  <a:schemeClr val="accent1">
                    <a:lumMod val="75000"/>
                  </a:schemeClr>
                </a:solidFill>
              </a:rPr>
              <a:t>)</a:t>
            </a:r>
            <a:endParaRPr lang="fr-FR" sz="54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just">
              <a:spcAft>
                <a:spcPts val="1200"/>
              </a:spcAft>
            </a:pPr>
            <a:r>
              <a:rPr lang="fr-FR" sz="2400" dirty="0" smtClean="0"/>
              <a:t>Une méthode de recherche locale combinée avec un ensemble de techniques permettant d’éviter d’être piégé dans un minimum local ou la répétition d’un cycle.</a:t>
            </a:r>
          </a:p>
          <a:p>
            <a:pPr algn="just">
              <a:spcAft>
                <a:spcPts val="1200"/>
              </a:spcAft>
            </a:pPr>
            <a:r>
              <a:rPr lang="fr-FR" sz="2400" dirty="0" smtClean="0"/>
              <a:t>La recherche tabou est introduite principalement par Glover (Glover 1986), Hansen (Hansen 1986), Glover et </a:t>
            </a:r>
            <a:r>
              <a:rPr lang="fr-FR" sz="2400" dirty="0" err="1" smtClean="0"/>
              <a:t>Laguna</a:t>
            </a:r>
            <a:r>
              <a:rPr lang="fr-FR" sz="2400" dirty="0" smtClean="0"/>
              <a:t> dans (Glover et </a:t>
            </a:r>
            <a:r>
              <a:rPr lang="fr-FR" sz="2400" dirty="0" err="1" smtClean="0"/>
              <a:t>Laguna</a:t>
            </a:r>
            <a:r>
              <a:rPr lang="fr-FR" sz="2400" dirty="0" smtClean="0"/>
              <a:t> 1997). </a:t>
            </a:r>
          </a:p>
          <a:p>
            <a:pPr algn="just">
              <a:spcAft>
                <a:spcPts val="1200"/>
              </a:spcAft>
            </a:pPr>
            <a:r>
              <a:rPr lang="fr-FR" sz="2400" dirty="0" smtClean="0"/>
              <a:t>Cette méthode a montré une grande efficacité pour la résolution des problèmes d’optimisation difficiles. </a:t>
            </a:r>
          </a:p>
          <a:p>
            <a:pPr algn="just"/>
            <a:endParaRPr lang="fr-FR" dirty="0" smtClean="0"/>
          </a:p>
          <a:p>
            <a:pPr algn="just"/>
            <a:endParaRPr lang="fr-FR" dirty="0"/>
          </a:p>
        </p:txBody>
      </p:sp>
      <p:sp>
        <p:nvSpPr>
          <p:cNvPr id="4"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rmAutofit/>
          </a:bodyPr>
          <a:lstStyle/>
          <a:p>
            <a:pPr marL="530225" lvl="0">
              <a:spcBef>
                <a:spcPct val="0"/>
              </a:spcBef>
              <a:defRPr/>
            </a:pPr>
            <a:r>
              <a:rPr lang="fr-FR" sz="4000" dirty="0" smtClean="0"/>
              <a:t>Recherche Taboue (</a:t>
            </a:r>
            <a:r>
              <a:rPr lang="fr-FR" sz="4000" dirty="0" err="1" smtClean="0"/>
              <a:t>Tabu</a:t>
            </a:r>
            <a:r>
              <a:rPr lang="fr-FR" sz="4000" dirty="0" smtClean="0"/>
              <a:t> </a:t>
            </a:r>
            <a:r>
              <a:rPr lang="fr-FR" sz="4000" dirty="0" err="1" smtClean="0"/>
              <a:t>Search</a:t>
            </a:r>
            <a:r>
              <a:rPr lang="fr-FR" sz="4000" dirty="0" smtClean="0"/>
              <a:t>)</a:t>
            </a:r>
            <a:endParaRPr kumimoji="0" lang="fr-FR" sz="4000" b="0"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Autofit/>
          </a:bodyPr>
          <a:lstStyle/>
          <a:p>
            <a:pPr indent="530225">
              <a:lnSpc>
                <a:spcPct val="150000"/>
              </a:lnSpc>
              <a:spcBef>
                <a:spcPct val="0"/>
              </a:spcBef>
              <a:defRPr/>
            </a:pPr>
            <a:r>
              <a:rPr lang="fr-FR" sz="3200" smtClean="0"/>
              <a:t>Métaheuristiques</a:t>
            </a:r>
            <a:endParaRPr kumimoji="0" lang="fr-FR" sz="3200" b="1"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34" name="Espace réservé du contenu 2"/>
          <p:cNvSpPr>
            <a:spLocks noGrp="1"/>
          </p:cNvSpPr>
          <p:nvPr>
            <p:ph idx="1"/>
          </p:nvPr>
        </p:nvSpPr>
        <p:spPr>
          <a:xfrm>
            <a:off x="428596" y="1142984"/>
            <a:ext cx="8229600" cy="5072098"/>
          </a:xfrm>
        </p:spPr>
        <p:txBody>
          <a:bodyPr>
            <a:noAutofit/>
          </a:bodyPr>
          <a:lstStyle/>
          <a:p>
            <a:pPr algn="just">
              <a:spcBef>
                <a:spcPts val="600"/>
              </a:spcBef>
              <a:spcAft>
                <a:spcPts val="600"/>
              </a:spcAft>
            </a:pPr>
            <a:r>
              <a:rPr lang="fr-FR" sz="2000" dirty="0" smtClean="0"/>
              <a:t>Sont des méthodes algorithmiques de haut niveau capable de guider et d’orienter le processus de recherche dans un espace de solution (souvent très grand) afin de déterminer des solutions (presque) optimales.</a:t>
            </a:r>
          </a:p>
          <a:p>
            <a:pPr algn="just">
              <a:spcBef>
                <a:spcPts val="600"/>
              </a:spcBef>
              <a:spcAft>
                <a:spcPts val="600"/>
              </a:spcAft>
            </a:pPr>
            <a:r>
              <a:rPr lang="fr-FR" sz="2000" dirty="0" smtClean="0"/>
              <a:t>Souvent inspirées par des systèmes naturels dans de nombreux domaines tels que :  </a:t>
            </a:r>
          </a:p>
          <a:p>
            <a:pPr lvl="1" algn="just">
              <a:spcBef>
                <a:spcPts val="600"/>
              </a:spcBef>
              <a:spcAft>
                <a:spcPts val="600"/>
              </a:spcAft>
            </a:pPr>
            <a:r>
              <a:rPr lang="fr-FR" sz="1800" dirty="0" smtClean="0"/>
              <a:t>La biologie (algorithmes évolutionnaires et génétiques)</a:t>
            </a:r>
          </a:p>
          <a:p>
            <a:pPr lvl="1" algn="just">
              <a:spcBef>
                <a:spcPts val="600"/>
              </a:spcBef>
              <a:spcAft>
                <a:spcPts val="600"/>
              </a:spcAft>
            </a:pPr>
            <a:r>
              <a:rPr lang="fr-FR" sz="1800" dirty="0" smtClean="0"/>
              <a:t>La physique (recuit simulé).</a:t>
            </a:r>
          </a:p>
          <a:p>
            <a:pPr lvl="1" algn="just">
              <a:spcBef>
                <a:spcPts val="600"/>
              </a:spcBef>
              <a:spcAft>
                <a:spcPts val="600"/>
              </a:spcAft>
            </a:pPr>
            <a:r>
              <a:rPr lang="fr-FR" sz="1800" dirty="0" smtClean="0"/>
              <a:t>L’éthologie (algorithmes de colonies de fourmis).</a:t>
            </a:r>
          </a:p>
          <a:p>
            <a:pPr algn="just">
              <a:spcBef>
                <a:spcPts val="600"/>
              </a:spcBef>
              <a:spcAft>
                <a:spcPts val="600"/>
              </a:spcAft>
            </a:pPr>
            <a:r>
              <a:rPr lang="fr-FR" sz="2000" dirty="0" smtClean="0"/>
              <a:t>Apparus pour faire face aux </a:t>
            </a:r>
            <a:r>
              <a:rPr lang="fr-FR" sz="2000" dirty="0" smtClean="0"/>
              <a:t>limites </a:t>
            </a:r>
            <a:r>
              <a:rPr lang="fr-FR" sz="2000" dirty="0" smtClean="0"/>
              <a:t>des méthodes exactes et des heuristiques.</a:t>
            </a:r>
          </a:p>
          <a:p>
            <a:pPr algn="just">
              <a:spcBef>
                <a:spcPts val="600"/>
              </a:spcBef>
              <a:spcAft>
                <a:spcPts val="600"/>
              </a:spcAft>
            </a:pPr>
            <a:r>
              <a:rPr lang="fr-FR" sz="2000" dirty="0" smtClean="0"/>
              <a:t>Le rapport entre le temps d’exécution et la qualité de la solution d’un métaheuristique est très  intéressant par rapport aux différents types d’approches de résolution.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checkerboard(across)">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checkerboard(across)">
                                      <p:cBhvr>
                                        <p:cTn id="12" dur="500"/>
                                        <p:tgtEl>
                                          <p:spTgt spid="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4">
                                            <p:txEl>
                                              <p:pRg st="2" end="2"/>
                                            </p:txEl>
                                          </p:spTgt>
                                        </p:tgtEl>
                                        <p:attrNameLst>
                                          <p:attrName>style.visibility</p:attrName>
                                        </p:attrNameLst>
                                      </p:cBhvr>
                                      <p:to>
                                        <p:strVal val="visible"/>
                                      </p:to>
                                    </p:set>
                                    <p:animEffect transition="in" filter="checkerboard(across)">
                                      <p:cBhvr>
                                        <p:cTn id="17" dur="500"/>
                                        <p:tgtEl>
                                          <p:spTgt spid="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4">
                                            <p:txEl>
                                              <p:pRg st="3" end="3"/>
                                            </p:txEl>
                                          </p:spTgt>
                                        </p:tgtEl>
                                        <p:attrNameLst>
                                          <p:attrName>style.visibility</p:attrName>
                                        </p:attrNameLst>
                                      </p:cBhvr>
                                      <p:to>
                                        <p:strVal val="visible"/>
                                      </p:to>
                                    </p:set>
                                    <p:animEffect transition="in" filter="checkerboard(across)">
                                      <p:cBhvr>
                                        <p:cTn id="22" dur="500"/>
                                        <p:tgtEl>
                                          <p:spTgt spid="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4">
                                            <p:txEl>
                                              <p:pRg st="4" end="4"/>
                                            </p:txEl>
                                          </p:spTgt>
                                        </p:tgtEl>
                                        <p:attrNameLst>
                                          <p:attrName>style.visibility</p:attrName>
                                        </p:attrNameLst>
                                      </p:cBhvr>
                                      <p:to>
                                        <p:strVal val="visible"/>
                                      </p:to>
                                    </p:set>
                                    <p:animEffect transition="in" filter="checkerboard(across)">
                                      <p:cBhvr>
                                        <p:cTn id="27" dur="500"/>
                                        <p:tgtEl>
                                          <p:spTgt spid="3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4">
                                            <p:txEl>
                                              <p:pRg st="5" end="5"/>
                                            </p:txEl>
                                          </p:spTgt>
                                        </p:tgtEl>
                                        <p:attrNameLst>
                                          <p:attrName>style.visibility</p:attrName>
                                        </p:attrNameLst>
                                      </p:cBhvr>
                                      <p:to>
                                        <p:strVal val="visible"/>
                                      </p:to>
                                    </p:set>
                                    <p:animEffect transition="in" filter="checkerboard(across)">
                                      <p:cBhvr>
                                        <p:cTn id="32" dur="500"/>
                                        <p:tgtEl>
                                          <p:spTgt spid="3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4">
                                            <p:txEl>
                                              <p:pRg st="6" end="6"/>
                                            </p:txEl>
                                          </p:spTgt>
                                        </p:tgtEl>
                                        <p:attrNameLst>
                                          <p:attrName>style.visibility</p:attrName>
                                        </p:attrNameLst>
                                      </p:cBhvr>
                                      <p:to>
                                        <p:strVal val="visible"/>
                                      </p:to>
                                    </p:set>
                                    <p:animEffect transition="in" filter="checkerboard(across)">
                                      <p:cBhvr>
                                        <p:cTn id="37" dur="500"/>
                                        <p:tgtEl>
                                          <p:spTgt spid="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357298"/>
            <a:ext cx="8229600" cy="4929222"/>
          </a:xfrm>
        </p:spPr>
        <p:txBody>
          <a:bodyPr>
            <a:normAutofit lnSpcReduction="10000"/>
          </a:bodyPr>
          <a:lstStyle/>
          <a:p>
            <a:pPr algn="just">
              <a:spcAft>
                <a:spcPts val="1200"/>
              </a:spcAft>
              <a:buNone/>
            </a:pPr>
            <a:r>
              <a:rPr lang="fr-FR" sz="2400" b="1" u="sng" dirty="0" smtClean="0">
                <a:solidFill>
                  <a:srgbClr val="00B050"/>
                </a:solidFill>
              </a:rPr>
              <a:t>Principe</a:t>
            </a:r>
          </a:p>
          <a:p>
            <a:pPr algn="just">
              <a:spcAft>
                <a:spcPts val="1200"/>
              </a:spcAft>
            </a:pPr>
            <a:r>
              <a:rPr lang="fr-FR" sz="2400" dirty="0" smtClean="0"/>
              <a:t>à partir d’une solution initiale s dans un ensemble de solutions local S, des sous-ensembles de solution N(s) appartenant au voisinage S sont générés. </a:t>
            </a:r>
          </a:p>
          <a:p>
            <a:pPr algn="just">
              <a:spcAft>
                <a:spcPts val="1200"/>
              </a:spcAft>
            </a:pPr>
            <a:r>
              <a:rPr lang="fr-FR" sz="2400" dirty="0" smtClean="0"/>
              <a:t>Par l’intermédiaire de la fonction d’évaluation nous retenons la solution qui améliore la valeur de f , choisie parmi l’ensemble de solutions voisines N(s).</a:t>
            </a:r>
          </a:p>
          <a:p>
            <a:pPr lvl="1" algn="just">
              <a:spcAft>
                <a:spcPts val="1200"/>
              </a:spcAft>
            </a:pPr>
            <a:r>
              <a:rPr lang="fr-FR" sz="2200" dirty="0" smtClean="0">
                <a:sym typeface="Wingdings" pitchFamily="2" charset="2"/>
              </a:rPr>
              <a:t>Pour un problème de minimisation </a:t>
            </a:r>
            <a:r>
              <a:rPr lang="fr-FR" sz="2200" dirty="0" smtClean="0"/>
              <a:t>choisir s0 tel que quelque soit s’ E S, f(s0)≤f(s’).  </a:t>
            </a:r>
          </a:p>
          <a:p>
            <a:pPr lvl="1" algn="just">
              <a:spcAft>
                <a:spcPts val="1200"/>
              </a:spcAft>
            </a:pPr>
            <a:r>
              <a:rPr lang="fr-FR" sz="2200" dirty="0" smtClean="0">
                <a:sym typeface="Wingdings" pitchFamily="2" charset="2"/>
              </a:rPr>
              <a:t>Pour un problème de maximisation </a:t>
            </a:r>
            <a:r>
              <a:rPr lang="fr-FR" sz="2200" dirty="0" smtClean="0"/>
              <a:t>choisir s0 tel que quelque soit s’ E S, f(s0)≥f(s’).  </a:t>
            </a:r>
          </a:p>
          <a:p>
            <a:pPr lvl="1" algn="just">
              <a:spcAft>
                <a:spcPts val="1200"/>
              </a:spcAft>
            </a:pPr>
            <a:endParaRPr lang="fr-FR" sz="2200" dirty="0" smtClean="0"/>
          </a:p>
        </p:txBody>
      </p:sp>
      <p:sp>
        <p:nvSpPr>
          <p:cNvPr id="4"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rmAutofit/>
          </a:bodyPr>
          <a:lstStyle/>
          <a:p>
            <a:pPr marL="530225" lvl="0">
              <a:spcBef>
                <a:spcPct val="0"/>
              </a:spcBef>
              <a:defRPr/>
            </a:pPr>
            <a:r>
              <a:rPr lang="fr-FR" sz="4000" dirty="0" smtClean="0"/>
              <a:t>Recherche Taboue (</a:t>
            </a:r>
            <a:r>
              <a:rPr lang="fr-FR" sz="4000" dirty="0" err="1" smtClean="0"/>
              <a:t>Tabu</a:t>
            </a:r>
            <a:r>
              <a:rPr lang="fr-FR" sz="4000" dirty="0" smtClean="0"/>
              <a:t> </a:t>
            </a:r>
            <a:r>
              <a:rPr lang="fr-FR" sz="4000" dirty="0" err="1" smtClean="0"/>
              <a:t>Search</a:t>
            </a:r>
            <a:r>
              <a:rPr lang="fr-FR" sz="4000" dirty="0" smtClean="0"/>
              <a:t>)</a:t>
            </a:r>
            <a:endParaRPr kumimoji="0" lang="fr-FR" sz="4000" b="0"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571612"/>
            <a:ext cx="8229600" cy="5072098"/>
          </a:xfrm>
        </p:spPr>
        <p:txBody>
          <a:bodyPr>
            <a:normAutofit/>
          </a:bodyPr>
          <a:lstStyle/>
          <a:p>
            <a:pPr algn="just">
              <a:spcAft>
                <a:spcPts val="1200"/>
              </a:spcAft>
            </a:pPr>
            <a:r>
              <a:rPr lang="fr-FR" sz="2200" dirty="0" smtClean="0"/>
              <a:t>L’algorithme accepte parfois des solutions qui n’améliorent pas toujours la solution courante. </a:t>
            </a:r>
          </a:p>
          <a:p>
            <a:pPr algn="just">
              <a:spcAft>
                <a:spcPts val="1200"/>
              </a:spcAft>
            </a:pPr>
            <a:r>
              <a:rPr lang="fr-FR" sz="2200" dirty="0" smtClean="0"/>
              <a:t>Nous mettons en œuvre une liste tabou (</a:t>
            </a:r>
            <a:r>
              <a:rPr lang="fr-FR" sz="2200" dirty="0" err="1" smtClean="0"/>
              <a:t>tabu</a:t>
            </a:r>
            <a:r>
              <a:rPr lang="fr-FR" sz="2200" dirty="0" smtClean="0"/>
              <a:t> </a:t>
            </a:r>
            <a:r>
              <a:rPr lang="fr-FR" sz="2200" dirty="0" err="1" smtClean="0"/>
              <a:t>list</a:t>
            </a:r>
            <a:r>
              <a:rPr lang="fr-FR" sz="2200" dirty="0" smtClean="0"/>
              <a:t>) T de longueur </a:t>
            </a:r>
            <a:r>
              <a:rPr lang="fr-FR" sz="2200" i="1" dirty="0" smtClean="0"/>
              <a:t>k</a:t>
            </a:r>
            <a:r>
              <a:rPr lang="fr-FR" sz="2200" dirty="0" smtClean="0"/>
              <a:t> contenant les dernières solutions visitées, ce qui ne donne pas la possibilité a une solution déjà trouvée d’être acceptée et stockée dans la liste tabou. </a:t>
            </a:r>
          </a:p>
          <a:p>
            <a:pPr algn="just">
              <a:spcAft>
                <a:spcPts val="1200"/>
              </a:spcAft>
            </a:pPr>
            <a:r>
              <a:rPr lang="fr-FR" sz="2200" dirty="0" smtClean="0"/>
              <a:t>Alors le choix de la prochaine solution est effectué sur un ensemble des solutions voisines en dehors des éléments de cette liste tabou.</a:t>
            </a:r>
          </a:p>
          <a:p>
            <a:pPr algn="just">
              <a:spcAft>
                <a:spcPts val="1200"/>
              </a:spcAft>
            </a:pPr>
            <a:r>
              <a:rPr lang="fr-FR" sz="2200" dirty="0" smtClean="0"/>
              <a:t>Quand le nombre k est atteint, chaque nouvelle solution sélectionnée remplace la plus ancienne dans la liste.</a:t>
            </a:r>
            <a:endParaRPr lang="fr-FR" sz="2200" dirty="0"/>
          </a:p>
        </p:txBody>
      </p:sp>
      <p:sp>
        <p:nvSpPr>
          <p:cNvPr id="4"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rmAutofit/>
          </a:bodyPr>
          <a:lstStyle/>
          <a:p>
            <a:pPr marL="530225" lvl="0">
              <a:spcBef>
                <a:spcPct val="0"/>
              </a:spcBef>
              <a:defRPr/>
            </a:pPr>
            <a:r>
              <a:rPr lang="fr-FR" sz="4000" dirty="0" smtClean="0"/>
              <a:t>Recherche Taboue (</a:t>
            </a:r>
            <a:r>
              <a:rPr lang="fr-FR" sz="4000" dirty="0" err="1" smtClean="0"/>
              <a:t>Tabu</a:t>
            </a:r>
            <a:r>
              <a:rPr lang="fr-FR" sz="4000" dirty="0" smtClean="0"/>
              <a:t> </a:t>
            </a:r>
            <a:r>
              <a:rPr lang="fr-FR" sz="4000" dirty="0" err="1" smtClean="0"/>
              <a:t>Search</a:t>
            </a:r>
            <a:r>
              <a:rPr lang="fr-FR" sz="4000" dirty="0" smtClean="0"/>
              <a:t>)</a:t>
            </a:r>
            <a:endParaRPr kumimoji="0" lang="fr-FR" sz="4000" b="0"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928670"/>
            <a:ext cx="8429684" cy="5572164"/>
          </a:xfrm>
        </p:spPr>
        <p:txBody>
          <a:bodyPr>
            <a:noAutofit/>
          </a:bodyPr>
          <a:lstStyle/>
          <a:p>
            <a:pPr>
              <a:spcBef>
                <a:spcPts val="0"/>
              </a:spcBef>
              <a:buNone/>
            </a:pPr>
            <a:r>
              <a:rPr lang="en-US" sz="2400" b="1" dirty="0" err="1" smtClean="0"/>
              <a:t>Algorithme</a:t>
            </a:r>
            <a:r>
              <a:rPr lang="en-US" sz="2400" b="1" dirty="0" smtClean="0"/>
              <a:t> </a:t>
            </a:r>
            <a:r>
              <a:rPr lang="en-US" sz="2400" b="1" dirty="0" err="1" smtClean="0"/>
              <a:t>recherche</a:t>
            </a:r>
            <a:r>
              <a:rPr lang="en-US" sz="2400" b="1" dirty="0" smtClean="0"/>
              <a:t> </a:t>
            </a:r>
            <a:r>
              <a:rPr lang="en-US" sz="2400" b="1" dirty="0" err="1" smtClean="0"/>
              <a:t>Taboue</a:t>
            </a:r>
            <a:endParaRPr lang="fr-FR" sz="2400" b="1" dirty="0" smtClean="0"/>
          </a:p>
          <a:p>
            <a:pPr>
              <a:spcBef>
                <a:spcPts val="0"/>
              </a:spcBef>
              <a:buNone/>
            </a:pPr>
            <a:r>
              <a:rPr lang="en-US" sz="2400" b="1" dirty="0" smtClean="0"/>
              <a:t>Debut</a:t>
            </a:r>
            <a:r>
              <a:rPr lang="en-US" sz="2400" dirty="0" smtClean="0"/>
              <a:t> </a:t>
            </a:r>
            <a:endParaRPr lang="fr-FR" sz="2400" dirty="0" smtClean="0"/>
          </a:p>
          <a:p>
            <a:pPr>
              <a:spcBef>
                <a:spcPts val="0"/>
              </a:spcBef>
              <a:spcAft>
                <a:spcPts val="1200"/>
              </a:spcAft>
              <a:buNone/>
            </a:pPr>
            <a:r>
              <a:rPr lang="en-US" sz="2400" dirty="0" smtClean="0"/>
              <a:t>	 s ← s0 	// solution </a:t>
            </a:r>
            <a:r>
              <a:rPr lang="en-US" sz="2400" dirty="0" err="1" smtClean="0"/>
              <a:t>initialle</a:t>
            </a:r>
            <a:r>
              <a:rPr lang="en-US" sz="2400" dirty="0" smtClean="0"/>
              <a:t> </a:t>
            </a:r>
            <a:endParaRPr lang="fr-FR" sz="2400" dirty="0" smtClean="0"/>
          </a:p>
          <a:p>
            <a:pPr>
              <a:spcBef>
                <a:spcPts val="0"/>
              </a:spcBef>
              <a:spcAft>
                <a:spcPts val="1200"/>
              </a:spcAft>
              <a:buNone/>
            </a:pPr>
            <a:r>
              <a:rPr lang="en-US" sz="2400" dirty="0" smtClean="0"/>
              <a:t> 	Best ← s</a:t>
            </a:r>
            <a:endParaRPr lang="fr-FR" sz="2400" dirty="0" smtClean="0"/>
          </a:p>
          <a:p>
            <a:pPr>
              <a:spcBef>
                <a:spcPts val="0"/>
              </a:spcBef>
              <a:spcAft>
                <a:spcPts val="1200"/>
              </a:spcAft>
              <a:buNone/>
            </a:pPr>
            <a:r>
              <a:rPr lang="en-US" sz="2400" dirty="0" smtClean="0"/>
              <a:t> 	</a:t>
            </a:r>
            <a:r>
              <a:rPr lang="fr-FR" sz="2400" dirty="0" smtClean="0"/>
              <a:t>T ← Ø	// la liste taboue</a:t>
            </a:r>
          </a:p>
          <a:p>
            <a:pPr>
              <a:spcBef>
                <a:spcPts val="0"/>
              </a:spcBef>
              <a:spcAft>
                <a:spcPts val="1200"/>
              </a:spcAft>
              <a:buNone/>
            </a:pPr>
            <a:r>
              <a:rPr lang="fr-FR" sz="2400" dirty="0" smtClean="0"/>
              <a:t> 	Enfiler (T, s)</a:t>
            </a:r>
          </a:p>
          <a:p>
            <a:pPr>
              <a:spcBef>
                <a:spcPts val="0"/>
              </a:spcBef>
              <a:spcAft>
                <a:spcPts val="1200"/>
              </a:spcAft>
              <a:buNone/>
            </a:pPr>
            <a:r>
              <a:rPr lang="fr-FR" sz="2400" dirty="0" smtClean="0"/>
              <a:t>	Tant que ( ! (condition-arrêt) ) faire</a:t>
            </a:r>
          </a:p>
          <a:p>
            <a:pPr>
              <a:spcBef>
                <a:spcPts val="0"/>
              </a:spcBef>
              <a:spcAft>
                <a:spcPts val="1200"/>
              </a:spcAft>
              <a:buNone/>
            </a:pPr>
            <a:r>
              <a:rPr lang="fr-FR" sz="2400" dirty="0" smtClean="0"/>
              <a:t>    	Générer (N(s))</a:t>
            </a:r>
          </a:p>
          <a:p>
            <a:pPr>
              <a:spcBef>
                <a:spcPts val="0"/>
              </a:spcBef>
              <a:buNone/>
            </a:pPr>
            <a:r>
              <a:rPr lang="fr-FR" sz="2400" dirty="0" smtClean="0"/>
              <a:t>		Choisir (s0)     // s0 est la meilleure solution dans N(s)</a:t>
            </a:r>
          </a:p>
          <a:p>
            <a:pPr>
              <a:spcBef>
                <a:spcPts val="0"/>
              </a:spcBef>
              <a:buNone/>
            </a:pPr>
            <a:r>
              <a:rPr lang="fr-FR" sz="2400" dirty="0" smtClean="0"/>
              <a:t>				// &amp;  ! Apparient(T, s0) </a:t>
            </a:r>
          </a:p>
          <a:p>
            <a:pPr>
              <a:spcBef>
                <a:spcPts val="0"/>
              </a:spcBef>
              <a:buNone/>
            </a:pPr>
            <a:r>
              <a:rPr lang="fr-FR" sz="2400" dirty="0" smtClean="0"/>
              <a:t>	</a:t>
            </a:r>
            <a:r>
              <a:rPr lang="fr-FR" sz="2000" dirty="0" smtClean="0"/>
              <a:t>	</a:t>
            </a:r>
            <a:r>
              <a:rPr lang="fr-FR" sz="2400" dirty="0" smtClean="0"/>
              <a:t>s</a:t>
            </a:r>
            <a:r>
              <a:rPr lang="fr-FR" sz="2400" dirty="0" smtClean="0">
                <a:sym typeface="Wingdings"/>
              </a:rPr>
              <a:t></a:t>
            </a:r>
            <a:r>
              <a:rPr lang="fr-FR" sz="2400" dirty="0" smtClean="0"/>
              <a:t>s0 ;</a:t>
            </a:r>
          </a:p>
          <a:p>
            <a:pPr>
              <a:spcBef>
                <a:spcPts val="0"/>
              </a:spcBef>
              <a:spcAft>
                <a:spcPts val="1200"/>
              </a:spcAft>
              <a:buNone/>
            </a:pPr>
            <a:endParaRPr lang="fr-FR" sz="2400" dirty="0" smtClean="0"/>
          </a:p>
          <a:p>
            <a:pPr>
              <a:spcBef>
                <a:spcPts val="0"/>
              </a:spcBef>
              <a:buNone/>
            </a:pPr>
            <a:endParaRPr lang="fr-FR" sz="2400" dirty="0" smtClean="0"/>
          </a:p>
          <a:p>
            <a:pPr>
              <a:spcBef>
                <a:spcPts val="0"/>
              </a:spcBef>
              <a:buNone/>
            </a:pPr>
            <a:endParaRPr lang="fr-FR" sz="1900" dirty="0"/>
          </a:p>
        </p:txBody>
      </p:sp>
      <p:sp>
        <p:nvSpPr>
          <p:cNvPr id="5" name="Titre 1"/>
          <p:cNvSpPr txBox="1">
            <a:spLocks/>
          </p:cNvSpPr>
          <p:nvPr/>
        </p:nvSpPr>
        <p:spPr>
          <a:xfrm>
            <a:off x="0" y="0"/>
            <a:ext cx="9144000" cy="785794"/>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rmAutofit/>
          </a:bodyPr>
          <a:lstStyle/>
          <a:p>
            <a:pPr marL="530225" lvl="0">
              <a:spcBef>
                <a:spcPct val="0"/>
              </a:spcBef>
              <a:defRPr/>
            </a:pPr>
            <a:r>
              <a:rPr lang="fr-FR" sz="4000" dirty="0" smtClean="0"/>
              <a:t>Recherche Taboue (</a:t>
            </a:r>
            <a:r>
              <a:rPr lang="fr-FR" sz="4000" dirty="0" err="1" smtClean="0"/>
              <a:t>Tabu</a:t>
            </a:r>
            <a:r>
              <a:rPr lang="fr-FR" sz="4000" dirty="0" smtClean="0"/>
              <a:t> </a:t>
            </a:r>
            <a:r>
              <a:rPr lang="fr-FR" sz="4000" dirty="0" err="1" smtClean="0"/>
              <a:t>Search</a:t>
            </a:r>
            <a:r>
              <a:rPr lang="fr-FR" sz="4000" dirty="0" smtClean="0"/>
              <a:t>)</a:t>
            </a:r>
            <a:endParaRPr kumimoji="0" lang="fr-FR" sz="4000" b="0"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928670"/>
            <a:ext cx="8429684" cy="5572164"/>
          </a:xfrm>
        </p:spPr>
        <p:txBody>
          <a:bodyPr>
            <a:noAutofit/>
          </a:bodyPr>
          <a:lstStyle/>
          <a:p>
            <a:pPr>
              <a:spcBef>
                <a:spcPts val="0"/>
              </a:spcBef>
              <a:spcAft>
                <a:spcPts val="1200"/>
              </a:spcAft>
              <a:buNone/>
            </a:pPr>
            <a:r>
              <a:rPr lang="fr-FR" sz="2400" dirty="0" smtClean="0"/>
              <a:t>	si (f(s0) &gt; f (Best)) </a:t>
            </a:r>
            <a:r>
              <a:rPr lang="en-US" sz="2400" dirty="0" err="1" smtClean="0"/>
              <a:t>alors</a:t>
            </a:r>
            <a:endParaRPr lang="fr-FR" sz="2400" dirty="0" smtClean="0"/>
          </a:p>
          <a:p>
            <a:pPr>
              <a:spcBef>
                <a:spcPts val="0"/>
              </a:spcBef>
              <a:spcAft>
                <a:spcPts val="1200"/>
              </a:spcAft>
              <a:buNone/>
            </a:pPr>
            <a:r>
              <a:rPr lang="en-US" sz="2400" dirty="0" smtClean="0"/>
              <a:t>		</a:t>
            </a:r>
            <a:r>
              <a:rPr lang="fr-FR" sz="2400" dirty="0" smtClean="0"/>
              <a:t>Best ← s0</a:t>
            </a:r>
          </a:p>
          <a:p>
            <a:pPr>
              <a:spcBef>
                <a:spcPts val="0"/>
              </a:spcBef>
              <a:spcAft>
                <a:spcPts val="1200"/>
              </a:spcAft>
              <a:buNone/>
            </a:pPr>
            <a:r>
              <a:rPr lang="fr-FR" sz="2400" dirty="0" smtClean="0"/>
              <a:t>	Fin si</a:t>
            </a:r>
          </a:p>
          <a:p>
            <a:pPr>
              <a:spcBef>
                <a:spcPts val="0"/>
              </a:spcBef>
              <a:spcAft>
                <a:spcPts val="1200"/>
              </a:spcAft>
              <a:buNone/>
            </a:pPr>
            <a:r>
              <a:rPr lang="fr-FR" sz="2400" dirty="0" smtClean="0"/>
              <a:t> 	Si (Taille (T) = K) alors    </a:t>
            </a:r>
            <a:r>
              <a:rPr lang="fr-FR" sz="2000" dirty="0" smtClean="0"/>
              <a:t>// k la taille maximale de la liste taboue.</a:t>
            </a:r>
            <a:endParaRPr lang="fr-FR" sz="2400" dirty="0" smtClean="0"/>
          </a:p>
          <a:p>
            <a:pPr>
              <a:spcBef>
                <a:spcPts val="0"/>
              </a:spcBef>
              <a:spcAft>
                <a:spcPts val="1200"/>
              </a:spcAft>
              <a:buNone/>
            </a:pPr>
            <a:r>
              <a:rPr lang="fr-FR" sz="2400" dirty="0" smtClean="0"/>
              <a:t> 		défiler(T)</a:t>
            </a:r>
          </a:p>
          <a:p>
            <a:pPr>
              <a:spcBef>
                <a:spcPts val="0"/>
              </a:spcBef>
              <a:spcAft>
                <a:spcPts val="1200"/>
              </a:spcAft>
              <a:buNone/>
            </a:pPr>
            <a:r>
              <a:rPr lang="fr-FR" sz="2400" dirty="0" smtClean="0"/>
              <a:t>	Fin si</a:t>
            </a:r>
          </a:p>
          <a:p>
            <a:pPr>
              <a:spcBef>
                <a:spcPts val="0"/>
              </a:spcBef>
              <a:spcAft>
                <a:spcPts val="1200"/>
              </a:spcAft>
              <a:buNone/>
            </a:pPr>
            <a:r>
              <a:rPr lang="fr-FR" sz="2400" dirty="0" smtClean="0"/>
              <a:t>    Enfiler (T, S)</a:t>
            </a:r>
          </a:p>
          <a:p>
            <a:pPr>
              <a:spcBef>
                <a:spcPts val="0"/>
              </a:spcBef>
              <a:spcAft>
                <a:spcPts val="1200"/>
              </a:spcAft>
              <a:buNone/>
            </a:pPr>
            <a:r>
              <a:rPr lang="fr-FR" sz="2400" dirty="0" smtClean="0"/>
              <a:t>Fin tant que</a:t>
            </a:r>
            <a:endParaRPr lang="fr-FR" sz="2400" dirty="0"/>
          </a:p>
        </p:txBody>
      </p:sp>
      <p:sp>
        <p:nvSpPr>
          <p:cNvPr id="5" name="Titre 1"/>
          <p:cNvSpPr txBox="1">
            <a:spLocks/>
          </p:cNvSpPr>
          <p:nvPr/>
        </p:nvSpPr>
        <p:spPr>
          <a:xfrm>
            <a:off x="0" y="0"/>
            <a:ext cx="9144000" cy="785794"/>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rmAutofit/>
          </a:bodyPr>
          <a:lstStyle/>
          <a:p>
            <a:pPr marL="530225" lvl="0">
              <a:spcBef>
                <a:spcPct val="0"/>
              </a:spcBef>
              <a:defRPr/>
            </a:pPr>
            <a:r>
              <a:rPr lang="fr-FR" sz="4000" dirty="0" smtClean="0"/>
              <a:t>Recherche Taboue (</a:t>
            </a:r>
            <a:r>
              <a:rPr lang="fr-FR" sz="4000" dirty="0" err="1" smtClean="0"/>
              <a:t>Tabu</a:t>
            </a:r>
            <a:r>
              <a:rPr lang="fr-FR" sz="4000" dirty="0" smtClean="0"/>
              <a:t> </a:t>
            </a:r>
            <a:r>
              <a:rPr lang="fr-FR" sz="4000" dirty="0" err="1" smtClean="0"/>
              <a:t>Search</a:t>
            </a:r>
            <a:r>
              <a:rPr lang="fr-FR" sz="4000" dirty="0" smtClean="0"/>
              <a:t>)</a:t>
            </a:r>
            <a:endParaRPr kumimoji="0" lang="fr-FR" sz="4000" b="0"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285860"/>
            <a:ext cx="8229600" cy="4389120"/>
          </a:xfrm>
        </p:spPr>
        <p:txBody>
          <a:bodyPr>
            <a:normAutofit/>
          </a:bodyPr>
          <a:lstStyle/>
          <a:p>
            <a:pPr algn="just">
              <a:spcAft>
                <a:spcPts val="1200"/>
              </a:spcAft>
            </a:pPr>
            <a:r>
              <a:rPr lang="fr-FR" sz="2400" dirty="0" smtClean="0"/>
              <a:t>La construction de la liste tabou est basée sur le principe FIFO, c’est-à-dire le premier entré est le premier sorti. </a:t>
            </a:r>
          </a:p>
          <a:p>
            <a:pPr algn="just">
              <a:spcAft>
                <a:spcPts val="1200"/>
              </a:spcAft>
            </a:pPr>
            <a:r>
              <a:rPr lang="fr-FR" sz="2400" dirty="0" smtClean="0"/>
              <a:t>Le critère d’arrêt on peut par exemple fixer un nombre maximum d’itérations sans amélioration de </a:t>
            </a:r>
            <a:r>
              <a:rPr lang="fr-FR" sz="2400" i="1" dirty="0" smtClean="0"/>
              <a:t>best</a:t>
            </a:r>
            <a:r>
              <a:rPr lang="fr-FR" sz="2400" dirty="0" smtClean="0"/>
              <a:t>, ou bien fixer un temps limite après lequel la recherche doit s’arrêter.</a:t>
            </a:r>
            <a:endParaRPr lang="fr-FR" sz="2400" dirty="0"/>
          </a:p>
        </p:txBody>
      </p:sp>
      <p:sp>
        <p:nvSpPr>
          <p:cNvPr id="4"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rmAutofit/>
          </a:bodyPr>
          <a:lstStyle/>
          <a:p>
            <a:pPr marL="530225" lvl="0">
              <a:spcBef>
                <a:spcPct val="0"/>
              </a:spcBef>
              <a:defRPr/>
            </a:pPr>
            <a:r>
              <a:rPr lang="fr-FR" sz="4000" dirty="0" smtClean="0"/>
              <a:t>Recherche Taboue (</a:t>
            </a:r>
            <a:r>
              <a:rPr lang="fr-FR" sz="4000" dirty="0" err="1" smtClean="0"/>
              <a:t>Tabu</a:t>
            </a:r>
            <a:r>
              <a:rPr lang="fr-FR" sz="4000" dirty="0" smtClean="0"/>
              <a:t> </a:t>
            </a:r>
            <a:r>
              <a:rPr lang="fr-FR" sz="4000" dirty="0" err="1" smtClean="0"/>
              <a:t>Search</a:t>
            </a:r>
            <a:r>
              <a:rPr lang="fr-FR" sz="4000" dirty="0" smtClean="0"/>
              <a:t>)</a:t>
            </a:r>
            <a:endParaRPr kumimoji="0" lang="fr-FR" sz="4000" b="0" i="0" u="none" strike="noStrike" kern="1200" cap="none" spc="0" normalizeH="0" baseline="0" noProof="0" dirty="0" smtClean="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Autofit/>
          </a:bodyPr>
          <a:lstStyle/>
          <a:p>
            <a:pPr indent="530225">
              <a:lnSpc>
                <a:spcPct val="150000"/>
              </a:lnSpc>
              <a:spcBef>
                <a:spcPct val="0"/>
              </a:spcBef>
              <a:defRPr/>
            </a:pPr>
            <a:r>
              <a:rPr lang="fr-FR" sz="3200" smtClean="0"/>
              <a:t>Métaheuristiques</a:t>
            </a:r>
            <a:endParaRPr kumimoji="0" lang="fr-FR" sz="3200" b="1" i="0" u="none" strike="noStrike" kern="1200" cap="none" spc="0" normalizeH="0" baseline="0" noProof="0" dirty="0" smtClean="0">
              <a:ln>
                <a:noFill/>
              </a:ln>
              <a:solidFill>
                <a:schemeClr val="dk1"/>
              </a:solidFill>
              <a:effectLst/>
              <a:uLnTx/>
              <a:uFillTx/>
              <a:latin typeface="+mn-lt"/>
              <a:ea typeface="+mn-ea"/>
              <a:cs typeface="+mn-cs"/>
            </a:endParaRPr>
          </a:p>
        </p:txBody>
      </p:sp>
      <p:sp>
        <p:nvSpPr>
          <p:cNvPr id="34" name="Espace réservé du contenu 2"/>
          <p:cNvSpPr>
            <a:spLocks noGrp="1"/>
          </p:cNvSpPr>
          <p:nvPr>
            <p:ph idx="1"/>
          </p:nvPr>
        </p:nvSpPr>
        <p:spPr>
          <a:xfrm>
            <a:off x="428596" y="1142984"/>
            <a:ext cx="8229600" cy="4857784"/>
          </a:xfrm>
        </p:spPr>
        <p:txBody>
          <a:bodyPr>
            <a:noAutofit/>
          </a:bodyPr>
          <a:lstStyle/>
          <a:p>
            <a:pPr algn="just">
              <a:spcBef>
                <a:spcPts val="600"/>
              </a:spcBef>
              <a:spcAft>
                <a:spcPts val="600"/>
              </a:spcAft>
            </a:pPr>
            <a:r>
              <a:rPr lang="fr-FR" sz="2000" dirty="0" smtClean="0"/>
              <a:t>Permettent généralement d’obtenir des solutions de très bonne qualité.</a:t>
            </a:r>
          </a:p>
          <a:p>
            <a:pPr algn="just">
              <a:spcBef>
                <a:spcPts val="600"/>
              </a:spcBef>
              <a:spcAft>
                <a:spcPts val="600"/>
              </a:spcAft>
            </a:pPr>
            <a:r>
              <a:rPr lang="fr-FR" sz="2000" dirty="0" smtClean="0"/>
              <a:t>Ne donnent aucune garantie d’optimalité mais, en tout cas très proches de l’optimum, en un temps raisonnable.</a:t>
            </a:r>
          </a:p>
          <a:p>
            <a:pPr algn="just">
              <a:spcBef>
                <a:spcPts val="600"/>
              </a:spcBef>
              <a:spcAft>
                <a:spcPts val="600"/>
              </a:spcAft>
            </a:pPr>
            <a:r>
              <a:rPr lang="fr-FR" sz="2000" dirty="0" smtClean="0"/>
              <a:t>Basées généralement sur des processus aléatoires (non-déterministe) et itératifs comme moyens de rassembler de l’information, d’explorer l’espace de recherche et de faire face à des problèmes comme l’explosion combinatoire.</a:t>
            </a:r>
          </a:p>
          <a:p>
            <a:pPr algn="just">
              <a:spcBef>
                <a:spcPts val="600"/>
              </a:spcBef>
              <a:spcAft>
                <a:spcPts val="600"/>
              </a:spcAft>
            </a:pPr>
            <a:r>
              <a:rPr lang="fr-FR" sz="2000" dirty="0" smtClean="0"/>
              <a:t>Peut être adaptée pour différents types de problèmes, tandis qu’une heuristique est utilisée à un problème donné.</a:t>
            </a:r>
          </a:p>
          <a:p>
            <a:pPr algn="just">
              <a:spcBef>
                <a:spcPts val="600"/>
              </a:spcBef>
              <a:spcAft>
                <a:spcPts val="600"/>
              </a:spcAft>
            </a:pPr>
            <a:r>
              <a:rPr lang="fr-FR" sz="2000" dirty="0" smtClean="0"/>
              <a:t>Utilisés pour résoudre différent problèmes de la recherche opérationnelle ou de l’ingénierie dont on ne connait pas de méthodes efficaces pour les traiter ou bien quand la résolution du problème nécessite un temps élevé ou une grande mémoire de stockage.</a:t>
            </a:r>
            <a:endParaRPr lang="fr-F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checkerboard(across)">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checkerboard(across)">
                                      <p:cBhvr>
                                        <p:cTn id="12" dur="500"/>
                                        <p:tgtEl>
                                          <p:spTgt spid="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4">
                                            <p:txEl>
                                              <p:pRg st="2" end="2"/>
                                            </p:txEl>
                                          </p:spTgt>
                                        </p:tgtEl>
                                        <p:attrNameLst>
                                          <p:attrName>style.visibility</p:attrName>
                                        </p:attrNameLst>
                                      </p:cBhvr>
                                      <p:to>
                                        <p:strVal val="visible"/>
                                      </p:to>
                                    </p:set>
                                    <p:animEffect transition="in" filter="checkerboard(across)">
                                      <p:cBhvr>
                                        <p:cTn id="17" dur="500"/>
                                        <p:tgtEl>
                                          <p:spTgt spid="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4">
                                            <p:txEl>
                                              <p:pRg st="3" end="3"/>
                                            </p:txEl>
                                          </p:spTgt>
                                        </p:tgtEl>
                                        <p:attrNameLst>
                                          <p:attrName>style.visibility</p:attrName>
                                        </p:attrNameLst>
                                      </p:cBhvr>
                                      <p:to>
                                        <p:strVal val="visible"/>
                                      </p:to>
                                    </p:set>
                                    <p:animEffect transition="in" filter="checkerboard(across)">
                                      <p:cBhvr>
                                        <p:cTn id="22" dur="500"/>
                                        <p:tgtEl>
                                          <p:spTgt spid="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4">
                                            <p:txEl>
                                              <p:pRg st="4" end="4"/>
                                            </p:txEl>
                                          </p:spTgt>
                                        </p:tgtEl>
                                        <p:attrNameLst>
                                          <p:attrName>style.visibility</p:attrName>
                                        </p:attrNameLst>
                                      </p:cBhvr>
                                      <p:to>
                                        <p:strVal val="visible"/>
                                      </p:to>
                                    </p:set>
                                    <p:animEffect transition="in" filter="checkerboard(across)">
                                      <p:cBhvr>
                                        <p:cTn id="27" dur="500"/>
                                        <p:tgtEl>
                                          <p:spTgt spid="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00108"/>
          </a:xfrm>
        </p:spPr>
        <p:style>
          <a:lnRef idx="1">
            <a:schemeClr val="accent1"/>
          </a:lnRef>
          <a:fillRef idx="2">
            <a:schemeClr val="accent1"/>
          </a:fillRef>
          <a:effectRef idx="1">
            <a:schemeClr val="accent1"/>
          </a:effectRef>
          <a:fontRef idx="minor">
            <a:schemeClr val="dk1"/>
          </a:fontRef>
        </p:style>
        <p:txBody>
          <a:bodyPr>
            <a:normAutofit/>
          </a:bodyPr>
          <a:lstStyle/>
          <a:p>
            <a:pPr marL="530225"/>
            <a:r>
              <a:rPr lang="fr-FR" sz="4000" dirty="0" smtClean="0"/>
              <a:t>Métaheuristiques</a:t>
            </a:r>
            <a:endParaRPr lang="fr-FR" sz="4400" b="1" dirty="0"/>
          </a:p>
        </p:txBody>
      </p:sp>
      <p:sp>
        <p:nvSpPr>
          <p:cNvPr id="3" name="Espace réservé du contenu 2"/>
          <p:cNvSpPr>
            <a:spLocks noGrp="1"/>
          </p:cNvSpPr>
          <p:nvPr>
            <p:ph idx="1"/>
          </p:nvPr>
        </p:nvSpPr>
        <p:spPr>
          <a:xfrm>
            <a:off x="500034" y="1357298"/>
            <a:ext cx="8229600" cy="4929222"/>
          </a:xfrm>
        </p:spPr>
        <p:txBody>
          <a:bodyPr>
            <a:normAutofit/>
          </a:bodyPr>
          <a:lstStyle/>
          <a:p>
            <a:pPr algn="just">
              <a:spcAft>
                <a:spcPts val="1200"/>
              </a:spcAft>
            </a:pPr>
            <a:r>
              <a:rPr lang="fr-FR" sz="2400" dirty="0" smtClean="0"/>
              <a:t>Peut  être classés en deux grand classes:</a:t>
            </a:r>
          </a:p>
          <a:p>
            <a:pPr lvl="1" algn="just">
              <a:spcAft>
                <a:spcPts val="1200"/>
              </a:spcAft>
            </a:pPr>
            <a:r>
              <a:rPr lang="fr-FR" dirty="0" smtClean="0"/>
              <a:t>Métaheuristiques basé solution unique </a:t>
            </a:r>
          </a:p>
          <a:p>
            <a:pPr lvl="2" algn="just">
              <a:spcAft>
                <a:spcPts val="1200"/>
              </a:spcAft>
            </a:pPr>
            <a:r>
              <a:rPr lang="fr-FR" sz="2000" dirty="0" smtClean="0"/>
              <a:t>Hill </a:t>
            </a:r>
            <a:r>
              <a:rPr lang="fr-FR" sz="2000" dirty="0" err="1" smtClean="0"/>
              <a:t>Climbing</a:t>
            </a:r>
            <a:endParaRPr lang="fr-FR" sz="2000" dirty="0" smtClean="0"/>
          </a:p>
          <a:p>
            <a:pPr lvl="2" algn="just">
              <a:spcAft>
                <a:spcPts val="1200"/>
              </a:spcAft>
            </a:pPr>
            <a:r>
              <a:rPr lang="fr-FR" sz="2000" dirty="0" smtClean="0"/>
              <a:t>Recuits </a:t>
            </a:r>
            <a:r>
              <a:rPr lang="fr-FR" sz="2000" dirty="0" smtClean="0"/>
              <a:t>simulés</a:t>
            </a:r>
          </a:p>
          <a:p>
            <a:pPr lvl="2" algn="just">
              <a:spcAft>
                <a:spcPts val="1200"/>
              </a:spcAft>
            </a:pPr>
            <a:r>
              <a:rPr lang="fr-FR" sz="2000" dirty="0" smtClean="0"/>
              <a:t>Recherche taboue</a:t>
            </a:r>
          </a:p>
          <a:p>
            <a:pPr lvl="1" algn="just">
              <a:spcAft>
                <a:spcPts val="1200"/>
              </a:spcAft>
            </a:pPr>
            <a:r>
              <a:rPr lang="fr-FR" dirty="0" smtClean="0"/>
              <a:t>Métaheuristiques basé population</a:t>
            </a:r>
          </a:p>
          <a:p>
            <a:pPr lvl="2" algn="just">
              <a:spcAft>
                <a:spcPts val="1200"/>
              </a:spcAft>
            </a:pPr>
            <a:r>
              <a:rPr lang="fr-FR" sz="2000" dirty="0" smtClean="0"/>
              <a:t>Algorithme génétique</a:t>
            </a:r>
          </a:p>
          <a:p>
            <a:pPr lvl="2" algn="just">
              <a:spcAft>
                <a:spcPts val="1200"/>
              </a:spcAft>
            </a:pPr>
            <a:r>
              <a:rPr lang="fr-FR" sz="2000" dirty="0" smtClean="0"/>
              <a:t>Colonies de fourmis</a:t>
            </a:r>
          </a:p>
          <a:p>
            <a:pPr lvl="2" algn="just">
              <a:spcAft>
                <a:spcPts val="1200"/>
              </a:spcAft>
            </a:pPr>
            <a:r>
              <a:rPr lang="fr-FR" sz="2000" dirty="0" smtClean="0"/>
              <a:t>Essaim de particule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35480"/>
            <a:ext cx="8229600" cy="4279602"/>
          </a:xfrm>
        </p:spPr>
        <p:txBody>
          <a:bodyPr>
            <a:normAutofit/>
          </a:bodyPr>
          <a:lstStyle/>
          <a:p>
            <a:pPr marL="449263" indent="-449263" algn="ctr">
              <a:spcBef>
                <a:spcPts val="1200"/>
              </a:spcBef>
              <a:spcAft>
                <a:spcPts val="1800"/>
              </a:spcAft>
              <a:buNone/>
            </a:pPr>
            <a:endParaRPr lang="fr-FR" sz="4400" b="1" dirty="0" smtClean="0">
              <a:solidFill>
                <a:srgbClr val="002060"/>
              </a:solidFill>
            </a:endParaRPr>
          </a:p>
          <a:p>
            <a:pPr marL="449263" indent="-449263" algn="ctr">
              <a:spcBef>
                <a:spcPts val="1200"/>
              </a:spcBef>
              <a:spcAft>
                <a:spcPts val="1800"/>
              </a:spcAft>
              <a:buNone/>
            </a:pPr>
            <a:r>
              <a:rPr lang="fr-FR" sz="4400" b="1" dirty="0" smtClean="0">
                <a:solidFill>
                  <a:srgbClr val="002060"/>
                </a:solidFill>
              </a:rPr>
              <a:t>Concepts élémentaires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406" y="1214422"/>
            <a:ext cx="8358246" cy="5286412"/>
          </a:xfrm>
        </p:spPr>
        <p:txBody>
          <a:bodyPr>
            <a:normAutofit/>
          </a:bodyPr>
          <a:lstStyle/>
          <a:p>
            <a:pPr marL="360363" indent="-360363" algn="just">
              <a:spcAft>
                <a:spcPts val="1200"/>
              </a:spcAft>
            </a:pPr>
            <a:r>
              <a:rPr lang="fr-FR" sz="2200" dirty="0" smtClean="0"/>
              <a:t>Un minimum est une solution qui fait partie des solutions réalisable, dans le domaine d’optimisation on distingue deux types de minimums:</a:t>
            </a:r>
          </a:p>
          <a:p>
            <a:pPr marL="726123" lvl="1" indent="-360363" algn="just">
              <a:spcAft>
                <a:spcPts val="1200"/>
              </a:spcAft>
            </a:pPr>
            <a:r>
              <a:rPr lang="fr-FR" sz="2000" b="1" dirty="0" smtClean="0"/>
              <a:t>Minimum Local </a:t>
            </a:r>
            <a:r>
              <a:rPr lang="fr-FR" sz="2000" dirty="0" smtClean="0"/>
              <a:t>: une solution </a:t>
            </a:r>
            <a:r>
              <a:rPr lang="fr-FR" sz="2000" b="1" i="1" dirty="0" smtClean="0"/>
              <a:t>s</a:t>
            </a:r>
            <a:r>
              <a:rPr lang="fr-FR" sz="2000" dirty="0" smtClean="0"/>
              <a:t> est minimum local par apport à une structure de voisinage </a:t>
            </a:r>
            <a:r>
              <a:rPr lang="fr-FR" sz="2000" i="1" dirty="0" smtClean="0"/>
              <a:t>N si:</a:t>
            </a:r>
          </a:p>
          <a:p>
            <a:pPr marL="726123" lvl="1" indent="-360363">
              <a:spcAft>
                <a:spcPts val="1200"/>
              </a:spcAft>
            </a:pPr>
            <a:r>
              <a:rPr lang="fr-FR" sz="2000" b="1" dirty="0" smtClean="0"/>
              <a:t>Minimum global: </a:t>
            </a:r>
            <a:r>
              <a:rPr lang="fr-FR" sz="2000" dirty="0" smtClean="0"/>
              <a:t>une solution </a:t>
            </a:r>
            <a:r>
              <a:rPr lang="fr-FR" sz="2000" b="1" i="1" dirty="0" smtClean="0"/>
              <a:t>s </a:t>
            </a:r>
            <a:r>
              <a:rPr lang="fr-FR" sz="2000" dirty="0" smtClean="0"/>
              <a:t>est minimum global si:</a:t>
            </a:r>
            <a:endParaRPr lang="fr-FR" sz="2000" b="1" dirty="0" smtClean="0"/>
          </a:p>
          <a:p>
            <a:pPr marL="360363" indent="-360363">
              <a:spcAft>
                <a:spcPts val="1200"/>
              </a:spcAft>
              <a:buNone/>
            </a:pPr>
            <a:endParaRPr lang="fr-FR" b="1" dirty="0" smtClean="0"/>
          </a:p>
          <a:p>
            <a:pPr marL="360363" indent="-360363">
              <a:spcAft>
                <a:spcPts val="1200"/>
              </a:spcAft>
              <a:buNone/>
            </a:pPr>
            <a:endParaRPr lang="fr-FR" b="1" dirty="0" smtClean="0"/>
          </a:p>
          <a:p>
            <a:pPr marL="360363" indent="-360363">
              <a:spcAft>
                <a:spcPts val="1200"/>
              </a:spcAft>
              <a:buNone/>
            </a:pPr>
            <a:endParaRPr lang="fr-FR" b="1" dirty="0" smtClean="0"/>
          </a:p>
          <a:p>
            <a:pPr>
              <a:spcAft>
                <a:spcPts val="1200"/>
              </a:spcAft>
            </a:pPr>
            <a:r>
              <a:rPr lang="fr-FR" sz="2400" dirty="0" smtClean="0"/>
              <a:t>Les mêmes définitions dans le cas de maximisation avec l’inversion des inéquations. </a:t>
            </a:r>
          </a:p>
        </p:txBody>
      </p:sp>
      <p:sp>
        <p:nvSpPr>
          <p:cNvPr id="5"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rmAutofit/>
          </a:bodyPr>
          <a:lstStyle/>
          <a:p>
            <a:pPr marL="530225" lvl="0">
              <a:spcBef>
                <a:spcPct val="0"/>
              </a:spcBef>
              <a:defRPr/>
            </a:pPr>
            <a:r>
              <a:rPr lang="fr-FR" sz="3600" b="1" dirty="0" smtClean="0">
                <a:solidFill>
                  <a:srgbClr val="002060"/>
                </a:solidFill>
              </a:rPr>
              <a:t>Minimum Local/ Minimum Global</a:t>
            </a:r>
          </a:p>
        </p:txBody>
      </p:sp>
      <p:pic>
        <p:nvPicPr>
          <p:cNvPr id="1026" name="Picture 2"/>
          <p:cNvPicPr>
            <a:picLocks noChangeAspect="1" noChangeArrowheads="1"/>
          </p:cNvPicPr>
          <p:nvPr/>
        </p:nvPicPr>
        <p:blipFill>
          <a:blip r:embed="rId2"/>
          <a:srcRect/>
          <a:stretch>
            <a:fillRect/>
          </a:stretch>
        </p:blipFill>
        <p:spPr bwMode="auto">
          <a:xfrm>
            <a:off x="4500562" y="2786058"/>
            <a:ext cx="3024000" cy="376654"/>
          </a:xfrm>
          <a:prstGeom prst="rect">
            <a:avLst/>
          </a:prstGeom>
          <a:noFill/>
          <a:ln w="9525">
            <a:noFill/>
            <a:miter lim="800000"/>
            <a:headEnd/>
            <a:tailEnd/>
          </a:ln>
          <a:effectLst/>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02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28663" y="3643316"/>
            <a:ext cx="2500329" cy="389145"/>
          </a:xfrm>
          <a:prstGeom prst="rect">
            <a:avLst/>
          </a:prstGeom>
          <a:noFill/>
        </p:spPr>
      </p:pic>
      <p:grpSp>
        <p:nvGrpSpPr>
          <p:cNvPr id="7" name="Groupe 6"/>
          <p:cNvGrpSpPr/>
          <p:nvPr/>
        </p:nvGrpSpPr>
        <p:grpSpPr>
          <a:xfrm>
            <a:off x="4286248" y="3714752"/>
            <a:ext cx="4214842" cy="1842829"/>
            <a:chOff x="571472" y="3786190"/>
            <a:chExt cx="4214842" cy="1842829"/>
          </a:xfrm>
        </p:grpSpPr>
        <p:pic>
          <p:nvPicPr>
            <p:cNvPr id="8" name="Picture 2"/>
            <p:cNvPicPr>
              <a:picLocks noChangeAspect="1" noChangeArrowheads="1"/>
            </p:cNvPicPr>
            <p:nvPr/>
          </p:nvPicPr>
          <p:blipFill>
            <a:blip r:embed="rId4"/>
            <a:srcRect l="18667" t="52385" r="49157" b="14062"/>
            <a:stretch>
              <a:fillRect/>
            </a:stretch>
          </p:blipFill>
          <p:spPr bwMode="auto">
            <a:xfrm>
              <a:off x="1643042" y="3786190"/>
              <a:ext cx="3143272" cy="1842829"/>
            </a:xfrm>
            <a:prstGeom prst="rect">
              <a:avLst/>
            </a:prstGeom>
            <a:noFill/>
            <a:ln w="9525">
              <a:noFill/>
              <a:miter lim="800000"/>
              <a:headEnd/>
              <a:tailEnd/>
            </a:ln>
            <a:effectLst/>
          </p:spPr>
        </p:pic>
        <p:cxnSp>
          <p:nvCxnSpPr>
            <p:cNvPr id="9" name="Connecteur droit avec flèche 8"/>
            <p:cNvCxnSpPr/>
            <p:nvPr/>
          </p:nvCxnSpPr>
          <p:spPr>
            <a:xfrm>
              <a:off x="1214414" y="4429132"/>
              <a:ext cx="866221" cy="35578"/>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1500166" y="5143512"/>
              <a:ext cx="1098465" cy="10553"/>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71472" y="4071942"/>
              <a:ext cx="1079142" cy="584775"/>
            </a:xfrm>
            <a:prstGeom prst="rect">
              <a:avLst/>
            </a:prstGeom>
          </p:spPr>
          <p:txBody>
            <a:bodyPr wrap="none">
              <a:spAutoFit/>
            </a:bodyPr>
            <a:lstStyle/>
            <a:p>
              <a:r>
                <a:rPr lang="fr-FR" sz="1600" dirty="0" smtClean="0"/>
                <a:t>Minimum</a:t>
              </a:r>
            </a:p>
            <a:p>
              <a:r>
                <a:rPr lang="fr-FR" sz="1600" dirty="0" smtClean="0"/>
                <a:t>Local </a:t>
              </a:r>
              <a:endParaRPr lang="fr-FR" sz="1600" dirty="0"/>
            </a:p>
          </p:txBody>
        </p:sp>
        <p:sp>
          <p:nvSpPr>
            <p:cNvPr id="12" name="Rectangle 11"/>
            <p:cNvSpPr/>
            <p:nvPr/>
          </p:nvSpPr>
          <p:spPr>
            <a:xfrm>
              <a:off x="571472" y="4929198"/>
              <a:ext cx="1079142" cy="584775"/>
            </a:xfrm>
            <a:prstGeom prst="rect">
              <a:avLst/>
            </a:prstGeom>
          </p:spPr>
          <p:txBody>
            <a:bodyPr wrap="none">
              <a:spAutoFit/>
            </a:bodyPr>
            <a:lstStyle/>
            <a:p>
              <a:r>
                <a:rPr lang="fr-FR" sz="1600" dirty="0" smtClean="0"/>
                <a:t>Minimum</a:t>
              </a:r>
            </a:p>
            <a:p>
              <a:r>
                <a:rPr lang="fr-FR" sz="1600" dirty="0" smtClean="0"/>
                <a:t>global </a:t>
              </a:r>
              <a:endParaRPr lang="fr-FR" sz="1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checkerboard(across)">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heckerboard(across)">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checkerboard(across)">
                                      <p:cBhvr>
                                        <p:cTn id="32" dur="500"/>
                                        <p:tgtEl>
                                          <p:spTgt spid="102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357298"/>
            <a:ext cx="8229600" cy="4929222"/>
          </a:xfrm>
        </p:spPr>
        <p:txBody>
          <a:bodyPr>
            <a:normAutofit/>
          </a:bodyPr>
          <a:lstStyle/>
          <a:p>
            <a:pPr lvl="0" algn="just"/>
            <a:r>
              <a:rPr lang="fr-FR" dirty="0" smtClean="0"/>
              <a:t>Le voisinage est une fonction notée </a:t>
            </a:r>
            <a:r>
              <a:rPr lang="fr-FR" i="1" dirty="0" smtClean="0"/>
              <a:t>N</a:t>
            </a:r>
            <a:r>
              <a:rPr lang="fr-FR" dirty="0" smtClean="0"/>
              <a:t> qui associe un sous ensemble de S à toute solutions, les voisins de s sont s’∈ N(s).</a:t>
            </a:r>
          </a:p>
          <a:p>
            <a:pPr lvl="0" algn="just">
              <a:spcBef>
                <a:spcPts val="1200"/>
              </a:spcBef>
            </a:pPr>
            <a:r>
              <a:rPr lang="fr-FR" dirty="0" smtClean="0"/>
              <a:t>Le voisin d’une solution est générée généralement par une modification élémentaire de la solution s.</a:t>
            </a:r>
          </a:p>
          <a:p>
            <a:pPr lvl="1">
              <a:buNone/>
            </a:pPr>
            <a:endParaRPr lang="fr-FR" dirty="0" smtClean="0"/>
          </a:p>
          <a:p>
            <a:endParaRPr lang="fr-FR" dirty="0" smtClean="0"/>
          </a:p>
        </p:txBody>
      </p:sp>
      <p:sp>
        <p:nvSpPr>
          <p:cNvPr id="5"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rmAutofit/>
          </a:bodyPr>
          <a:lstStyle/>
          <a:p>
            <a:pPr marL="530225" lvl="0">
              <a:spcBef>
                <a:spcPct val="0"/>
              </a:spcBef>
              <a:defRPr/>
            </a:pPr>
            <a:r>
              <a:rPr lang="fr-FR" sz="3600" b="1" dirty="0" smtClean="0">
                <a:solidFill>
                  <a:srgbClr val="002060"/>
                </a:solidFill>
              </a:rPr>
              <a:t>Voisinage d’une solution</a:t>
            </a:r>
            <a:endParaRPr kumimoji="0" lang="fr-FR" sz="3600" b="1" i="0" u="none" strike="noStrike" kern="1200" cap="none" spc="0" normalizeH="0" baseline="0" noProof="0" dirty="0" smtClean="0">
              <a:ln>
                <a:noFill/>
              </a:ln>
              <a:solidFill>
                <a:srgbClr val="00206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1142984"/>
            <a:ext cx="8429684" cy="5357850"/>
          </a:xfrm>
        </p:spPr>
        <p:txBody>
          <a:bodyPr>
            <a:normAutofit/>
          </a:bodyPr>
          <a:lstStyle/>
          <a:p>
            <a:pPr marL="360363" indent="-360363" algn="just">
              <a:spcAft>
                <a:spcPts val="1200"/>
              </a:spcAft>
            </a:pPr>
            <a:r>
              <a:rPr lang="fr-FR" dirty="0" smtClean="0"/>
              <a:t>Est un point critique pour tout métaheuristique.</a:t>
            </a:r>
          </a:p>
          <a:p>
            <a:pPr marL="360363" indent="-360363" algn="just">
              <a:spcAft>
                <a:spcPts val="1200"/>
              </a:spcAft>
            </a:pPr>
            <a:r>
              <a:rPr lang="fr-FR" dirty="0" smtClean="0"/>
              <a:t>Consiste à trouver un compromis entre les deux tendances duales suivantes:</a:t>
            </a:r>
          </a:p>
          <a:p>
            <a:pPr marL="726123" lvl="1" indent="-360363" algn="just">
              <a:spcAft>
                <a:spcPts val="1200"/>
              </a:spcAft>
            </a:pPr>
            <a:r>
              <a:rPr lang="fr-FR" dirty="0" smtClean="0"/>
              <a:t>Intensifier l’effort de recherche vers les zones les plus prometteuses de l’espace de solutions.</a:t>
            </a:r>
          </a:p>
          <a:p>
            <a:pPr marL="726123" lvl="1" indent="-360363" algn="just">
              <a:spcAft>
                <a:spcPts val="1200"/>
              </a:spcAft>
            </a:pPr>
            <a:r>
              <a:rPr lang="fr-FR" dirty="0" smtClean="0"/>
              <a:t>Diversifier l’effort de recherche de façon à être capable de découvrir de nouvelles zones contenant de meilleures combinaisons.</a:t>
            </a:r>
          </a:p>
          <a:p>
            <a:pPr marL="360363" indent="-360363" algn="just">
              <a:spcAft>
                <a:spcPts val="1200"/>
              </a:spcAft>
            </a:pPr>
            <a:r>
              <a:rPr lang="fr-FR" dirty="0" smtClean="0"/>
              <a:t>Consiste généralement à une  modification des paramètres dont le métaheuristique dépond.</a:t>
            </a:r>
          </a:p>
          <a:p>
            <a:pPr>
              <a:buNone/>
            </a:pPr>
            <a:endParaRPr lang="fr-FR" dirty="0" smtClean="0"/>
          </a:p>
          <a:p>
            <a:endParaRPr lang="fr-FR" dirty="0" smtClean="0"/>
          </a:p>
        </p:txBody>
      </p:sp>
      <p:sp>
        <p:nvSpPr>
          <p:cNvPr id="5" name="Titre 1"/>
          <p:cNvSpPr txBox="1">
            <a:spLocks/>
          </p:cNvSpPr>
          <p:nvPr/>
        </p:nvSpPr>
        <p:spPr>
          <a:xfrm>
            <a:off x="0" y="0"/>
            <a:ext cx="9144000" cy="1000108"/>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rmAutofit/>
          </a:bodyPr>
          <a:lstStyle/>
          <a:p>
            <a:pPr marL="530225" lvl="0">
              <a:spcBef>
                <a:spcPct val="0"/>
              </a:spcBef>
              <a:defRPr/>
            </a:pPr>
            <a:r>
              <a:rPr lang="fr-FR" sz="3600" b="1" dirty="0" smtClean="0">
                <a:solidFill>
                  <a:srgbClr val="002060"/>
                </a:solidFill>
              </a:rPr>
              <a:t>Intensification/ diversification</a:t>
            </a:r>
            <a:endParaRPr kumimoji="0" lang="fr-FR" sz="3600" b="1" i="0" u="none" strike="noStrike" kern="1200" cap="none" spc="0" normalizeH="0" baseline="0" noProof="0" dirty="0" smtClean="0">
              <a:ln>
                <a:noFill/>
              </a:ln>
              <a:solidFill>
                <a:srgbClr val="00206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617</TotalTime>
  <Words>1655</Words>
  <Application>Microsoft Office PowerPoint</Application>
  <PresentationFormat>Affichage à l'écran (4:3)</PresentationFormat>
  <Paragraphs>238</Paragraphs>
  <Slides>34</Slides>
  <Notes>0</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Débit</vt:lpstr>
      <vt:lpstr>Chapitre 5</vt:lpstr>
      <vt:lpstr>Plan </vt:lpstr>
      <vt:lpstr>Diapositive 3</vt:lpstr>
      <vt:lpstr>Diapositive 4</vt:lpstr>
      <vt:lpstr>Métaheuristiques</vt:lpstr>
      <vt:lpstr>Diapositive 6</vt:lpstr>
      <vt:lpstr>Diapositive 7</vt:lpstr>
      <vt:lpstr>Diapositive 8</vt:lpstr>
      <vt:lpstr>Diapositive 9</vt:lpstr>
      <vt:lpstr>Diapositive 10</vt:lpstr>
      <vt:lpstr>Diapositive 11</vt:lpstr>
      <vt:lpstr>Métaheuristiques basé solution unique</vt:lpstr>
      <vt:lpstr>Diapositive 13</vt:lpstr>
      <vt:lpstr>Hill-Climbing</vt:lpstr>
      <vt:lpstr>Hill-Climbing</vt:lpstr>
      <vt:lpstr>Hill-Climbing </vt:lpstr>
      <vt:lpstr>Hill-Climbing </vt:lpstr>
      <vt:lpstr>Hill-Climbing </vt:lpstr>
      <vt:lpstr>Hill-Climbing </vt:lpstr>
      <vt:lpstr>Hill-Climbing </vt:lpstr>
      <vt:lpstr>Diapositive 21</vt:lpstr>
      <vt:lpstr>Diapositive 22</vt:lpstr>
      <vt:lpstr>Recuits simulés </vt:lpstr>
      <vt:lpstr>Diapositive 24</vt:lpstr>
      <vt:lpstr>Diapositive 25</vt:lpstr>
      <vt:lpstr>Recuits simulés </vt:lpstr>
      <vt:lpstr>Diapositive 27</vt:lpstr>
      <vt:lpstr>Diapositive 28</vt:lpstr>
      <vt:lpstr>Diapositive 29</vt:lpstr>
      <vt:lpstr>Diapositive 30</vt:lpstr>
      <vt:lpstr>Diapositive 31</vt:lpstr>
      <vt:lpstr>Diapositive 32</vt:lpstr>
      <vt:lpstr>Diapositive 33</vt:lpstr>
      <vt:lpstr>Diapositive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Salim</dc:creator>
  <cp:lastModifiedBy>Salim</cp:lastModifiedBy>
  <cp:revision>212</cp:revision>
  <dcterms:created xsi:type="dcterms:W3CDTF">2019-01-30T06:52:32Z</dcterms:created>
  <dcterms:modified xsi:type="dcterms:W3CDTF">2020-08-28T14:32:15Z</dcterms:modified>
</cp:coreProperties>
</file>