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12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26/05/2023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26/05/2023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26/05/2023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26/05/2023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26/05/2023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26/05/2023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26/05/2023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26/05/2023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26/05/2023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26/05/2023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26/05/2023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26/05/2023</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772816"/>
            <a:ext cx="7772400" cy="2664296"/>
          </a:xfrm>
        </p:spPr>
        <p:style>
          <a:lnRef idx="0">
            <a:scrgbClr r="0" g="0" b="0"/>
          </a:lnRef>
          <a:fillRef idx="1002">
            <a:schemeClr val="lt1"/>
          </a:fillRef>
          <a:effectRef idx="0">
            <a:scrgbClr r="0" g="0" b="0"/>
          </a:effectRef>
          <a:fontRef idx="major"/>
        </p:style>
        <p:txBody>
          <a:bodyPr>
            <a:normAutofit fontScale="90000"/>
          </a:bodyPr>
          <a:lstStyle/>
          <a:p>
            <a:pPr rtl="1">
              <a:lnSpc>
                <a:spcPct val="107000"/>
              </a:lnSpc>
              <a:spcAft>
                <a:spcPts val="1200"/>
              </a:spcAft>
            </a:pPr>
            <a: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
            </a:r>
            <a:b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br>
            <a:r>
              <a:rPr lang="ar-KW"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المحور </a:t>
            </a:r>
            <a:r>
              <a:rPr lang="ar-KW" sz="3600" dirty="0" err="1" smtClean="0">
                <a:solidFill>
                  <a:srgbClr val="000000"/>
                </a:solidFill>
                <a:latin typeface="Calibri" panose="020F0502020204030204" pitchFamily="34" charset="0"/>
                <a:ea typeface="Calibri" panose="020F0502020204030204" pitchFamily="34" charset="0"/>
                <a:cs typeface="Andalus" panose="02020603050405020304" pitchFamily="18" charset="-78"/>
              </a:rPr>
              <a:t>الثا</a:t>
            </a:r>
            <a: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لث</a:t>
            </a:r>
            <a:r>
              <a:rPr lang="ar-KW"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a:t>
            </a:r>
            <a: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
            </a:r>
            <a:b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br>
            <a:r>
              <a:rPr lang="ar-DZ" sz="2400" dirty="0">
                <a:solidFill>
                  <a:srgbClr val="000000"/>
                </a:solidFill>
                <a:latin typeface="Calibri" panose="020F0502020204030204" pitchFamily="34" charset="0"/>
                <a:ea typeface="Calibri" panose="020F0502020204030204" pitchFamily="34" charset="0"/>
                <a:cs typeface="Andalus" panose="02020603050405020304" pitchFamily="18" charset="-78"/>
              </a:rPr>
              <a:t/>
            </a:r>
            <a:br>
              <a:rPr lang="ar-DZ" sz="2400" dirty="0">
                <a:solidFill>
                  <a:srgbClr val="000000"/>
                </a:solidFill>
                <a:latin typeface="Calibri" panose="020F0502020204030204" pitchFamily="34" charset="0"/>
                <a:ea typeface="Calibri" panose="020F0502020204030204" pitchFamily="34" charset="0"/>
                <a:cs typeface="Andalus" panose="02020603050405020304" pitchFamily="18" charset="-78"/>
              </a:rPr>
            </a:br>
            <a:r>
              <a:rPr lang="fr-FR" sz="1050" dirty="0">
                <a:latin typeface="Calibri" panose="020F0502020204030204" pitchFamily="34" charset="0"/>
                <a:ea typeface="Calibri" panose="020F0502020204030204" pitchFamily="34" charset="0"/>
                <a:cs typeface="Arial" panose="020B0604020202020204" pitchFamily="34" charset="0"/>
              </a:rPr>
              <a:t/>
            </a:r>
            <a:br>
              <a:rPr lang="fr-FR" sz="1050" dirty="0">
                <a:latin typeface="Calibri" panose="020F0502020204030204" pitchFamily="34" charset="0"/>
                <a:ea typeface="Calibri" panose="020F0502020204030204" pitchFamily="34" charset="0"/>
                <a:cs typeface="Arial" panose="020B0604020202020204" pitchFamily="34" charset="0"/>
              </a:rPr>
            </a:br>
            <a:r>
              <a:rPr lang="ar-DZ"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التخطيط الاستراتيجي للموارد البشرية</a:t>
            </a:r>
            <a:r>
              <a:rPr lang="fr-FR" sz="4800" dirty="0">
                <a:latin typeface="Calibri" panose="020F0502020204030204" pitchFamily="34" charset="0"/>
                <a:ea typeface="Calibri" panose="020F0502020204030204" pitchFamily="34" charset="0"/>
                <a:cs typeface="Arial" panose="020B0604020202020204" pitchFamily="34" charset="0"/>
              </a:rPr>
              <a:t/>
            </a:r>
            <a:br>
              <a:rPr lang="fr-FR" sz="4800" dirty="0">
                <a:latin typeface="Calibri" panose="020F0502020204030204" pitchFamily="34" charset="0"/>
                <a:ea typeface="Calibri" panose="020F0502020204030204" pitchFamily="34" charset="0"/>
                <a:cs typeface="Arial" panose="020B0604020202020204" pitchFamily="34" charset="0"/>
              </a:rPr>
            </a:br>
            <a:endParaRPr lang="fr-FR" sz="4800" dirty="0"/>
          </a:p>
        </p:txBody>
      </p:sp>
    </p:spTree>
    <p:extLst>
      <p:ext uri="{BB962C8B-B14F-4D97-AF65-F5344CB8AC3E}">
        <p14:creationId xmlns:p14="http://schemas.microsoft.com/office/powerpoint/2010/main" val="3295517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91850" y="332656"/>
            <a:ext cx="8229600" cy="1143000"/>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SA" sz="3600" b="1" dirty="0"/>
              <a:t>أهداف المحاضرة </a:t>
            </a:r>
            <a:r>
              <a:rPr lang="ar-DZ" sz="3600" b="1" dirty="0" smtClean="0"/>
              <a:t>الرابعة</a:t>
            </a:r>
            <a:endParaRPr lang="fr-FR" sz="3600" dirty="0"/>
          </a:p>
        </p:txBody>
      </p:sp>
      <p:sp>
        <p:nvSpPr>
          <p:cNvPr id="3" name="Espace réservé du contenu 2"/>
          <p:cNvSpPr>
            <a:spLocks noGrp="1"/>
          </p:cNvSpPr>
          <p:nvPr>
            <p:ph idx="1"/>
          </p:nvPr>
        </p:nvSpPr>
        <p:spPr>
          <a:xfrm>
            <a:off x="457200" y="1965824"/>
            <a:ext cx="8229600" cy="527072"/>
          </a:xfrm>
          <a:solidFill>
            <a:schemeClr val="bg1">
              <a:lumMod val="95000"/>
            </a:schemeClr>
          </a:solidFill>
          <a:ln>
            <a:solidFill>
              <a:schemeClr val="bg1">
                <a:lumMod val="50000"/>
              </a:schemeClr>
            </a:solidFill>
          </a:ln>
        </p:spPr>
        <p:txBody>
          <a:bodyPr>
            <a:normAutofit/>
          </a:bodyPr>
          <a:lstStyle/>
          <a:p>
            <a:pPr marL="0" lvl="0" indent="0" algn="just" rtl="1">
              <a:buNone/>
            </a:pPr>
            <a:r>
              <a:rPr lang="ar-SA" sz="2400" dirty="0">
                <a:latin typeface="Simplified Arabic" panose="02020603050405020304" pitchFamily="18" charset="-78"/>
                <a:cs typeface="Simplified Arabic" panose="02020603050405020304" pitchFamily="18" charset="-78"/>
              </a:rPr>
              <a:t>تعريف التخطيط الاستراتيجي للموارد البشرية.</a:t>
            </a:r>
            <a:endParaRPr lang="fr-FR" sz="2400" dirty="0">
              <a:latin typeface="Simplified Arabic" panose="02020603050405020304" pitchFamily="18" charset="-78"/>
              <a:cs typeface="Simplified Arabic" panose="02020603050405020304" pitchFamily="18" charset="-78"/>
            </a:endParaRPr>
          </a:p>
          <a:p>
            <a:pPr marL="0" lvl="0" indent="0" algn="just" rtl="1">
              <a:spcBef>
                <a:spcPts val="0"/>
              </a:spcBef>
              <a:buNone/>
            </a:pPr>
            <a:endParaRPr lang="fr-FR" dirty="0"/>
          </a:p>
          <a:p>
            <a:pPr marL="0" indent="0">
              <a:buNone/>
            </a:pPr>
            <a:endParaRPr lang="fr-FR" dirty="0"/>
          </a:p>
        </p:txBody>
      </p:sp>
      <p:sp>
        <p:nvSpPr>
          <p:cNvPr id="5" name="Espace réservé du contenu 2"/>
          <p:cNvSpPr txBox="1">
            <a:spLocks/>
          </p:cNvSpPr>
          <p:nvPr/>
        </p:nvSpPr>
        <p:spPr>
          <a:xfrm>
            <a:off x="515102" y="3447511"/>
            <a:ext cx="8171698" cy="485545"/>
          </a:xfrm>
          <a:prstGeom prst="rect">
            <a:avLst/>
          </a:prstGeom>
          <a:solidFill>
            <a:schemeClr val="bg1">
              <a:lumMod val="95000"/>
            </a:schemeClr>
          </a:solidFill>
          <a:ln>
            <a:solidFill>
              <a:schemeClr val="bg1">
                <a:lumMod val="50000"/>
              </a:schemeClr>
            </a:solidFill>
          </a:ln>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buNone/>
            </a:pPr>
            <a:r>
              <a:rPr lang="ar-SA" sz="2400" dirty="0">
                <a:latin typeface="Simplified Arabic" panose="02020603050405020304" pitchFamily="18" charset="-78"/>
                <a:cs typeface="Simplified Arabic" panose="02020603050405020304" pitchFamily="18" charset="-78"/>
              </a:rPr>
              <a:t>توضيح أركان التخطيط الاستراتيجي للموارد البشرية</a:t>
            </a:r>
            <a:r>
              <a:rPr lang="ar-SA" sz="2600" dirty="0"/>
              <a:t>.</a:t>
            </a:r>
            <a:endParaRPr lang="fr-FR" sz="2600" dirty="0"/>
          </a:p>
          <a:p>
            <a:pPr marL="0" indent="0" algn="just" rtl="1">
              <a:buFont typeface="Arial" pitchFamily="34" charset="0"/>
              <a:buNone/>
            </a:pPr>
            <a:endParaRPr lang="fr-FR" dirty="0" smtClean="0"/>
          </a:p>
          <a:p>
            <a:pPr marL="0" indent="0">
              <a:buFont typeface="Arial" pitchFamily="34" charset="0"/>
              <a:buNone/>
            </a:pPr>
            <a:endParaRPr lang="fr-FR" dirty="0"/>
          </a:p>
        </p:txBody>
      </p:sp>
      <p:sp>
        <p:nvSpPr>
          <p:cNvPr id="6" name="Espace réservé du contenu 2"/>
          <p:cNvSpPr txBox="1">
            <a:spLocks/>
          </p:cNvSpPr>
          <p:nvPr/>
        </p:nvSpPr>
        <p:spPr>
          <a:xfrm>
            <a:off x="464447" y="2727431"/>
            <a:ext cx="8229600" cy="485545"/>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buNone/>
            </a:pPr>
            <a:r>
              <a:rPr lang="ar-SA" sz="2400" dirty="0">
                <a:latin typeface="Simplified Arabic" panose="02020603050405020304" pitchFamily="18" charset="-78"/>
                <a:cs typeface="Simplified Arabic" panose="02020603050405020304" pitchFamily="18" charset="-78"/>
              </a:rPr>
              <a:t>تبيان أهمية وأهداف التخطيط الاستراتيجي للموارد البشرية</a:t>
            </a:r>
            <a:r>
              <a:rPr lang="ar-SA" sz="2400" dirty="0" smtClean="0">
                <a:latin typeface="Simplified Arabic" panose="02020603050405020304" pitchFamily="18" charset="-78"/>
                <a:cs typeface="Simplified Arabic" panose="02020603050405020304" pitchFamily="18" charset="-78"/>
              </a:rPr>
              <a:t>.</a:t>
            </a:r>
            <a:endParaRPr lang="fr-FR" sz="2400" dirty="0">
              <a:latin typeface="Simplified Arabic" panose="02020603050405020304" pitchFamily="18" charset="-78"/>
              <a:cs typeface="Simplified Arabic" panose="02020603050405020304" pitchFamily="18" charset="-78"/>
            </a:endParaRPr>
          </a:p>
        </p:txBody>
      </p:sp>
      <p:sp>
        <p:nvSpPr>
          <p:cNvPr id="7" name="Espace réservé du contenu 2"/>
          <p:cNvSpPr txBox="1">
            <a:spLocks/>
          </p:cNvSpPr>
          <p:nvPr/>
        </p:nvSpPr>
        <p:spPr>
          <a:xfrm>
            <a:off x="511198" y="4167591"/>
            <a:ext cx="8171698" cy="485545"/>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buNone/>
            </a:pPr>
            <a:r>
              <a:rPr lang="ar-SA" sz="2400" dirty="0">
                <a:latin typeface="Simplified Arabic" panose="02020603050405020304" pitchFamily="18" charset="-78"/>
                <a:cs typeface="Simplified Arabic" panose="02020603050405020304" pitchFamily="18" charset="-78"/>
              </a:rPr>
              <a:t>معرفة مقومات التخطيط الاستراتيجي للموارد البشرية.</a:t>
            </a:r>
            <a:endParaRPr lang="fr-FR" sz="2400" dirty="0">
              <a:latin typeface="Simplified Arabic" panose="02020603050405020304" pitchFamily="18" charset="-78"/>
              <a:cs typeface="Simplified Arabic" panose="02020603050405020304" pitchFamily="18" charset="-78"/>
            </a:endParaRPr>
          </a:p>
          <a:p>
            <a:pPr marL="0" indent="0" algn="just" rtl="1">
              <a:buFont typeface="Arial" pitchFamily="34" charset="0"/>
              <a:buNone/>
            </a:pPr>
            <a:endParaRPr lang="fr-FR" dirty="0" smtClean="0"/>
          </a:p>
          <a:p>
            <a:pPr marL="0" indent="0">
              <a:buFont typeface="Arial" pitchFamily="34" charset="0"/>
              <a:buNone/>
            </a:pPr>
            <a:endParaRPr lang="fr-FR" dirty="0"/>
          </a:p>
        </p:txBody>
      </p:sp>
    </p:spTree>
    <p:extLst>
      <p:ext uri="{BB962C8B-B14F-4D97-AF65-F5344CB8AC3E}">
        <p14:creationId xmlns:p14="http://schemas.microsoft.com/office/powerpoint/2010/main" val="3020424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SA" sz="3600" b="1" dirty="0"/>
              <a:t>تمهيد</a:t>
            </a:r>
            <a:endParaRPr lang="fr-FR" sz="3600" dirty="0"/>
          </a:p>
        </p:txBody>
      </p:sp>
      <p:sp>
        <p:nvSpPr>
          <p:cNvPr id="3" name="Espace réservé du contenu 2"/>
          <p:cNvSpPr>
            <a:spLocks noGrp="1"/>
          </p:cNvSpPr>
          <p:nvPr>
            <p:ph idx="1"/>
          </p:nvPr>
        </p:nvSpPr>
        <p:spPr>
          <a:xfrm>
            <a:off x="457200" y="2132855"/>
            <a:ext cx="8229600" cy="3096345"/>
          </a:xfrm>
          <a:solidFill>
            <a:schemeClr val="bg1">
              <a:lumMod val="95000"/>
            </a:schemeClr>
          </a:solidFill>
          <a:ln>
            <a:solidFill>
              <a:schemeClr val="bg1">
                <a:lumMod val="50000"/>
              </a:schemeClr>
            </a:solidFill>
          </a:ln>
        </p:spPr>
        <p:txBody>
          <a:bodyPr>
            <a:normAutofit fontScale="92500" lnSpcReduction="20000"/>
          </a:bodyPr>
          <a:lstStyle/>
          <a:p>
            <a:pPr marL="0" indent="360000" algn="just" rtl="1">
              <a:lnSpc>
                <a:spcPct val="110000"/>
              </a:lnSpc>
              <a:spcBef>
                <a:spcPts val="0"/>
              </a:spcBef>
              <a:buNone/>
            </a:pPr>
            <a:r>
              <a:rPr lang="ar-SA" dirty="0"/>
              <a:t>تعمل المنظمة في بيئة تنافسية شديدة التغير فرضت عليها إدارة مواردها البشرية </a:t>
            </a:r>
            <a:r>
              <a:rPr lang="ar-DZ" dirty="0"/>
              <a:t>من منظور استراتيجي لتتمكن من امتلاك ميزة تنافسية مستدامة</a:t>
            </a:r>
            <a:r>
              <a:rPr lang="ar-SA" dirty="0"/>
              <a:t>، </a:t>
            </a:r>
            <a:r>
              <a:rPr lang="ar-DZ" dirty="0"/>
              <a:t>حيث يعتبر التخطيط الاستراتيجي جوهر هذه العملية، كونه </a:t>
            </a:r>
            <a:r>
              <a:rPr lang="ar-DZ" dirty="0" smtClean="0"/>
              <a:t>يساعد في </a:t>
            </a:r>
            <a:r>
              <a:rPr lang="ar-DZ" dirty="0"/>
              <a:t>تحديد أفضل الطرق لتوفير احتياجات المنظمة من الموارد البشرية كما ونوعا وفي المكان والوقت المناسب تبعا للتغيرات الحاصلة في البيئة وتكيف المنظمة معها، مما يساهم في تنفيذ استراتيجيتها وتحقيق أهدافها.</a:t>
            </a:r>
            <a:endParaRPr lang="fr-FR" dirty="0"/>
          </a:p>
          <a:p>
            <a:pPr marL="0" indent="0">
              <a:buNone/>
            </a:pPr>
            <a:endParaRPr lang="fr-FR" sz="2800" dirty="0"/>
          </a:p>
        </p:txBody>
      </p:sp>
    </p:spTree>
    <p:extLst>
      <p:ext uri="{BB962C8B-B14F-4D97-AF65-F5344CB8AC3E}">
        <p14:creationId xmlns:p14="http://schemas.microsoft.com/office/powerpoint/2010/main" val="3723428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210146"/>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SA" sz="3600" b="1" dirty="0"/>
              <a:t>تعريف </a:t>
            </a:r>
            <a:r>
              <a:rPr lang="ar-DZ" sz="3600" b="1" dirty="0" smtClean="0"/>
              <a:t>التخطيط الاستراتيجي للموارد البشرية</a:t>
            </a:r>
            <a:endParaRPr lang="fr-FR" sz="3600" dirty="0"/>
          </a:p>
        </p:txBody>
      </p:sp>
      <p:sp>
        <p:nvSpPr>
          <p:cNvPr id="3" name="Espace réservé du contenu 2"/>
          <p:cNvSpPr>
            <a:spLocks noGrp="1"/>
          </p:cNvSpPr>
          <p:nvPr>
            <p:ph idx="1"/>
          </p:nvPr>
        </p:nvSpPr>
        <p:spPr>
          <a:xfrm>
            <a:off x="457200" y="1772817"/>
            <a:ext cx="8229600" cy="1080120"/>
          </a:xfrm>
          <a:solidFill>
            <a:schemeClr val="bg1">
              <a:lumMod val="95000"/>
            </a:schemeClr>
          </a:solidFill>
          <a:ln>
            <a:solidFill>
              <a:schemeClr val="bg1">
                <a:lumMod val="50000"/>
              </a:schemeClr>
            </a:solidFill>
          </a:ln>
        </p:spPr>
        <p:txBody>
          <a:bodyPr>
            <a:normAutofit fontScale="55000" lnSpcReduction="20000"/>
          </a:bodyPr>
          <a:lstStyle/>
          <a:p>
            <a:pPr marL="0" lvl="0" indent="0" algn="just" rtl="1">
              <a:lnSpc>
                <a:spcPct val="120000"/>
              </a:lnSpc>
              <a:spcBef>
                <a:spcPts val="0"/>
              </a:spcBef>
              <a:buClr>
                <a:srgbClr val="000000"/>
              </a:buClr>
              <a:buNone/>
              <a:tabLst>
                <a:tab pos="88900" algn="r"/>
              </a:tabLst>
            </a:pPr>
            <a:r>
              <a:rPr lang="ar-SA" sz="3600" b="1" dirty="0" smtClean="0">
                <a:latin typeface="Simplified Arabic" panose="02020603050405020304" pitchFamily="18" charset="-78"/>
                <a:ea typeface="Calibri" panose="020F0502020204030204" pitchFamily="34" charset="0"/>
                <a:cs typeface="Simplified Arabic" panose="02020603050405020304" pitchFamily="18" charset="-78"/>
              </a:rPr>
              <a:t>التخطيط </a:t>
            </a:r>
            <a:r>
              <a:rPr lang="ar-SA" sz="3600" b="1" dirty="0">
                <a:latin typeface="Simplified Arabic" panose="02020603050405020304" pitchFamily="18" charset="-78"/>
                <a:ea typeface="Calibri" panose="020F0502020204030204" pitchFamily="34" charset="0"/>
                <a:cs typeface="Simplified Arabic" panose="02020603050405020304" pitchFamily="18" charset="-78"/>
              </a:rPr>
              <a:t>الاستراتيجي للموارد البشرية: </a:t>
            </a:r>
            <a:r>
              <a:rPr lang="ar-SA" sz="3600" dirty="0">
                <a:latin typeface="Simplified Arabic" panose="02020603050405020304" pitchFamily="18" charset="-78"/>
                <a:ea typeface="Calibri" panose="020F0502020204030204" pitchFamily="34" charset="0"/>
                <a:cs typeface="Simplified Arabic" panose="02020603050405020304" pitchFamily="18" charset="-78"/>
              </a:rPr>
              <a:t>هو</a:t>
            </a:r>
            <a:r>
              <a:rPr lang="ar-SA" sz="3600" b="1" dirty="0">
                <a:latin typeface="Simplified Arabic" panose="02020603050405020304" pitchFamily="18" charset="-78"/>
                <a:ea typeface="Calibri" panose="020F0502020204030204" pitchFamily="34" charset="0"/>
                <a:cs typeface="Simplified Arabic" panose="02020603050405020304" pitchFamily="18" charset="-78"/>
              </a:rPr>
              <a:t> </a:t>
            </a:r>
            <a:r>
              <a:rPr lang="ar-SA" sz="3600" dirty="0">
                <a:latin typeface="Simplified Arabic" panose="02020603050405020304" pitchFamily="18" charset="-78"/>
                <a:ea typeface="Calibri" panose="020F0502020204030204" pitchFamily="34" charset="0"/>
                <a:cs typeface="Simplified Arabic" panose="02020603050405020304" pitchFamily="18" charset="-78"/>
              </a:rPr>
              <a:t>أحد الأنشطة الإدارية التي تؤديها إدارة الموارد البشرية </a:t>
            </a:r>
            <a:r>
              <a:rPr lang="ar-SA" sz="3600" dirty="0" smtClean="0">
                <a:latin typeface="Simplified Arabic" panose="02020603050405020304" pitchFamily="18" charset="-78"/>
                <a:ea typeface="Calibri" panose="020F0502020204030204" pitchFamily="34" charset="0"/>
                <a:cs typeface="Simplified Arabic" panose="02020603050405020304" pitchFamily="18" charset="-78"/>
              </a:rPr>
              <a:t>لتقدير </a:t>
            </a:r>
            <a:r>
              <a:rPr lang="ar-SA" sz="3600" dirty="0">
                <a:latin typeface="Simplified Arabic" panose="02020603050405020304" pitchFamily="18" charset="-78"/>
                <a:ea typeface="Calibri" panose="020F0502020204030204" pitchFamily="34" charset="0"/>
                <a:cs typeface="Simplified Arabic" panose="02020603050405020304" pitchFamily="18" charset="-78"/>
              </a:rPr>
              <a:t>وحساب احتياجاتها المستقبلية من الموارد البشرية من حيث أعدادها، أنواعها ومهاراتها بشكل يخدم استراتيجيتها.</a:t>
            </a:r>
            <a:r>
              <a:rPr lang="ar-SA" sz="3600" b="1" dirty="0">
                <a:latin typeface="Simplified Arabic" panose="02020603050405020304" pitchFamily="18" charset="-78"/>
                <a:ea typeface="Calibri" panose="020F0502020204030204" pitchFamily="34" charset="0"/>
                <a:cs typeface="Simplified Arabic" panose="02020603050405020304" pitchFamily="18" charset="-78"/>
              </a:rPr>
              <a:t> </a:t>
            </a:r>
            <a:endParaRPr lang="fr-FR" sz="36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20000"/>
              </a:lnSpc>
              <a:spcBef>
                <a:spcPts val="0"/>
              </a:spcBef>
              <a:buNone/>
            </a:pPr>
            <a:endParaRPr lang="fr-FR" dirty="0"/>
          </a:p>
        </p:txBody>
      </p:sp>
      <p:sp>
        <p:nvSpPr>
          <p:cNvPr id="4" name="Espace réservé du contenu 2"/>
          <p:cNvSpPr txBox="1">
            <a:spLocks/>
          </p:cNvSpPr>
          <p:nvPr/>
        </p:nvSpPr>
        <p:spPr>
          <a:xfrm>
            <a:off x="457200" y="3134073"/>
            <a:ext cx="8229600" cy="1087015"/>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88900" algn="r"/>
              </a:tabLst>
            </a:pPr>
            <a:r>
              <a:rPr lang="ar-DZ" sz="2000" b="1" dirty="0">
                <a:latin typeface="Calibri" panose="020F0502020204030204" pitchFamily="34" charset="0"/>
                <a:ea typeface="Calibri" panose="020F0502020204030204" pitchFamily="34" charset="0"/>
                <a:cs typeface="Simplified Arabic" panose="02020603050405020304" pitchFamily="18" charset="-78"/>
              </a:rPr>
              <a:t>التخطيط الاستراتيجي للموارد البشرية</a:t>
            </a:r>
            <a:r>
              <a:rPr lang="ar-DZ" sz="2000" dirty="0">
                <a:latin typeface="Calibri" panose="020F0502020204030204" pitchFamily="34" charset="0"/>
                <a:ea typeface="Calibri" panose="020F0502020204030204" pitchFamily="34" charset="0"/>
                <a:cs typeface="Simplified Arabic" panose="02020603050405020304" pitchFamily="18" charset="-78"/>
              </a:rPr>
              <a:t>: هو العملية التي يتم من خلالها تحديد كم ونوع الموارد البشرية التي تحتاجها المنظمة مستقبلا وفقا لطبيعة الأعمال التي تمارسها والمتغيرات البيئية التي تؤثر عليها، لضمان </a:t>
            </a:r>
            <a:r>
              <a:rPr lang="ar-DZ" sz="2000" dirty="0" smtClean="0">
                <a:latin typeface="Calibri" panose="020F0502020204030204" pitchFamily="34" charset="0"/>
                <a:ea typeface="Calibri" panose="020F0502020204030204" pitchFamily="34" charset="0"/>
                <a:cs typeface="Simplified Arabic" panose="02020603050405020304" pitchFamily="18" charset="-78"/>
              </a:rPr>
              <a:t>حصولها </a:t>
            </a:r>
            <a:r>
              <a:rPr lang="ar-DZ" sz="2000" dirty="0">
                <a:latin typeface="Calibri" panose="020F0502020204030204" pitchFamily="34" charset="0"/>
                <a:ea typeface="Calibri" panose="020F0502020204030204" pitchFamily="34" charset="0"/>
                <a:cs typeface="Simplified Arabic" panose="02020603050405020304" pitchFamily="18" charset="-78"/>
              </a:rPr>
              <a:t>على موارد بشرية ذات كفاءة عالية.</a:t>
            </a:r>
            <a:endParaRPr lang="fr-FR" sz="2000" spc="0" dirty="0">
              <a:effectLst/>
              <a:latin typeface="Calibri" panose="020F0502020204030204" pitchFamily="34" charset="0"/>
              <a:ea typeface="Calibri" panose="020F0502020204030204" pitchFamily="34" charset="0"/>
              <a:cs typeface="Felix Titling" panose="04060505060202020A04" pitchFamily="82" charset="0"/>
            </a:endParaRPr>
          </a:p>
        </p:txBody>
      </p:sp>
      <p:sp>
        <p:nvSpPr>
          <p:cNvPr id="5" name="Espace réservé du contenu 2"/>
          <p:cNvSpPr txBox="1">
            <a:spLocks/>
          </p:cNvSpPr>
          <p:nvPr/>
        </p:nvSpPr>
        <p:spPr>
          <a:xfrm>
            <a:off x="457200" y="4628492"/>
            <a:ext cx="8229600" cy="1320787"/>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6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rtl="1">
              <a:lnSpc>
                <a:spcPct val="120000"/>
              </a:lnSpc>
              <a:spcBef>
                <a:spcPts val="0"/>
              </a:spcBef>
              <a:buNone/>
            </a:pPr>
            <a:r>
              <a:rPr lang="ar-DZ" b="1" dirty="0">
                <a:latin typeface="Simplified Arabic" panose="02020603050405020304" pitchFamily="18" charset="-78"/>
                <a:cs typeface="Simplified Arabic" panose="02020603050405020304" pitchFamily="18" charset="-78"/>
              </a:rPr>
              <a:t>التخطيط الاستراتيجي للموارد </a:t>
            </a:r>
            <a:r>
              <a:rPr lang="ar-DZ" b="1" dirty="0" smtClean="0">
                <a:latin typeface="Simplified Arabic" panose="02020603050405020304" pitchFamily="18" charset="-78"/>
                <a:cs typeface="Simplified Arabic" panose="02020603050405020304" pitchFamily="18" charset="-78"/>
              </a:rPr>
              <a:t>البشرية</a:t>
            </a:r>
            <a:r>
              <a:rPr lang="ar-DZ" dirty="0" smtClean="0">
                <a:latin typeface="Simplified Arabic" panose="02020603050405020304" pitchFamily="18" charset="-78"/>
                <a:cs typeface="Simplified Arabic" panose="02020603050405020304" pitchFamily="18" charset="-78"/>
              </a:rPr>
              <a:t>: هو </a:t>
            </a:r>
            <a:r>
              <a:rPr lang="ar-DZ" dirty="0">
                <a:latin typeface="Simplified Arabic" panose="02020603050405020304" pitchFamily="18" charset="-78"/>
                <a:cs typeface="Simplified Arabic" panose="02020603050405020304" pitchFamily="18" charset="-78"/>
              </a:rPr>
              <a:t>أحد الأنشطة والممارسات الأساسية لإدارة الموارد </a:t>
            </a:r>
            <a:r>
              <a:rPr lang="ar-DZ" dirty="0" smtClean="0">
                <a:latin typeface="Simplified Arabic" panose="02020603050405020304" pitchFamily="18" charset="-78"/>
                <a:cs typeface="Simplified Arabic" panose="02020603050405020304" pitchFamily="18" charset="-78"/>
              </a:rPr>
              <a:t>البشرية التي </a:t>
            </a:r>
            <a:r>
              <a:rPr lang="ar-DZ" dirty="0">
                <a:latin typeface="Simplified Arabic" panose="02020603050405020304" pitchFamily="18" charset="-78"/>
                <a:cs typeface="Simplified Arabic" panose="02020603050405020304" pitchFamily="18" charset="-78"/>
              </a:rPr>
              <a:t>يتم من خلالها تقدير وحساب الاحتياجات المستقبلية للمنظمة من هذه الموارد </a:t>
            </a:r>
            <a:r>
              <a:rPr lang="ar-SA" dirty="0">
                <a:latin typeface="Simplified Arabic" panose="02020603050405020304" pitchFamily="18" charset="-78"/>
                <a:cs typeface="Simplified Arabic" panose="02020603050405020304" pitchFamily="18" charset="-78"/>
              </a:rPr>
              <a:t>على أساس الموازنة ما بين نتائج تحليل البيئة الداخلية (نقاط القوة والضعف) ونتائج تحليل البيئة الخارجية (الفرص والتهديدات)، بغرض تحقيق الأهداف الاستراتيجية للمنظمة</a:t>
            </a:r>
            <a:r>
              <a:rPr lang="fr-FR" dirty="0">
                <a:latin typeface="Simplified Arabic" panose="02020603050405020304" pitchFamily="18" charset="-78"/>
                <a:cs typeface="Simplified Arabic" panose="02020603050405020304" pitchFamily="18" charset="-78"/>
              </a:rPr>
              <a:t>.</a:t>
            </a:r>
          </a:p>
        </p:txBody>
      </p:sp>
    </p:spTree>
    <p:extLst>
      <p:ext uri="{BB962C8B-B14F-4D97-AF65-F5344CB8AC3E}">
        <p14:creationId xmlns:p14="http://schemas.microsoft.com/office/powerpoint/2010/main" val="485306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0">
            <a:scrgbClr r="0" g="0" b="0"/>
          </a:lnRef>
          <a:fillRef idx="1002">
            <a:schemeClr val="lt1"/>
          </a:fillRef>
          <a:effectRef idx="0">
            <a:scrgbClr r="0" g="0" b="0"/>
          </a:effectRef>
          <a:fontRef idx="major"/>
        </p:style>
        <p:txBody>
          <a:bodyPr>
            <a:normAutofit/>
          </a:bodyPr>
          <a:lstStyle/>
          <a:p>
            <a:r>
              <a:rPr lang="ar-DZ" sz="3600" b="1" dirty="0">
                <a:solidFill>
                  <a:srgbClr val="000000"/>
                </a:solidFill>
                <a:ea typeface="+mn-ea"/>
                <a:cs typeface="Simplified Arabic" panose="02020603050405020304" pitchFamily="18" charset="-78"/>
              </a:rPr>
              <a:t>أهمية </a:t>
            </a:r>
            <a:r>
              <a:rPr lang="ar-DZ" sz="3600" b="1" dirty="0" smtClean="0">
                <a:ea typeface="Calibri" panose="020F0502020204030204" pitchFamily="34" charset="0"/>
                <a:cs typeface="Simplified Arabic" panose="02020603050405020304" pitchFamily="18" charset="-78"/>
              </a:rPr>
              <a:t>التخطيط الاستراتيجي</a:t>
            </a:r>
            <a:r>
              <a:rPr lang="ar-SA" sz="3600" b="1" dirty="0" smtClean="0">
                <a:ea typeface="Calibri" panose="020F0502020204030204" pitchFamily="34" charset="0"/>
                <a:cs typeface="Simplified Arabic" panose="02020603050405020304" pitchFamily="18" charset="-78"/>
              </a:rPr>
              <a:t> </a:t>
            </a:r>
            <a:r>
              <a:rPr lang="ar-SA" sz="3600" b="1" dirty="0">
                <a:ea typeface="Calibri" panose="020F0502020204030204" pitchFamily="34" charset="0"/>
                <a:cs typeface="Simplified Arabic" panose="02020603050405020304" pitchFamily="18" charset="-78"/>
              </a:rPr>
              <a:t>للموارد البشرية</a:t>
            </a:r>
            <a:endParaRPr lang="fr-FR" sz="3600" dirty="0"/>
          </a:p>
        </p:txBody>
      </p:sp>
      <p:sp>
        <p:nvSpPr>
          <p:cNvPr id="3" name="Espace réservé du contenu 2"/>
          <p:cNvSpPr>
            <a:spLocks noGrp="1"/>
          </p:cNvSpPr>
          <p:nvPr>
            <p:ph idx="1"/>
          </p:nvPr>
        </p:nvSpPr>
        <p:spPr>
          <a:xfrm>
            <a:off x="467402" y="2429349"/>
            <a:ext cx="8229600" cy="462784"/>
          </a:xfrm>
          <a:solidFill>
            <a:schemeClr val="bg1">
              <a:lumMod val="95000"/>
            </a:schemeClr>
          </a:solidFill>
          <a:ln>
            <a:solidFill>
              <a:schemeClr val="bg1">
                <a:lumMod val="50000"/>
              </a:schemeClr>
            </a:solidFill>
          </a:ln>
        </p:spPr>
        <p:txBody>
          <a:bodyPr>
            <a:noAutofit/>
          </a:bodyPr>
          <a:lstStyle/>
          <a:p>
            <a:pPr marL="0" lvl="0" indent="0" algn="just" rtl="1">
              <a:buNone/>
            </a:pPr>
            <a:r>
              <a:rPr lang="ar-SA" sz="2000" dirty="0">
                <a:latin typeface="Simplified Arabic" panose="02020603050405020304" pitchFamily="18" charset="-78"/>
                <a:cs typeface="Simplified Arabic" panose="02020603050405020304" pitchFamily="18" charset="-78"/>
              </a:rPr>
              <a:t>المساهمة في نجاح برامج التخطيط وتطوير المسار المهني للعاملين.</a:t>
            </a:r>
            <a:endParaRPr lang="fr-FR" sz="2000" dirty="0">
              <a:latin typeface="Simplified Arabic" panose="02020603050405020304" pitchFamily="18" charset="-78"/>
              <a:cs typeface="Simplified Arabic" panose="02020603050405020304" pitchFamily="18" charset="-78"/>
            </a:endParaRPr>
          </a:p>
        </p:txBody>
      </p:sp>
      <p:sp>
        <p:nvSpPr>
          <p:cNvPr id="4" name="Espace réservé du contenu 2"/>
          <p:cNvSpPr txBox="1">
            <a:spLocks/>
          </p:cNvSpPr>
          <p:nvPr/>
        </p:nvSpPr>
        <p:spPr>
          <a:xfrm>
            <a:off x="467402" y="3768804"/>
            <a:ext cx="8229600" cy="680807"/>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77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20000"/>
              </a:lnSpc>
              <a:spcBef>
                <a:spcPts val="0"/>
              </a:spcBef>
              <a:buNone/>
            </a:pPr>
            <a:r>
              <a:rPr lang="ar-SA" sz="2400" dirty="0" smtClean="0">
                <a:latin typeface="Simplified Arabic" panose="02020603050405020304" pitchFamily="18" charset="-78"/>
                <a:cs typeface="Simplified Arabic" panose="02020603050405020304" pitchFamily="18" charset="-78"/>
              </a:rPr>
              <a:t> </a:t>
            </a:r>
            <a:r>
              <a:rPr lang="ar-SA" sz="2400" dirty="0">
                <a:latin typeface="Simplified Arabic" panose="02020603050405020304" pitchFamily="18" charset="-78"/>
                <a:cs typeface="Simplified Arabic" panose="02020603050405020304" pitchFamily="18" charset="-78"/>
              </a:rPr>
              <a:t>توفير الكوادر البشرية المؤهلة التي تتوافق مع احتياجات ومتطلبات التكنولوجيا الحديثة، وكذا تطوير مهارات وقدرات الموارد البشرية وتوظيفها في المجالات الخاصة بها.</a:t>
            </a:r>
            <a:endParaRPr lang="fr-FR" sz="2400" dirty="0">
              <a:latin typeface="Simplified Arabic" panose="02020603050405020304" pitchFamily="18" charset="-78"/>
              <a:cs typeface="Simplified Arabic" panose="02020603050405020304" pitchFamily="18" charset="-78"/>
            </a:endParaRPr>
          </a:p>
          <a:p>
            <a:pPr marL="0" indent="0" algn="just" rtl="1">
              <a:lnSpc>
                <a:spcPct val="120000"/>
              </a:lnSpc>
              <a:spcBef>
                <a:spcPts val="0"/>
              </a:spcBef>
              <a:buFont typeface="Arial" pitchFamily="34" charset="0"/>
              <a:buNone/>
            </a:pPr>
            <a:endParaRPr lang="fr-FR" dirty="0"/>
          </a:p>
        </p:txBody>
      </p:sp>
      <p:sp>
        <p:nvSpPr>
          <p:cNvPr id="5" name="Espace réservé du contenu 2"/>
          <p:cNvSpPr txBox="1">
            <a:spLocks/>
          </p:cNvSpPr>
          <p:nvPr/>
        </p:nvSpPr>
        <p:spPr>
          <a:xfrm>
            <a:off x="457200" y="1772817"/>
            <a:ext cx="8229600" cy="467352"/>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None/>
            </a:pPr>
            <a:r>
              <a:rPr lang="ar-SA" sz="2000" dirty="0">
                <a:latin typeface="Simplified Arabic" panose="02020603050405020304" pitchFamily="18" charset="-78"/>
                <a:cs typeface="Simplified Arabic" panose="02020603050405020304" pitchFamily="18" charset="-78"/>
              </a:rPr>
              <a:t>توفير الكفاءات بشكل منسجم مع حاجات ومتطلبات المنظمة.</a:t>
            </a:r>
            <a:endParaRPr lang="fr-FR" sz="2000" dirty="0">
              <a:latin typeface="Simplified Arabic" panose="02020603050405020304" pitchFamily="18" charset="-78"/>
              <a:cs typeface="Simplified Arabic" panose="02020603050405020304" pitchFamily="18" charset="-78"/>
            </a:endParaRPr>
          </a:p>
        </p:txBody>
      </p:sp>
      <p:sp>
        <p:nvSpPr>
          <p:cNvPr id="6" name="Espace réservé du contenu 2"/>
          <p:cNvSpPr txBox="1">
            <a:spLocks/>
          </p:cNvSpPr>
          <p:nvPr/>
        </p:nvSpPr>
        <p:spPr>
          <a:xfrm>
            <a:off x="467402" y="3081313"/>
            <a:ext cx="8229600" cy="492384"/>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buNone/>
            </a:pPr>
            <a:r>
              <a:rPr lang="ar-SA" sz="2000" dirty="0" smtClean="0">
                <a:latin typeface="Simplified Arabic" panose="02020603050405020304" pitchFamily="18" charset="-78"/>
                <a:cs typeface="Simplified Arabic" panose="02020603050405020304" pitchFamily="18" charset="-78"/>
              </a:rPr>
              <a:t>تحقيق </a:t>
            </a:r>
            <a:r>
              <a:rPr lang="ar-SA" sz="2000" dirty="0">
                <a:latin typeface="Simplified Arabic" panose="02020603050405020304" pitchFamily="18" charset="-78"/>
                <a:cs typeface="Simplified Arabic" panose="02020603050405020304" pitchFamily="18" charset="-78"/>
              </a:rPr>
              <a:t>الانسجام والتوافق بين الموارد البشرية على المستوى الداخلي في المنظمة</a:t>
            </a:r>
            <a:r>
              <a:rPr lang="ar-SA" sz="2200" dirty="0">
                <a:latin typeface="Simplified Arabic" panose="02020603050405020304" pitchFamily="18" charset="-78"/>
                <a:cs typeface="Simplified Arabic" panose="02020603050405020304" pitchFamily="18" charset="-78"/>
              </a:rPr>
              <a:t>.</a:t>
            </a:r>
            <a:endParaRPr lang="fr-FR" sz="2200" dirty="0">
              <a:latin typeface="Simplified Arabic" panose="02020603050405020304" pitchFamily="18" charset="-78"/>
              <a:cs typeface="Simplified Arabic" panose="02020603050405020304" pitchFamily="18" charset="-78"/>
            </a:endParaRPr>
          </a:p>
          <a:p>
            <a:pPr marL="0" indent="0" algn="just" rtl="1">
              <a:lnSpc>
                <a:spcPct val="120000"/>
              </a:lnSpc>
              <a:spcBef>
                <a:spcPts val="0"/>
              </a:spcBef>
              <a:buFont typeface="Arial" pitchFamily="34" charset="0"/>
              <a:buNone/>
            </a:pPr>
            <a:endParaRPr lang="fr-FR" dirty="0"/>
          </a:p>
        </p:txBody>
      </p:sp>
      <p:sp>
        <p:nvSpPr>
          <p:cNvPr id="7" name="Espace réservé du contenu 2"/>
          <p:cNvSpPr txBox="1">
            <a:spLocks/>
          </p:cNvSpPr>
          <p:nvPr/>
        </p:nvSpPr>
        <p:spPr>
          <a:xfrm>
            <a:off x="457200" y="4644718"/>
            <a:ext cx="8229600" cy="656490"/>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None/>
            </a:pPr>
            <a:r>
              <a:rPr lang="ar-SA" sz="2000" dirty="0">
                <a:latin typeface="Simplified Arabic" panose="02020603050405020304" pitchFamily="18" charset="-78"/>
                <a:cs typeface="Simplified Arabic" panose="02020603050405020304" pitchFamily="18" charset="-78"/>
              </a:rPr>
              <a:t>خفض التكاليف المرتبطة بالموارد البشرية عن طريق التنبؤ الدقيق بالحاجات الكمية والنوعية المستقبلية لكل وظيفة من وظائف المنظمة.</a:t>
            </a:r>
            <a:endParaRPr lang="fr-FR" sz="2000" dirty="0">
              <a:latin typeface="Simplified Arabic" panose="02020603050405020304" pitchFamily="18" charset="-78"/>
              <a:cs typeface="Simplified Arabic" panose="02020603050405020304" pitchFamily="18" charset="-78"/>
            </a:endParaRPr>
          </a:p>
          <a:p>
            <a:pPr marL="0" indent="0" algn="just" rtl="1">
              <a:lnSpc>
                <a:spcPct val="120000"/>
              </a:lnSpc>
              <a:spcBef>
                <a:spcPts val="0"/>
              </a:spcBef>
              <a:buFont typeface="Arial" pitchFamily="34" charset="0"/>
              <a:buNone/>
            </a:pPr>
            <a:endParaRPr lang="fr-FR" sz="2000" dirty="0"/>
          </a:p>
        </p:txBody>
      </p:sp>
      <p:sp>
        <p:nvSpPr>
          <p:cNvPr id="8" name="Espace réservé du contenu 2"/>
          <p:cNvSpPr txBox="1">
            <a:spLocks/>
          </p:cNvSpPr>
          <p:nvPr/>
        </p:nvSpPr>
        <p:spPr>
          <a:xfrm>
            <a:off x="467402" y="5447996"/>
            <a:ext cx="8229600" cy="777650"/>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None/>
            </a:pPr>
            <a:r>
              <a:rPr lang="ar-SA" sz="2000" dirty="0">
                <a:latin typeface="Simplified Arabic" panose="02020603050405020304" pitchFamily="18" charset="-78"/>
                <a:cs typeface="Simplified Arabic" panose="02020603050405020304" pitchFamily="18" charset="-78"/>
              </a:rPr>
              <a:t>المساهمة في بناء القاعدة الأساسية لنجاح خطط وسياسات الموارد البشرية الأخرى كالاختيار والتدريب والتحفيز.</a:t>
            </a:r>
            <a:endParaRPr lang="fr-FR" sz="2000" dirty="0">
              <a:latin typeface="Simplified Arabic" panose="02020603050405020304" pitchFamily="18" charset="-78"/>
              <a:cs typeface="Simplified Arabic" panose="02020603050405020304" pitchFamily="18" charset="-78"/>
            </a:endParaRPr>
          </a:p>
          <a:p>
            <a:pPr marL="0" indent="0" algn="just" rtl="1">
              <a:lnSpc>
                <a:spcPct val="120000"/>
              </a:lnSpc>
              <a:spcBef>
                <a:spcPts val="0"/>
              </a:spcBef>
              <a:buFont typeface="Arial" pitchFamily="34" charset="0"/>
              <a:buNone/>
            </a:pPr>
            <a:endParaRPr lang="fr-FR" sz="2000" dirty="0"/>
          </a:p>
        </p:txBody>
      </p:sp>
    </p:spTree>
    <p:extLst>
      <p:ext uri="{BB962C8B-B14F-4D97-AF65-F5344CB8AC3E}">
        <p14:creationId xmlns:p14="http://schemas.microsoft.com/office/powerpoint/2010/main" val="3140462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a:solidFill>
                  <a:srgbClr val="000000"/>
                </a:solidFill>
                <a:ea typeface="+mn-ea"/>
                <a:cs typeface="Simplified Arabic" panose="02020603050405020304" pitchFamily="18" charset="-78"/>
              </a:rPr>
              <a:t>أهداف </a:t>
            </a:r>
            <a:r>
              <a:rPr lang="ar-DZ" sz="3600" b="1" dirty="0" smtClean="0">
                <a:solidFill>
                  <a:srgbClr val="000000"/>
                </a:solidFill>
                <a:ea typeface="+mn-ea"/>
                <a:cs typeface="Simplified Arabic" panose="02020603050405020304" pitchFamily="18" charset="-78"/>
              </a:rPr>
              <a:t>التخطيط الاستراتيجي </a:t>
            </a:r>
            <a:r>
              <a:rPr lang="ar-DZ" sz="3600" b="1" dirty="0">
                <a:solidFill>
                  <a:srgbClr val="000000"/>
                </a:solidFill>
                <a:ea typeface="+mn-ea"/>
                <a:cs typeface="Simplified Arabic" panose="02020603050405020304" pitchFamily="18" charset="-78"/>
              </a:rPr>
              <a:t>للموارد البشرية</a:t>
            </a:r>
            <a:endParaRPr lang="fr-FR" sz="3600" dirty="0"/>
          </a:p>
        </p:txBody>
      </p:sp>
      <p:sp>
        <p:nvSpPr>
          <p:cNvPr id="3" name="Espace réservé du contenu 2"/>
          <p:cNvSpPr>
            <a:spLocks noGrp="1"/>
          </p:cNvSpPr>
          <p:nvPr>
            <p:ph idx="1"/>
          </p:nvPr>
        </p:nvSpPr>
        <p:spPr>
          <a:xfrm>
            <a:off x="453483" y="2464028"/>
            <a:ext cx="8229600" cy="460916"/>
          </a:xfrm>
          <a:solidFill>
            <a:schemeClr val="bg1">
              <a:lumMod val="95000"/>
            </a:schemeClr>
          </a:solidFill>
          <a:ln>
            <a:solidFill>
              <a:schemeClr val="bg1">
                <a:lumMod val="50000"/>
              </a:schemeClr>
            </a:solidFill>
          </a:ln>
        </p:spPr>
        <p:txBody>
          <a:bodyPr>
            <a:normAutofit fontScale="25000" lnSpcReduction="20000"/>
          </a:bodyPr>
          <a:lstStyle/>
          <a:p>
            <a:pPr marL="0" lvl="0" indent="0" algn="just" rtl="1">
              <a:lnSpc>
                <a:spcPct val="120000"/>
              </a:lnSpc>
              <a:spcBef>
                <a:spcPts val="0"/>
              </a:spcBef>
              <a:buClr>
                <a:srgbClr val="000000"/>
              </a:buClr>
              <a:buNone/>
              <a:tabLst>
                <a:tab pos="88900" algn="l"/>
                <a:tab pos="179705" algn="r"/>
                <a:tab pos="367030" algn="l"/>
              </a:tabLst>
            </a:pPr>
            <a:r>
              <a:rPr lang="ar-SA" sz="7200" dirty="0">
                <a:latin typeface="Simplified Arabic" panose="02020603050405020304" pitchFamily="18" charset="-78"/>
                <a:ea typeface="Felix Titling" panose="04060505060202020A04" pitchFamily="82" charset="0"/>
                <a:cs typeface="Simplified Arabic" panose="02020603050405020304" pitchFamily="18" charset="-78"/>
              </a:rPr>
              <a:t>المحافظة على المرونة حتى تتمكن المنظمة من إدارة التغيير إذا كان المستقبل مختلفا عما كان متوقعا.</a:t>
            </a:r>
            <a:endParaRPr lang="fr-FR" sz="7200" dirty="0">
              <a:latin typeface="Simplified Arabic" panose="02020603050405020304" pitchFamily="18" charset="-78"/>
              <a:ea typeface="Felix Titling" panose="04060505060202020A04" pitchFamily="82" charset="0"/>
              <a:cs typeface="Simplified Arabic" panose="02020603050405020304" pitchFamily="18" charset="-78"/>
            </a:endParaRPr>
          </a:p>
          <a:p>
            <a:pPr marL="0" indent="0">
              <a:buNone/>
            </a:pPr>
            <a:endParaRPr lang="fr-FR" dirty="0"/>
          </a:p>
        </p:txBody>
      </p:sp>
      <p:sp>
        <p:nvSpPr>
          <p:cNvPr id="4" name="Espace réservé du contenu 2"/>
          <p:cNvSpPr txBox="1">
            <a:spLocks/>
          </p:cNvSpPr>
          <p:nvPr/>
        </p:nvSpPr>
        <p:spPr>
          <a:xfrm>
            <a:off x="453483" y="1816733"/>
            <a:ext cx="8229600" cy="460140"/>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20000"/>
              </a:lnSpc>
              <a:spcBef>
                <a:spcPts val="0"/>
              </a:spcBef>
              <a:buClr>
                <a:srgbClr val="000000"/>
              </a:buClr>
              <a:buNone/>
              <a:tabLst>
                <a:tab pos="88900" algn="l"/>
                <a:tab pos="179705" algn="r"/>
                <a:tab pos="367030" algn="l"/>
              </a:tabLst>
            </a:pPr>
            <a:r>
              <a:rPr lang="ar-SA" sz="1800" dirty="0">
                <a:latin typeface="Simplified Arabic" panose="02020603050405020304" pitchFamily="18" charset="-78"/>
                <a:cs typeface="Simplified Arabic" panose="02020603050405020304" pitchFamily="18" charset="-78"/>
              </a:rPr>
              <a:t>تحقيق التكامل بين الخطط الاستراتيجية للمنظمة واستراتيجية إدارة الموارد البشرية </a:t>
            </a:r>
            <a:r>
              <a:rPr lang="ar-SA" sz="1800" dirty="0" smtClean="0">
                <a:latin typeface="Simplified Arabic" panose="02020603050405020304" pitchFamily="18" charset="-78"/>
                <a:cs typeface="Simplified Arabic" panose="02020603050405020304" pitchFamily="18" charset="-78"/>
              </a:rPr>
              <a:t>وأنشطتها</a:t>
            </a:r>
            <a:r>
              <a:rPr lang="ar-SA" sz="1800" dirty="0" smtClean="0">
                <a:solidFill>
                  <a:prstClr val="black"/>
                </a:solidFill>
                <a:latin typeface="Simplified Arabic" panose="02020603050405020304" pitchFamily="18" charset="-78"/>
                <a:ea typeface="Felix Titling" panose="04060505060202020A04" pitchFamily="82" charset="0"/>
                <a:cs typeface="Simplified Arabic" panose="02020603050405020304" pitchFamily="18" charset="-78"/>
              </a:rPr>
              <a:t>.</a:t>
            </a:r>
            <a:endParaRPr lang="fr-FR" sz="1800" dirty="0">
              <a:solidFill>
                <a:prstClr val="black"/>
              </a:solidFill>
              <a:latin typeface="Simplified Arabic" panose="02020603050405020304" pitchFamily="18" charset="-78"/>
              <a:ea typeface="Felix Titling" panose="04060505060202020A04" pitchFamily="82" charset="0"/>
              <a:cs typeface="Simplified Arabic" panose="02020603050405020304" pitchFamily="18" charset="-78"/>
            </a:endParaRPr>
          </a:p>
        </p:txBody>
      </p:sp>
      <p:sp>
        <p:nvSpPr>
          <p:cNvPr id="5" name="Espace réservé du contenu 2"/>
          <p:cNvSpPr txBox="1">
            <a:spLocks/>
          </p:cNvSpPr>
          <p:nvPr/>
        </p:nvSpPr>
        <p:spPr>
          <a:xfrm>
            <a:off x="453483" y="3784179"/>
            <a:ext cx="8229600" cy="436910"/>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20000"/>
              </a:lnSpc>
              <a:spcBef>
                <a:spcPts val="0"/>
              </a:spcBef>
              <a:buClr>
                <a:srgbClr val="000000"/>
              </a:buClr>
              <a:buNone/>
              <a:tabLst>
                <a:tab pos="88900" algn="l"/>
                <a:tab pos="179705" algn="r"/>
                <a:tab pos="367030" algn="l"/>
              </a:tabLst>
            </a:pPr>
            <a:r>
              <a:rPr lang="ar-SA" sz="7200" dirty="0">
                <a:latin typeface="Simplified Arabic" panose="02020603050405020304" pitchFamily="18" charset="-78"/>
                <a:ea typeface="Felix Titling" panose="04060505060202020A04" pitchFamily="82" charset="0"/>
                <a:cs typeface="Simplified Arabic" panose="02020603050405020304" pitchFamily="18" charset="-78"/>
              </a:rPr>
              <a:t>الحصول على العدد اللازم والنوع المناسب من الموظفين والعمال لأداء </a:t>
            </a:r>
            <a:r>
              <a:rPr lang="ar-SA" sz="7200" dirty="0" smtClean="0">
                <a:latin typeface="Simplified Arabic" panose="02020603050405020304" pitchFamily="18" charset="-78"/>
                <a:ea typeface="Felix Titling" panose="04060505060202020A04" pitchFamily="82" charset="0"/>
                <a:cs typeface="Simplified Arabic" panose="02020603050405020304" pitchFamily="18" charset="-78"/>
              </a:rPr>
              <a:t>المهام</a:t>
            </a:r>
            <a:r>
              <a:rPr lang="ar-DZ" sz="7200" dirty="0" smtClean="0">
                <a:latin typeface="Simplified Arabic" panose="02020603050405020304" pitchFamily="18" charset="-78"/>
                <a:ea typeface="Felix Titling" panose="04060505060202020A04" pitchFamily="82" charset="0"/>
                <a:cs typeface="Simplified Arabic" panose="02020603050405020304" pitchFamily="18" charset="-78"/>
              </a:rPr>
              <a:t> وإنجاز الأعمال</a:t>
            </a:r>
            <a:r>
              <a:rPr lang="ar-SA" sz="7200" dirty="0" smtClean="0">
                <a:latin typeface="Simplified Arabic" panose="02020603050405020304" pitchFamily="18" charset="-78"/>
                <a:ea typeface="Felix Titling" panose="04060505060202020A04" pitchFamily="82" charset="0"/>
                <a:cs typeface="Simplified Arabic" panose="02020603050405020304" pitchFamily="18" charset="-78"/>
              </a:rPr>
              <a:t>.</a:t>
            </a:r>
            <a:endParaRPr lang="fr-FR" sz="7200" dirty="0">
              <a:latin typeface="Simplified Arabic" panose="02020603050405020304" pitchFamily="18" charset="-78"/>
              <a:ea typeface="Felix Titling" panose="04060505060202020A04" pitchFamily="82" charset="0"/>
              <a:cs typeface="Simplified Arabic" panose="02020603050405020304" pitchFamily="18" charset="-78"/>
            </a:endParaRPr>
          </a:p>
          <a:p>
            <a:pPr marL="0" indent="0">
              <a:buFont typeface="Arial" pitchFamily="34" charset="0"/>
              <a:buNone/>
            </a:pPr>
            <a:endParaRPr lang="fr-FR" dirty="0"/>
          </a:p>
        </p:txBody>
      </p:sp>
      <p:sp>
        <p:nvSpPr>
          <p:cNvPr id="6" name="Espace réservé du contenu 2"/>
          <p:cNvSpPr txBox="1">
            <a:spLocks/>
          </p:cNvSpPr>
          <p:nvPr/>
        </p:nvSpPr>
        <p:spPr>
          <a:xfrm>
            <a:off x="453483" y="4390377"/>
            <a:ext cx="8229600" cy="739341"/>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20000"/>
              </a:lnSpc>
              <a:spcBef>
                <a:spcPts val="0"/>
              </a:spcBef>
              <a:buClr>
                <a:srgbClr val="000000"/>
              </a:buClr>
              <a:buNone/>
              <a:tabLst>
                <a:tab pos="88900" algn="l"/>
                <a:tab pos="179705" algn="r"/>
                <a:tab pos="367030" algn="l"/>
              </a:tabLst>
            </a:pPr>
            <a:r>
              <a:rPr lang="ar-SA" sz="1900" dirty="0">
                <a:latin typeface="Simplified Arabic" panose="02020603050405020304" pitchFamily="18" charset="-78"/>
                <a:ea typeface="Felix Titling" panose="04060505060202020A04" pitchFamily="82" charset="0"/>
                <a:cs typeface="Simplified Arabic" panose="02020603050405020304" pitchFamily="18" charset="-78"/>
              </a:rPr>
              <a:t>إيجاد الحلول العملية لكل أو معظم المشاكل التي تواجهها إدارة الموارد البشرية في الوقت الحاضر مع ضرورة الحل التدريجي لما تبقى منها في المستقبل وعدم تكرارها</a:t>
            </a:r>
            <a:r>
              <a:rPr lang="ar-SA" sz="2100" dirty="0">
                <a:latin typeface="Simplified Arabic" panose="02020603050405020304" pitchFamily="18" charset="-78"/>
                <a:ea typeface="Felix Titling" panose="04060505060202020A04" pitchFamily="82" charset="0"/>
                <a:cs typeface="Simplified Arabic" panose="02020603050405020304" pitchFamily="18" charset="-78"/>
              </a:rPr>
              <a:t>.</a:t>
            </a:r>
            <a:endParaRPr lang="fr-FR" sz="2100" dirty="0">
              <a:latin typeface="Simplified Arabic" panose="02020603050405020304" pitchFamily="18" charset="-78"/>
              <a:ea typeface="Felix Titling" panose="04060505060202020A04" pitchFamily="82" charset="0"/>
              <a:cs typeface="Simplified Arabic" panose="02020603050405020304" pitchFamily="18" charset="-78"/>
            </a:endParaRPr>
          </a:p>
          <a:p>
            <a:pPr marL="0" indent="0">
              <a:buFont typeface="Arial" pitchFamily="34" charset="0"/>
              <a:buNone/>
            </a:pPr>
            <a:endParaRPr lang="fr-FR" dirty="0"/>
          </a:p>
        </p:txBody>
      </p:sp>
      <p:sp>
        <p:nvSpPr>
          <p:cNvPr id="7" name="Espace réservé du contenu 2"/>
          <p:cNvSpPr txBox="1">
            <a:spLocks/>
          </p:cNvSpPr>
          <p:nvPr/>
        </p:nvSpPr>
        <p:spPr>
          <a:xfrm>
            <a:off x="453483" y="5296829"/>
            <a:ext cx="8229600" cy="580443"/>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20000"/>
              </a:lnSpc>
              <a:spcBef>
                <a:spcPts val="0"/>
              </a:spcBef>
              <a:buClr>
                <a:srgbClr val="000000"/>
              </a:buClr>
              <a:buNone/>
              <a:tabLst>
                <a:tab pos="88900" algn="l"/>
                <a:tab pos="179705" algn="r"/>
                <a:tab pos="367030" algn="l"/>
              </a:tabLst>
            </a:pPr>
            <a:r>
              <a:rPr lang="ar-SA" sz="7200" dirty="0" smtClean="0">
                <a:latin typeface="Simplified Arabic" panose="02020603050405020304" pitchFamily="18" charset="-78"/>
                <a:ea typeface="Felix Titling" panose="04060505060202020A04" pitchFamily="82" charset="0"/>
                <a:cs typeface="Simplified Arabic" panose="02020603050405020304" pitchFamily="18" charset="-78"/>
              </a:rPr>
              <a:t>تحديد معالم سياسات وخطط التعيين والتدريب اللازمة لضمان الوصول إلى مستوى التشغيل الاقتصادي داخل المنظمة</a:t>
            </a:r>
            <a:r>
              <a:rPr lang="fr-FR" sz="7200" dirty="0" smtClean="0">
                <a:latin typeface="Simplified Arabic" panose="02020603050405020304" pitchFamily="18" charset="-78"/>
                <a:ea typeface="Felix Titling" panose="04060505060202020A04" pitchFamily="82" charset="0"/>
                <a:cs typeface="Simplified Arabic" panose="02020603050405020304" pitchFamily="18" charset="-78"/>
              </a:rPr>
              <a:t>.</a:t>
            </a:r>
          </a:p>
          <a:p>
            <a:pPr marL="0" indent="0">
              <a:buFont typeface="Arial" pitchFamily="34" charset="0"/>
              <a:buNone/>
            </a:pPr>
            <a:endParaRPr lang="fr-FR" dirty="0"/>
          </a:p>
        </p:txBody>
      </p:sp>
      <p:sp>
        <p:nvSpPr>
          <p:cNvPr id="8" name="Espace réservé du contenu 2"/>
          <p:cNvSpPr txBox="1">
            <a:spLocks/>
          </p:cNvSpPr>
          <p:nvPr/>
        </p:nvSpPr>
        <p:spPr>
          <a:xfrm>
            <a:off x="453483" y="6044383"/>
            <a:ext cx="8229600" cy="399094"/>
          </a:xfrm>
          <a:prstGeom prst="rect">
            <a:avLst/>
          </a:prstGeom>
          <a:solidFill>
            <a:schemeClr val="bg1">
              <a:lumMod val="95000"/>
            </a:schemeClr>
          </a:solidFill>
          <a:ln>
            <a:solidFill>
              <a:schemeClr val="bg1">
                <a:lumMod val="50000"/>
              </a:schemeClr>
            </a:solidFill>
          </a:ln>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10000"/>
              </a:lnSpc>
              <a:spcBef>
                <a:spcPts val="0"/>
              </a:spcBef>
              <a:buNone/>
            </a:pPr>
            <a:r>
              <a:rPr lang="ar-SA" sz="1900" dirty="0">
                <a:latin typeface="Simplified Arabic" panose="02020603050405020304" pitchFamily="18" charset="-78"/>
                <a:cs typeface="Simplified Arabic" panose="02020603050405020304" pitchFamily="18" charset="-78"/>
              </a:rPr>
              <a:t>تحليل ومتابعة العلاقة بين تكلفة استخدام الموارد البشرية والمزايا الناتجة عن استخدامها.</a:t>
            </a:r>
            <a:endParaRPr lang="fr-FR" sz="1900" dirty="0">
              <a:latin typeface="Simplified Arabic" panose="02020603050405020304" pitchFamily="18" charset="-78"/>
              <a:cs typeface="Simplified Arabic" panose="02020603050405020304" pitchFamily="18" charset="-78"/>
            </a:endParaRPr>
          </a:p>
          <a:p>
            <a:pPr marL="0" indent="0">
              <a:buFont typeface="Arial" pitchFamily="34" charset="0"/>
              <a:buNone/>
            </a:pPr>
            <a:endParaRPr lang="fr-FR" dirty="0"/>
          </a:p>
        </p:txBody>
      </p:sp>
      <p:sp>
        <p:nvSpPr>
          <p:cNvPr id="9" name="Espace réservé du contenu 2"/>
          <p:cNvSpPr txBox="1">
            <a:spLocks/>
          </p:cNvSpPr>
          <p:nvPr/>
        </p:nvSpPr>
        <p:spPr>
          <a:xfrm>
            <a:off x="453483" y="3112100"/>
            <a:ext cx="8229600" cy="502790"/>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20000"/>
              </a:lnSpc>
              <a:spcBef>
                <a:spcPts val="0"/>
              </a:spcBef>
              <a:buClr>
                <a:srgbClr val="000000"/>
              </a:buClr>
              <a:buNone/>
              <a:tabLst>
                <a:tab pos="88900" algn="l"/>
                <a:tab pos="179705" algn="r"/>
                <a:tab pos="367030" algn="l"/>
              </a:tabLst>
            </a:pPr>
            <a:r>
              <a:rPr lang="ar-SA" sz="1800" dirty="0">
                <a:ea typeface="Felix Titling" panose="04060505060202020A04" pitchFamily="82" charset="0"/>
                <a:cs typeface="Simplified Arabic" panose="02020603050405020304" pitchFamily="18" charset="-78"/>
              </a:rPr>
              <a:t>مواكبة الاتجاهات الاجتماعية، الاقتصادية، التشريعية والتكنولوجية التي تؤثر على الموارد البشرية.</a:t>
            </a:r>
            <a:endParaRPr lang="fr-FR" sz="1800" dirty="0">
              <a:effectLst/>
              <a:ea typeface="Felix Titling" panose="04060505060202020A04" pitchFamily="82" charset="0"/>
              <a:cs typeface="Felix Titling" panose="04060505060202020A04" pitchFamily="82" charset="0"/>
            </a:endParaRPr>
          </a:p>
        </p:txBody>
      </p:sp>
    </p:spTree>
    <p:extLst>
      <p:ext uri="{BB962C8B-B14F-4D97-AF65-F5344CB8AC3E}">
        <p14:creationId xmlns:p14="http://schemas.microsoft.com/office/powerpoint/2010/main" val="2831892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ea typeface="+mn-ea"/>
                <a:cs typeface="Simplified Arabic" panose="02020603050405020304" pitchFamily="18" charset="-78"/>
              </a:rPr>
              <a:t>أركان التخطيط الاستراتيجي للموارد </a:t>
            </a:r>
            <a:r>
              <a:rPr lang="ar-DZ" sz="3600" b="1" dirty="0">
                <a:ea typeface="+mn-ea"/>
                <a:cs typeface="Simplified Arabic" panose="02020603050405020304" pitchFamily="18" charset="-78"/>
              </a:rPr>
              <a:t>البشرية</a:t>
            </a:r>
            <a:endParaRPr lang="fr-FR" sz="3600" dirty="0"/>
          </a:p>
        </p:txBody>
      </p:sp>
      <p:sp>
        <p:nvSpPr>
          <p:cNvPr id="3" name="Espace réservé du contenu 2"/>
          <p:cNvSpPr>
            <a:spLocks noGrp="1"/>
          </p:cNvSpPr>
          <p:nvPr>
            <p:ph idx="1"/>
          </p:nvPr>
        </p:nvSpPr>
        <p:spPr>
          <a:xfrm>
            <a:off x="457200" y="2204864"/>
            <a:ext cx="8229600" cy="504056"/>
          </a:xfrm>
          <a:solidFill>
            <a:schemeClr val="bg1">
              <a:lumMod val="95000"/>
            </a:schemeClr>
          </a:solidFill>
          <a:ln>
            <a:solidFill>
              <a:schemeClr val="bg1">
                <a:lumMod val="50000"/>
              </a:schemeClr>
            </a:solidFill>
          </a:ln>
        </p:spPr>
        <p:txBody>
          <a:bodyPr>
            <a:noAutofit/>
          </a:bodyPr>
          <a:lstStyle/>
          <a:p>
            <a:pPr marL="0" lvl="0" indent="0" algn="just" rtl="1">
              <a:spcBef>
                <a:spcPts val="0"/>
              </a:spcBef>
              <a:buClr>
                <a:srgbClr val="000000"/>
              </a:buClr>
              <a:buNone/>
              <a:tabLst>
                <a:tab pos="89535" algn="r"/>
              </a:tabLst>
            </a:pPr>
            <a:r>
              <a:rPr lang="ar-SA" sz="1800" dirty="0">
                <a:latin typeface="Simplified Arabic" panose="02020603050405020304" pitchFamily="18" charset="-78"/>
                <a:ea typeface="Calibri" panose="020F0502020204030204" pitchFamily="34" charset="0"/>
                <a:cs typeface="Simplified Arabic" panose="02020603050405020304" pitchFamily="18" charset="-78"/>
              </a:rPr>
              <a:t>التنبؤ باحتياجات العمل المستقبلي من الموارد البشرية في ظل حجم العمل المحدد في استراتيجية المنظمة. </a:t>
            </a:r>
            <a:endParaRPr lang="fr-FR" sz="18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buNone/>
            </a:pPr>
            <a:endParaRPr lang="fr-FR" sz="2400" dirty="0"/>
          </a:p>
        </p:txBody>
      </p:sp>
      <p:sp>
        <p:nvSpPr>
          <p:cNvPr id="4" name="Espace réservé du contenu 2"/>
          <p:cNvSpPr txBox="1">
            <a:spLocks/>
          </p:cNvSpPr>
          <p:nvPr/>
        </p:nvSpPr>
        <p:spPr>
          <a:xfrm>
            <a:off x="457200" y="2996952"/>
            <a:ext cx="8229600" cy="1008112"/>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89535" algn="r"/>
              </a:tabLst>
            </a:pPr>
            <a:r>
              <a:rPr lang="ar-SA" sz="1800" dirty="0" smtClean="0">
                <a:latin typeface="Simplified Arabic" panose="02020603050405020304" pitchFamily="18" charset="-78"/>
                <a:ea typeface="Calibri" panose="020F0502020204030204" pitchFamily="34" charset="0"/>
                <a:cs typeface="Simplified Arabic" panose="02020603050405020304" pitchFamily="18" charset="-78"/>
              </a:rPr>
              <a:t>التنبؤ </a:t>
            </a:r>
            <a:r>
              <a:rPr lang="ar-SA" sz="1800" dirty="0">
                <a:latin typeface="Simplified Arabic" panose="02020603050405020304" pitchFamily="18" charset="-78"/>
                <a:ea typeface="Calibri" panose="020F0502020204030204" pitchFamily="34" charset="0"/>
                <a:cs typeface="Simplified Arabic" panose="02020603050405020304" pitchFamily="18" charset="-78"/>
              </a:rPr>
              <a:t>بمدى قدرة المنظمة على تلبية مطالب العمل المستقبلي من الموارد البشرية المتاحة، من خلال تحليل قوة العمل الذي يشتمل على معرفة وتحديد عدد الموارد البشرية المتاحة في كل قسم ووحدة إدارية، وكذا نوعياتها وتخصصاتها وقدرتها على تنفيذ حجم العمل المطلوب.</a:t>
            </a:r>
            <a:endParaRPr lang="fr-FR" sz="18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buFont typeface="Arial" pitchFamily="34" charset="0"/>
              <a:buNone/>
            </a:pPr>
            <a:endParaRPr lang="fr-FR" dirty="0"/>
          </a:p>
        </p:txBody>
      </p:sp>
      <p:sp>
        <p:nvSpPr>
          <p:cNvPr id="5" name="Espace réservé du contenu 2"/>
          <p:cNvSpPr txBox="1">
            <a:spLocks/>
          </p:cNvSpPr>
          <p:nvPr/>
        </p:nvSpPr>
        <p:spPr>
          <a:xfrm>
            <a:off x="425646" y="4293096"/>
            <a:ext cx="8229600" cy="720080"/>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SA" sz="1800" dirty="0">
                <a:latin typeface="Simplified Arabic" panose="02020603050405020304" pitchFamily="18" charset="-78"/>
                <a:ea typeface="Calibri" panose="020F0502020204030204" pitchFamily="34" charset="0"/>
                <a:cs typeface="Simplified Arabic" panose="02020603050405020304" pitchFamily="18" charset="-78"/>
              </a:rPr>
              <a:t>مقارنة ما يحتاجه العمل المستقبلي من موارد بشرية مع ما هو المتاح منها في المنظمة لتحديد الفائض أو العجز في هذه الموارد.</a:t>
            </a:r>
            <a:endParaRPr lang="fr-FR" sz="18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buFont typeface="Arial" pitchFamily="34" charset="0"/>
              <a:buNone/>
            </a:pPr>
            <a:endParaRPr lang="fr-FR" dirty="0"/>
          </a:p>
        </p:txBody>
      </p:sp>
    </p:spTree>
    <p:extLst>
      <p:ext uri="{BB962C8B-B14F-4D97-AF65-F5344CB8AC3E}">
        <p14:creationId xmlns:p14="http://schemas.microsoft.com/office/powerpoint/2010/main" val="4249964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8150" y="1700807"/>
            <a:ext cx="8229600" cy="432877"/>
          </a:xfrm>
          <a:solidFill>
            <a:schemeClr val="bg1">
              <a:lumMod val="95000"/>
            </a:schemeClr>
          </a:solidFill>
          <a:ln>
            <a:solidFill>
              <a:schemeClr val="bg1">
                <a:lumMod val="50000"/>
              </a:schemeClr>
            </a:solidFill>
          </a:ln>
        </p:spPr>
        <p:txBody>
          <a:bodyPr>
            <a:noAutofit/>
          </a:bodyPr>
          <a:lstStyle/>
          <a:p>
            <a:pPr marL="0" lvl="0" indent="0" algn="just" rtl="1">
              <a:spcBef>
                <a:spcPts val="0"/>
              </a:spcBef>
              <a:buClr>
                <a:srgbClr val="000000"/>
              </a:buClr>
              <a:buNone/>
              <a:tabLst>
                <a:tab pos="89535" algn="r"/>
              </a:tabLst>
            </a:pPr>
            <a:r>
              <a:rPr lang="ar-DZ" sz="1800" dirty="0">
                <a:latin typeface="Simplified Arabic" panose="02020603050405020304" pitchFamily="18" charset="-78"/>
                <a:ea typeface="Calibri" panose="020F0502020204030204" pitchFamily="34" charset="0"/>
                <a:cs typeface="Simplified Arabic" panose="02020603050405020304" pitchFamily="18" charset="-78"/>
              </a:rPr>
              <a:t>وضوح جميع الأهداف الحالية والمستقبلية.</a:t>
            </a:r>
            <a:endParaRPr lang="fr-FR" sz="18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buNone/>
            </a:pPr>
            <a:endParaRPr lang="fr-FR" sz="2000" dirty="0">
              <a:latin typeface="Simplified Arabic" panose="02020603050405020304" pitchFamily="18" charset="-78"/>
              <a:cs typeface="Simplified Arabic" panose="02020603050405020304" pitchFamily="18" charset="-78"/>
            </a:endParaRPr>
          </a:p>
        </p:txBody>
      </p:sp>
      <p:sp>
        <p:nvSpPr>
          <p:cNvPr id="4" name="Titre 1"/>
          <p:cNvSpPr>
            <a:spLocks noGrp="1"/>
          </p:cNvSpPr>
          <p:nvPr>
            <p:ph type="title"/>
          </p:nvPr>
        </p:nvSpPr>
        <p:spPr/>
        <p:style>
          <a:lnRef idx="0">
            <a:scrgbClr r="0" g="0" b="0"/>
          </a:lnRef>
          <a:fillRef idx="1002">
            <a:schemeClr val="lt1"/>
          </a:fillRef>
          <a:effectRef idx="0">
            <a:scrgbClr r="0" g="0" b="0"/>
          </a:effectRef>
          <a:fontRef idx="major"/>
        </p:style>
        <p:txBody>
          <a:bodyPr>
            <a:normAutofit/>
          </a:bodyPr>
          <a:lstStyle/>
          <a:p>
            <a:r>
              <a:rPr lang="ar-DZ" sz="3600" b="1" dirty="0" smtClean="0">
                <a:solidFill>
                  <a:srgbClr val="000000"/>
                </a:solidFill>
                <a:ea typeface="+mn-ea"/>
                <a:cs typeface="Simplified Arabic" panose="02020603050405020304" pitchFamily="18" charset="-78"/>
              </a:rPr>
              <a:t>مقومات التخطيط الاستراتيجي </a:t>
            </a:r>
            <a:r>
              <a:rPr lang="ar-DZ" sz="3600" b="1" dirty="0" smtClean="0">
                <a:solidFill>
                  <a:srgbClr val="000000"/>
                </a:solidFill>
                <a:ea typeface="+mn-ea"/>
                <a:cs typeface="Simplified Arabic" panose="02020603050405020304" pitchFamily="18" charset="-78"/>
              </a:rPr>
              <a:t>للموارد </a:t>
            </a:r>
            <a:r>
              <a:rPr lang="ar-DZ" sz="3600" b="1" dirty="0">
                <a:solidFill>
                  <a:srgbClr val="000000"/>
                </a:solidFill>
                <a:ea typeface="+mn-ea"/>
                <a:cs typeface="Simplified Arabic" panose="02020603050405020304" pitchFamily="18" charset="-78"/>
              </a:rPr>
              <a:t>البشرية</a:t>
            </a:r>
            <a:endParaRPr lang="fr-FR" sz="3600" dirty="0"/>
          </a:p>
        </p:txBody>
      </p:sp>
      <p:sp>
        <p:nvSpPr>
          <p:cNvPr id="7" name="Espace réservé du contenu 2"/>
          <p:cNvSpPr txBox="1">
            <a:spLocks/>
          </p:cNvSpPr>
          <p:nvPr/>
        </p:nvSpPr>
        <p:spPr>
          <a:xfrm>
            <a:off x="453049" y="5795530"/>
            <a:ext cx="8229600" cy="441782"/>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89535" algn="r"/>
              </a:tabLst>
            </a:pPr>
            <a:r>
              <a:rPr lang="ar-DZ" sz="1800" dirty="0">
                <a:latin typeface="Calibri" panose="020F0502020204030204" pitchFamily="34" charset="0"/>
                <a:ea typeface="Calibri" panose="020F0502020204030204" pitchFamily="34" charset="0"/>
                <a:cs typeface="Simplified Arabic" panose="02020603050405020304" pitchFamily="18" charset="-78"/>
              </a:rPr>
              <a:t>توفر نظم معلومات إدارية للتخطيط مع تحديث البيانات الموجودة فيها باستمرار.</a:t>
            </a:r>
            <a:endParaRPr lang="fr-FR" sz="1800" spc="0" dirty="0">
              <a:effectLst/>
              <a:latin typeface="Calibri" panose="020F0502020204030204" pitchFamily="34" charset="0"/>
              <a:ea typeface="Calibri" panose="020F0502020204030204" pitchFamily="34" charset="0"/>
              <a:cs typeface="Felix Titling" panose="04060505060202020A04" pitchFamily="82" charset="0"/>
            </a:endParaRPr>
          </a:p>
        </p:txBody>
      </p:sp>
      <p:sp>
        <p:nvSpPr>
          <p:cNvPr id="8" name="Espace réservé du contenu 2"/>
          <p:cNvSpPr txBox="1">
            <a:spLocks/>
          </p:cNvSpPr>
          <p:nvPr/>
        </p:nvSpPr>
        <p:spPr>
          <a:xfrm>
            <a:off x="453049" y="3208938"/>
            <a:ext cx="8229600" cy="445751"/>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89535" algn="r"/>
              </a:tabLst>
            </a:pPr>
            <a:r>
              <a:rPr lang="ar-DZ" sz="1800" dirty="0">
                <a:latin typeface="Simplified Arabic" panose="02020603050405020304" pitchFamily="18" charset="-78"/>
                <a:ea typeface="Calibri" panose="020F0502020204030204" pitchFamily="34" charset="0"/>
                <a:cs typeface="Simplified Arabic" panose="02020603050405020304" pitchFamily="18" charset="-78"/>
              </a:rPr>
              <a:t>وضع سياسات إنتاجية وتسويقية محددة وواضحة.</a:t>
            </a:r>
            <a:endParaRPr lang="fr-FR" sz="18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lnSpc>
                <a:spcPct val="107000"/>
              </a:lnSpc>
              <a:spcBef>
                <a:spcPts val="200"/>
              </a:spcBef>
              <a:buClr>
                <a:srgbClr val="000000"/>
              </a:buClr>
              <a:buNone/>
              <a:tabLst>
                <a:tab pos="88265" algn="r"/>
              </a:tabLst>
            </a:pPr>
            <a:endParaRPr lang="fr-FR" sz="2400" spc="10" dirty="0" smtClean="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eaLnBrk="0" fontAlgn="base" hangingPunct="0">
              <a:buNone/>
            </a:pPr>
            <a:endParaRPr lang="fr-FR" dirty="0"/>
          </a:p>
        </p:txBody>
      </p:sp>
      <p:sp>
        <p:nvSpPr>
          <p:cNvPr id="9" name="Espace réservé du contenu 2"/>
          <p:cNvSpPr txBox="1">
            <a:spLocks/>
          </p:cNvSpPr>
          <p:nvPr/>
        </p:nvSpPr>
        <p:spPr>
          <a:xfrm>
            <a:off x="464200" y="3936863"/>
            <a:ext cx="8229600" cy="436909"/>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89535" algn="r"/>
              </a:tabLst>
            </a:pPr>
            <a:r>
              <a:rPr lang="ar-DZ" sz="1800" dirty="0">
                <a:ea typeface="Calibri" panose="020F0502020204030204" pitchFamily="34" charset="0"/>
                <a:cs typeface="Simplified Arabic" panose="02020603050405020304" pitchFamily="18" charset="-78"/>
              </a:rPr>
              <a:t>التكامل والانسجام بين التخطيط الشامل للمنظمة والتخطيط الاستراتيجي للموارد </a:t>
            </a:r>
            <a:r>
              <a:rPr lang="ar-DZ" sz="1800" dirty="0" smtClean="0">
                <a:ea typeface="Calibri" panose="020F0502020204030204" pitchFamily="34" charset="0"/>
                <a:cs typeface="Simplified Arabic" panose="02020603050405020304" pitchFamily="18" charset="-78"/>
              </a:rPr>
              <a:t>البشرية</a:t>
            </a:r>
            <a:r>
              <a:rPr lang="ar-DZ" sz="1800" dirty="0">
                <a:solidFill>
                  <a:prstClr val="black"/>
                </a:solidFill>
                <a:latin typeface="Simplified Arabic" panose="02020603050405020304" pitchFamily="18" charset="-78"/>
                <a:ea typeface="Calibri" panose="020F0502020204030204" pitchFamily="34" charset="0"/>
                <a:cs typeface="Simplified Arabic" panose="02020603050405020304" pitchFamily="18" charset="-78"/>
              </a:rPr>
              <a:t>.</a:t>
            </a:r>
            <a:endParaRPr lang="fr-FR" sz="1800" dirty="0">
              <a:solidFill>
                <a:prstClr val="black"/>
              </a:solidFill>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eaLnBrk="0" fontAlgn="base" hangingPunct="0">
              <a:buNone/>
            </a:pPr>
            <a:endParaRPr lang="fr-FR" sz="2000" dirty="0">
              <a:latin typeface="Simplified Arabic" panose="02020603050405020304" pitchFamily="18" charset="-78"/>
              <a:cs typeface="Simplified Arabic" panose="02020603050405020304" pitchFamily="18" charset="-78"/>
            </a:endParaRPr>
          </a:p>
        </p:txBody>
      </p:sp>
      <p:sp>
        <p:nvSpPr>
          <p:cNvPr id="10" name="Espace réservé du contenu 2"/>
          <p:cNvSpPr txBox="1">
            <a:spLocks/>
          </p:cNvSpPr>
          <p:nvPr/>
        </p:nvSpPr>
        <p:spPr>
          <a:xfrm>
            <a:off x="464200" y="2487038"/>
            <a:ext cx="8229600" cy="439726"/>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89535" algn="r"/>
              </a:tabLst>
            </a:pPr>
            <a:r>
              <a:rPr lang="ar-DZ" sz="1800" dirty="0">
                <a:latin typeface="Calibri" panose="020F0502020204030204" pitchFamily="34" charset="0"/>
                <a:ea typeface="Calibri" panose="020F0502020204030204" pitchFamily="34" charset="0"/>
                <a:cs typeface="Simplified Arabic" panose="02020603050405020304" pitchFamily="18" charset="-78"/>
              </a:rPr>
              <a:t>توفر معلومات كافية عن مستويات الأداء المستهدفة لكل من الفرد والجماعة</a:t>
            </a:r>
            <a:r>
              <a:rPr lang="ar-DZ" sz="2000" dirty="0">
                <a:latin typeface="Calibri" panose="020F0502020204030204" pitchFamily="34" charset="0"/>
                <a:ea typeface="Calibri" panose="020F0502020204030204" pitchFamily="34" charset="0"/>
                <a:cs typeface="Simplified Arabic" panose="02020603050405020304" pitchFamily="18" charset="-78"/>
              </a:rPr>
              <a:t>.</a:t>
            </a:r>
            <a:endParaRPr lang="fr-FR" sz="1600" dirty="0">
              <a:latin typeface="Calibri" panose="020F0502020204030204" pitchFamily="34" charset="0"/>
              <a:ea typeface="Calibri" panose="020F0502020204030204" pitchFamily="34" charset="0"/>
              <a:cs typeface="Felix Titling" panose="04060505060202020A04" pitchFamily="82" charset="0"/>
            </a:endParaRPr>
          </a:p>
          <a:p>
            <a:pPr marL="0" lvl="0" indent="0" algn="just" rtl="1">
              <a:buNone/>
            </a:pPr>
            <a:endParaRPr lang="fr-FR" sz="2000" dirty="0">
              <a:latin typeface="Simplified Arabic" panose="02020603050405020304" pitchFamily="18" charset="-78"/>
              <a:cs typeface="Simplified Arabic" panose="02020603050405020304" pitchFamily="18" charset="-78"/>
            </a:endParaRPr>
          </a:p>
        </p:txBody>
      </p:sp>
      <p:sp>
        <p:nvSpPr>
          <p:cNvPr id="11" name="Espace réservé du contenu 2"/>
          <p:cNvSpPr txBox="1">
            <a:spLocks/>
          </p:cNvSpPr>
          <p:nvPr/>
        </p:nvSpPr>
        <p:spPr>
          <a:xfrm>
            <a:off x="453049" y="4723313"/>
            <a:ext cx="8229600" cy="722676"/>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89535" algn="r"/>
              </a:tabLst>
            </a:pPr>
            <a:r>
              <a:rPr lang="ar-DZ" sz="1800" dirty="0">
                <a:latin typeface="Calibri" panose="020F0502020204030204" pitchFamily="34" charset="0"/>
                <a:ea typeface="Calibri" panose="020F0502020204030204" pitchFamily="34" charset="0"/>
                <a:cs typeface="Simplified Arabic" panose="02020603050405020304" pitchFamily="18" charset="-78"/>
              </a:rPr>
              <a:t>اقتناع الإدارة العليا بالدور الذي يؤديه التخطيط الاستراتيجي للموارد البشرية في تحقيق الاستخدام الأمثل للعنصر البشري.</a:t>
            </a:r>
            <a:endParaRPr lang="fr-FR" sz="1800" spc="0" dirty="0">
              <a:effectLst/>
              <a:latin typeface="Calibri" panose="020F0502020204030204" pitchFamily="34" charset="0"/>
              <a:ea typeface="Calibri" panose="020F0502020204030204" pitchFamily="34" charset="0"/>
              <a:cs typeface="Felix Titling" panose="04060505060202020A04" pitchFamily="82" charset="0"/>
            </a:endParaRPr>
          </a:p>
        </p:txBody>
      </p:sp>
    </p:spTree>
    <p:extLst>
      <p:ext uri="{BB962C8B-B14F-4D97-AF65-F5344CB8AC3E}">
        <p14:creationId xmlns:p14="http://schemas.microsoft.com/office/powerpoint/2010/main" val="622723831"/>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TotalTime>
  <Words>597</Words>
  <Application>Microsoft Office PowerPoint</Application>
  <PresentationFormat>Affichage à l'écran (4:3)</PresentationFormat>
  <Paragraphs>38</Paragraphs>
  <Slides>8</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8</vt:i4>
      </vt:variant>
    </vt:vector>
  </HeadingPairs>
  <TitlesOfParts>
    <vt:vector size="15" baseType="lpstr">
      <vt:lpstr>Andalus</vt:lpstr>
      <vt:lpstr>Arial</vt:lpstr>
      <vt:lpstr>Calibri</vt:lpstr>
      <vt:lpstr>Felix Titling</vt:lpstr>
      <vt:lpstr>Simplified Arabic</vt:lpstr>
      <vt:lpstr>Times New Roman</vt:lpstr>
      <vt:lpstr>Thème Office</vt:lpstr>
      <vt:lpstr> المحور الثالث:   التخطيط الاستراتيجي للموارد البشرية </vt:lpstr>
      <vt:lpstr>أهداف المحاضرة الرابعة</vt:lpstr>
      <vt:lpstr>تمهيد</vt:lpstr>
      <vt:lpstr>تعريف التخطيط الاستراتيجي للموارد البشرية</vt:lpstr>
      <vt:lpstr>أهمية التخطيط الاستراتيجي للموارد البشرية</vt:lpstr>
      <vt:lpstr>أهداف التخطيط الاستراتيجي للموارد البشرية</vt:lpstr>
      <vt:lpstr>أركان التخطيط الاستراتيجي للموارد البشرية</vt:lpstr>
      <vt:lpstr>مقومات التخطيط الاستراتيجي للموارد البشرية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المحور الثالث:   التخطيط الاستراتيجي للموارد البشرية </dc:title>
  <dc:creator>PC</dc:creator>
  <cp:lastModifiedBy>PC</cp:lastModifiedBy>
  <cp:revision>15</cp:revision>
  <dcterms:created xsi:type="dcterms:W3CDTF">2023-05-26T02:03:42Z</dcterms:created>
  <dcterms:modified xsi:type="dcterms:W3CDTF">2023-05-26T05:10:41Z</dcterms:modified>
</cp:coreProperties>
</file>