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6" r:id="rId2"/>
    <p:sldId id="279" r:id="rId3"/>
    <p:sldId id="299" r:id="rId4"/>
    <p:sldId id="300" r:id="rId5"/>
    <p:sldId id="298" r:id="rId6"/>
    <p:sldId id="280" r:id="rId7"/>
    <p:sldId id="281" r:id="rId8"/>
    <p:sldId id="282"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24" autoAdjust="0"/>
  </p:normalViewPr>
  <p:slideViewPr>
    <p:cSldViewPr>
      <p:cViewPr varScale="1">
        <p:scale>
          <a:sx n="69" d="100"/>
          <a:sy n="69" d="100"/>
        </p:scale>
        <p:origin x="-5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18/05/2021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18/05/2021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18/05/2021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18/05/2021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18/05/2021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18/05/2021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18/05/2021</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18/05/2021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18/05/2021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18/05/2021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18/05/2021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18/05/2021</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28605"/>
            <a:ext cx="7772400" cy="3171846"/>
          </a:xfrm>
        </p:spPr>
        <p:txBody>
          <a:bodyPr>
            <a:normAutofit/>
          </a:bodyPr>
          <a:lstStyle/>
          <a:p>
            <a:pPr rtl="1"/>
            <a:r>
              <a:rPr lang="ar-DZ" sz="2800" b="1" dirty="0" smtClean="0">
                <a:latin typeface="Sakkal Majalla" pitchFamily="2" charset="-78"/>
                <a:cs typeface="Sakkal Majalla" pitchFamily="2" charset="-78"/>
              </a:rPr>
              <a:t>المركز الجامعي عبد الحفيظ </a:t>
            </a:r>
            <a:r>
              <a:rPr lang="ar-DZ" sz="2800" b="1" dirty="0" err="1" smtClean="0">
                <a:latin typeface="Sakkal Majalla" pitchFamily="2" charset="-78"/>
                <a:cs typeface="Sakkal Majalla" pitchFamily="2" charset="-78"/>
              </a:rPr>
              <a:t>بوالصوف</a:t>
            </a:r>
            <a:r>
              <a:rPr lang="ar-DZ" sz="2800" b="1" dirty="0" smtClean="0">
                <a:latin typeface="Sakkal Majalla" pitchFamily="2" charset="-78"/>
                <a:cs typeface="Sakkal Majalla" pitchFamily="2" charset="-78"/>
              </a:rPr>
              <a:t>- ميلة</a:t>
            </a:r>
            <a:br>
              <a:rPr lang="ar-DZ" sz="2800" b="1" dirty="0" smtClean="0">
                <a:latin typeface="Sakkal Majalla" pitchFamily="2" charset="-78"/>
                <a:cs typeface="Sakkal Majalla" pitchFamily="2" charset="-78"/>
              </a:rPr>
            </a:br>
            <a:r>
              <a:rPr lang="ar-DZ" sz="2800" b="1" dirty="0" smtClean="0">
                <a:latin typeface="Sakkal Majalla" pitchFamily="2" charset="-78"/>
                <a:cs typeface="Sakkal Majalla" pitchFamily="2" charset="-78"/>
              </a:rPr>
              <a:t>معهد العلوم الاقتصادية </a:t>
            </a:r>
            <a:r>
              <a:rPr lang="ar-DZ" sz="2800" b="1" dirty="0" err="1" smtClean="0">
                <a:latin typeface="Sakkal Majalla" pitchFamily="2" charset="-78"/>
                <a:cs typeface="Sakkal Majalla" pitchFamily="2" charset="-78"/>
              </a:rPr>
              <a:t>و</a:t>
            </a:r>
            <a:r>
              <a:rPr lang="ar-DZ" sz="2800" b="1" dirty="0" smtClean="0">
                <a:latin typeface="Sakkal Majalla" pitchFamily="2" charset="-78"/>
                <a:cs typeface="Sakkal Majalla" pitchFamily="2" charset="-78"/>
              </a:rPr>
              <a:t> التجارية </a:t>
            </a:r>
            <a:r>
              <a:rPr lang="ar-DZ" sz="2800" b="1" dirty="0" err="1" smtClean="0">
                <a:latin typeface="Sakkal Majalla" pitchFamily="2" charset="-78"/>
                <a:cs typeface="Sakkal Majalla" pitchFamily="2" charset="-78"/>
              </a:rPr>
              <a:t>و</a:t>
            </a:r>
            <a:r>
              <a:rPr lang="ar-DZ" sz="2800" b="1" dirty="0" smtClean="0">
                <a:latin typeface="Sakkal Majalla" pitchFamily="2" charset="-78"/>
                <a:cs typeface="Sakkal Majalla" pitchFamily="2" charset="-78"/>
              </a:rPr>
              <a:t> علوم التسيير</a:t>
            </a:r>
            <a:br>
              <a:rPr lang="ar-DZ" sz="2800" b="1" dirty="0" smtClean="0">
                <a:latin typeface="Sakkal Majalla" pitchFamily="2" charset="-78"/>
                <a:cs typeface="Sakkal Majalla" pitchFamily="2" charset="-78"/>
              </a:rPr>
            </a:br>
            <a:r>
              <a:rPr lang="ar-DZ" sz="2800" b="1" dirty="0" smtClean="0">
                <a:latin typeface="Sakkal Majalla" pitchFamily="2" charset="-78"/>
                <a:cs typeface="Sakkal Majalla" pitchFamily="2" charset="-78"/>
              </a:rPr>
              <a:t>قسم علوم التسيير</a:t>
            </a:r>
            <a:br>
              <a:rPr lang="ar-DZ" sz="2800" b="1" dirty="0" smtClean="0">
                <a:latin typeface="Sakkal Majalla" pitchFamily="2" charset="-78"/>
                <a:cs typeface="Sakkal Majalla" pitchFamily="2" charset="-78"/>
              </a:rPr>
            </a:br>
            <a:r>
              <a:rPr lang="ar-DZ" sz="2800" b="1" dirty="0" err="1" smtClean="0">
                <a:latin typeface="Sakkal Majalla" pitchFamily="2" charset="-78"/>
                <a:cs typeface="Sakkal Majalla" pitchFamily="2" charset="-78"/>
              </a:rPr>
              <a:t>ماستر</a:t>
            </a:r>
            <a:r>
              <a:rPr lang="ar-DZ" sz="2800" b="1" dirty="0" smtClean="0">
                <a:latin typeface="Sakkal Majalla" pitchFamily="2" charset="-78"/>
                <a:cs typeface="Sakkal Majalla" pitchFamily="2" charset="-78"/>
              </a:rPr>
              <a:t> 1: إدارة مالية</a:t>
            </a:r>
            <a:br>
              <a:rPr lang="ar-DZ" sz="2800" b="1" dirty="0" smtClean="0">
                <a:latin typeface="Sakkal Majalla" pitchFamily="2" charset="-78"/>
                <a:cs typeface="Sakkal Majalla" pitchFamily="2" charset="-78"/>
              </a:rPr>
            </a:br>
            <a:r>
              <a:rPr lang="ar-DZ" sz="2800" b="1" dirty="0" smtClean="0">
                <a:latin typeface="Sakkal Majalla" pitchFamily="2" charset="-78"/>
                <a:cs typeface="Sakkal Majalla" pitchFamily="2" charset="-78"/>
              </a:rPr>
              <a:t>مادة: إدارة التدفقات المالية</a:t>
            </a:r>
            <a:endParaRPr lang="fr-FR" sz="2800" b="1" dirty="0">
              <a:latin typeface="Sakkal Majalla" pitchFamily="2" charset="-78"/>
              <a:cs typeface="Sakkal Majalla" pitchFamily="2" charset="-78"/>
            </a:endParaRPr>
          </a:p>
        </p:txBody>
      </p:sp>
      <p:sp>
        <p:nvSpPr>
          <p:cNvPr id="3" name="Sous-titre 2"/>
          <p:cNvSpPr>
            <a:spLocks noGrp="1"/>
          </p:cNvSpPr>
          <p:nvPr>
            <p:ph type="subTitle" idx="1"/>
          </p:nvPr>
        </p:nvSpPr>
        <p:spPr>
          <a:xfrm>
            <a:off x="1357290" y="3357562"/>
            <a:ext cx="6400800" cy="2857520"/>
          </a:xfrm>
        </p:spPr>
        <p:txBody>
          <a:bodyPr>
            <a:normAutofit lnSpcReduction="10000"/>
          </a:bodyPr>
          <a:lstStyle/>
          <a:p>
            <a:pPr rtl="1"/>
            <a:r>
              <a:rPr lang="ar-DZ" sz="3600" b="1" u="sng" dirty="0" smtClean="0">
                <a:solidFill>
                  <a:schemeClr val="tx1"/>
                </a:solidFill>
                <a:latin typeface="Sakkal Majalla" pitchFamily="2" charset="-78"/>
                <a:ea typeface="+mj-ea"/>
                <a:cs typeface="Sakkal Majalla" pitchFamily="2" charset="-78"/>
              </a:rPr>
              <a:t>محاضرة بعنوان:</a:t>
            </a:r>
            <a:endParaRPr lang="fr-FR" sz="3600" b="1" u="sng" dirty="0" smtClean="0">
              <a:solidFill>
                <a:schemeClr val="tx1"/>
              </a:solidFill>
              <a:latin typeface="Sakkal Majalla" pitchFamily="2" charset="-78"/>
              <a:ea typeface="+mj-ea"/>
              <a:cs typeface="Sakkal Majalla" pitchFamily="2" charset="-78"/>
            </a:endParaRPr>
          </a:p>
          <a:p>
            <a:pPr rtl="1"/>
            <a:r>
              <a:rPr lang="ar-DZ" sz="4800" b="1" dirty="0" smtClean="0">
                <a:solidFill>
                  <a:schemeClr val="tx1"/>
                </a:solidFill>
                <a:latin typeface="Sakkal Majalla" pitchFamily="2" charset="-78"/>
                <a:ea typeface="+mj-ea"/>
                <a:cs typeface="Sakkal Majalla" pitchFamily="2" charset="-78"/>
              </a:rPr>
              <a:t>التحالفات </a:t>
            </a:r>
            <a:r>
              <a:rPr lang="ar-DZ" sz="4800" b="1" dirty="0" err="1" smtClean="0">
                <a:solidFill>
                  <a:schemeClr val="tx1"/>
                </a:solidFill>
                <a:latin typeface="Sakkal Majalla" pitchFamily="2" charset="-78"/>
                <a:ea typeface="+mj-ea"/>
                <a:cs typeface="Sakkal Majalla" pitchFamily="2" charset="-78"/>
              </a:rPr>
              <a:t>الاستراتيجية</a:t>
            </a:r>
            <a:endParaRPr lang="ar-DZ" sz="4800" b="1" dirty="0" smtClean="0">
              <a:solidFill>
                <a:schemeClr val="tx1"/>
              </a:solidFill>
              <a:latin typeface="Sakkal Majalla" pitchFamily="2" charset="-78"/>
              <a:ea typeface="+mj-ea"/>
              <a:cs typeface="Sakkal Majalla" pitchFamily="2" charset="-78"/>
            </a:endParaRPr>
          </a:p>
          <a:p>
            <a:pPr rtl="1"/>
            <a:endParaRPr lang="ar-DZ" sz="2800" b="1" dirty="0" smtClean="0">
              <a:solidFill>
                <a:schemeClr val="tx1"/>
              </a:solidFill>
              <a:latin typeface="Sakkal Majalla" pitchFamily="2" charset="-78"/>
              <a:ea typeface="+mj-ea"/>
              <a:cs typeface="Sakkal Majalla" pitchFamily="2" charset="-78"/>
            </a:endParaRPr>
          </a:p>
          <a:p>
            <a:pPr rtl="1"/>
            <a:endParaRPr lang="ar-DZ" sz="2800" b="1" dirty="0" smtClean="0">
              <a:solidFill>
                <a:schemeClr val="tx1"/>
              </a:solidFill>
              <a:latin typeface="Sakkal Majalla" pitchFamily="2" charset="-78"/>
              <a:ea typeface="+mj-ea"/>
              <a:cs typeface="Sakkal Majalla" pitchFamily="2" charset="-78"/>
            </a:endParaRPr>
          </a:p>
          <a:p>
            <a:pPr rtl="1"/>
            <a:r>
              <a:rPr lang="ar-DZ" sz="2800" b="1" dirty="0" smtClean="0">
                <a:solidFill>
                  <a:schemeClr val="tx1"/>
                </a:solidFill>
                <a:latin typeface="Sakkal Majalla" pitchFamily="2" charset="-78"/>
                <a:ea typeface="+mj-ea"/>
                <a:cs typeface="Sakkal Majalla" pitchFamily="2" charset="-78"/>
              </a:rPr>
              <a:t>السنة الجامعية: 2020 / 2021</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00034" y="1714488"/>
            <a:ext cx="8286808" cy="4786346"/>
          </a:xfrm>
        </p:spPr>
        <p:txBody>
          <a:bodyPr/>
          <a:lstStyle/>
          <a:p>
            <a:pPr algn="just" rtl="1"/>
            <a:r>
              <a:rPr lang="ar-DZ" dirty="0" smtClean="0">
                <a:solidFill>
                  <a:schemeClr val="tx1"/>
                </a:solidFill>
              </a:rPr>
              <a:t>	</a:t>
            </a:r>
            <a:r>
              <a:rPr lang="ar-DZ" dirty="0" smtClean="0">
                <a:solidFill>
                  <a:schemeClr val="tx1"/>
                </a:solidFill>
              </a:rPr>
              <a:t>لقد تطور مفهوم الإستراتيجية عبر التاريخ العسكري حسب المفاهيم العسكرية لكل عصر </a:t>
            </a:r>
            <a:r>
              <a:rPr lang="ar-DZ" dirty="0" err="1" smtClean="0">
                <a:solidFill>
                  <a:schemeClr val="tx1"/>
                </a:solidFill>
              </a:rPr>
              <a:t>و</a:t>
            </a:r>
            <a:r>
              <a:rPr lang="ar-DZ" dirty="0" smtClean="0">
                <a:solidFill>
                  <a:schemeClr val="tx1"/>
                </a:solidFill>
              </a:rPr>
              <a:t> وفق تباين المدارس الفكرية </a:t>
            </a:r>
            <a:r>
              <a:rPr lang="ar-DZ" dirty="0" err="1" smtClean="0">
                <a:solidFill>
                  <a:schemeClr val="tx1"/>
                </a:solidFill>
              </a:rPr>
              <a:t>و</a:t>
            </a:r>
            <a:r>
              <a:rPr lang="ar-DZ" dirty="0" smtClean="0">
                <a:solidFill>
                  <a:schemeClr val="tx1"/>
                </a:solidFill>
              </a:rPr>
              <a:t> السياسية لكل قائد. فالإستراتيجية مصطلح مشتق من الكلمة اليونانية </a:t>
            </a:r>
            <a:r>
              <a:rPr lang="fr-FR" dirty="0" err="1" smtClean="0">
                <a:solidFill>
                  <a:schemeClr val="tx1"/>
                </a:solidFill>
              </a:rPr>
              <a:t>strategos</a:t>
            </a:r>
            <a:r>
              <a:rPr lang="ar-DZ" dirty="0" smtClean="0">
                <a:solidFill>
                  <a:schemeClr val="tx1"/>
                </a:solidFill>
              </a:rPr>
              <a:t> التي تعني فن قيادة القوات </a:t>
            </a:r>
            <a:r>
              <a:rPr lang="ar-DZ" dirty="0" smtClean="0">
                <a:solidFill>
                  <a:schemeClr val="tx1"/>
                </a:solidFill>
              </a:rPr>
              <a:t> </a:t>
            </a:r>
            <a:endParaRPr lang="fr-FR"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00034" y="1714488"/>
            <a:ext cx="8286808" cy="4786346"/>
          </a:xfrm>
        </p:spPr>
        <p:txBody>
          <a:bodyPr/>
          <a:lstStyle/>
          <a:p>
            <a:pPr algn="just" rtl="1"/>
            <a:r>
              <a:rPr lang="ar-DZ" dirty="0" smtClean="0">
                <a:solidFill>
                  <a:schemeClr val="tx1"/>
                </a:solidFill>
              </a:rPr>
              <a:t>	</a:t>
            </a:r>
            <a:r>
              <a:rPr lang="ar-DZ" dirty="0" smtClean="0">
                <a:solidFill>
                  <a:schemeClr val="tx1"/>
                </a:solidFill>
              </a:rPr>
              <a:t>و قد بدأ انتقال مفهوم الإستراتيجية من العلوم العسكرية إلى مجالات إدارة الأعمال بعد الحرب العالمية الثانية </a:t>
            </a:r>
            <a:r>
              <a:rPr lang="ar-DZ" dirty="0" err="1" smtClean="0">
                <a:solidFill>
                  <a:schemeClr val="tx1"/>
                </a:solidFill>
              </a:rPr>
              <a:t>و</a:t>
            </a:r>
            <a:r>
              <a:rPr lang="ar-DZ" dirty="0" smtClean="0">
                <a:solidFill>
                  <a:schemeClr val="tx1"/>
                </a:solidFill>
              </a:rPr>
              <a:t> بالتحديد سنة 1947 </a:t>
            </a:r>
            <a:endParaRPr lang="ar-DZ" dirty="0" smtClean="0">
              <a:solidFill>
                <a:schemeClr val="tx1"/>
              </a:solidFill>
            </a:endParaRPr>
          </a:p>
          <a:p>
            <a:pPr algn="just" rtl="1"/>
            <a:r>
              <a:rPr lang="ar-DZ" dirty="0" smtClean="0">
                <a:solidFill>
                  <a:schemeClr val="tx1"/>
                </a:solidFill>
              </a:rPr>
              <a:t>في ظل المنافسة </a:t>
            </a:r>
            <a:r>
              <a:rPr lang="ar-DZ" dirty="0" err="1" smtClean="0">
                <a:solidFill>
                  <a:schemeClr val="tx1"/>
                </a:solidFill>
              </a:rPr>
              <a:t>و</a:t>
            </a:r>
            <a:r>
              <a:rPr lang="ar-DZ" dirty="0" smtClean="0">
                <a:solidFill>
                  <a:schemeClr val="tx1"/>
                </a:solidFill>
              </a:rPr>
              <a:t> البيئة الحركية لم يعد مقبولا من المنظمات إلا أن تدار بعقل إستراتيجي يمكنها من التكيف بشكل </a:t>
            </a:r>
            <a:r>
              <a:rPr lang="ar-DZ" dirty="0" smtClean="0">
                <a:solidFill>
                  <a:schemeClr val="tx1"/>
                </a:solidFill>
              </a:rPr>
              <a:t>أكبر</a:t>
            </a:r>
          </a:p>
          <a:p>
            <a:pPr algn="just" rtl="1"/>
            <a:r>
              <a:rPr lang="ar-DZ" dirty="0" smtClean="0">
                <a:solidFill>
                  <a:schemeClr val="tx1"/>
                </a:solidFill>
              </a:rPr>
              <a:t>هناك أهمية كبيرة لدراسة وضع منظمات الأعمال لتطوير إستراتيجياتها الإدارية وفق أحدث النظريات المعاصرة </a:t>
            </a:r>
            <a:r>
              <a:rPr lang="ar-DZ" dirty="0" err="1" smtClean="0">
                <a:solidFill>
                  <a:schemeClr val="tx1"/>
                </a:solidFill>
              </a:rPr>
              <a:t>و</a:t>
            </a:r>
            <a:r>
              <a:rPr lang="ar-DZ" dirty="0" smtClean="0">
                <a:solidFill>
                  <a:schemeClr val="tx1"/>
                </a:solidFill>
              </a:rPr>
              <a:t> بصفة مستمرة </a:t>
            </a:r>
            <a:endParaRPr lang="fr-FR"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00034" y="1714488"/>
            <a:ext cx="8286808" cy="4786346"/>
          </a:xfrm>
        </p:spPr>
        <p:txBody>
          <a:bodyPr>
            <a:normAutofit fontScale="92500"/>
          </a:bodyPr>
          <a:lstStyle/>
          <a:p>
            <a:pPr algn="just" rtl="1"/>
            <a:r>
              <a:rPr lang="ar-DZ" dirty="0" smtClean="0">
                <a:solidFill>
                  <a:schemeClr val="tx1"/>
                </a:solidFill>
              </a:rPr>
              <a:t>	</a:t>
            </a:r>
            <a:r>
              <a:rPr lang="ar-DZ" dirty="0" smtClean="0">
                <a:solidFill>
                  <a:schemeClr val="tx1"/>
                </a:solidFill>
              </a:rPr>
              <a:t>إن انتقال مصطلح الإستراتيجية من العلوم العسكرية إلى عالم الأعمال </a:t>
            </a:r>
            <a:r>
              <a:rPr lang="ar-DZ" dirty="0" err="1" smtClean="0">
                <a:solidFill>
                  <a:schemeClr val="tx1"/>
                </a:solidFill>
              </a:rPr>
              <a:t>و</a:t>
            </a:r>
            <a:r>
              <a:rPr lang="ar-DZ" dirty="0" smtClean="0">
                <a:solidFill>
                  <a:schemeClr val="tx1"/>
                </a:solidFill>
              </a:rPr>
              <a:t> التطور الذي أصابه في حضن العلوم الإدارية </a:t>
            </a:r>
            <a:r>
              <a:rPr lang="ar-DZ" dirty="0" err="1" smtClean="0">
                <a:solidFill>
                  <a:schemeClr val="tx1"/>
                </a:solidFill>
              </a:rPr>
              <a:t>و</a:t>
            </a:r>
            <a:r>
              <a:rPr lang="ar-DZ" dirty="0" smtClean="0">
                <a:solidFill>
                  <a:schemeClr val="tx1"/>
                </a:solidFill>
              </a:rPr>
              <a:t> خبرائها الممارسين قد أدى إلى انبثاق مصطلح جديد نسبيا في العلوم الإدارية </a:t>
            </a:r>
            <a:r>
              <a:rPr lang="ar-DZ" dirty="0" err="1" smtClean="0">
                <a:solidFill>
                  <a:schemeClr val="tx1"/>
                </a:solidFill>
              </a:rPr>
              <a:t>و</a:t>
            </a:r>
            <a:r>
              <a:rPr lang="ar-DZ" dirty="0" smtClean="0">
                <a:solidFill>
                  <a:schemeClr val="tx1"/>
                </a:solidFill>
              </a:rPr>
              <a:t> هو: الإدارة الإستراتيجية </a:t>
            </a:r>
            <a:endParaRPr lang="ar-DZ" dirty="0" smtClean="0">
              <a:solidFill>
                <a:schemeClr val="tx1"/>
              </a:solidFill>
            </a:endParaRPr>
          </a:p>
          <a:p>
            <a:pPr algn="just" rtl="1"/>
            <a:r>
              <a:rPr lang="ar-DZ" dirty="0" smtClean="0">
                <a:solidFill>
                  <a:schemeClr val="tx1"/>
                </a:solidFill>
              </a:rPr>
              <a:t>فالإستراتيجية هي إطار عام مرشد للتفكير </a:t>
            </a:r>
            <a:r>
              <a:rPr lang="ar-DZ" dirty="0" err="1" smtClean="0">
                <a:solidFill>
                  <a:schemeClr val="tx1"/>
                </a:solidFill>
              </a:rPr>
              <a:t>و</a:t>
            </a:r>
            <a:r>
              <a:rPr lang="ar-DZ" dirty="0" smtClean="0">
                <a:solidFill>
                  <a:schemeClr val="tx1"/>
                </a:solidFill>
              </a:rPr>
              <a:t> التصرف تتخذه الإدارة العليا، يكون مستمدا من الأهداف العليا للمنظمة، ليصبح بعد تبنيه وسيلة لتحقيق تلك الأهداف </a:t>
            </a:r>
            <a:r>
              <a:rPr lang="ar-DZ" dirty="0" err="1" smtClean="0">
                <a:solidFill>
                  <a:schemeClr val="tx1"/>
                </a:solidFill>
              </a:rPr>
              <a:t>و</a:t>
            </a:r>
            <a:r>
              <a:rPr lang="ar-DZ" dirty="0" smtClean="0">
                <a:solidFill>
                  <a:schemeClr val="tx1"/>
                </a:solidFill>
              </a:rPr>
              <a:t> موجها للقرارات المصيرية المستقبلية التي تتخذها تلك الإدارة في تعبئة مواردها صوب التطوير المستمر لموقفها التنافسي </a:t>
            </a:r>
            <a:r>
              <a:rPr lang="ar-DZ" dirty="0" err="1" smtClean="0">
                <a:solidFill>
                  <a:schemeClr val="tx1"/>
                </a:solidFill>
              </a:rPr>
              <a:t>و</a:t>
            </a:r>
            <a:r>
              <a:rPr lang="ar-DZ" dirty="0" smtClean="0">
                <a:solidFill>
                  <a:schemeClr val="tx1"/>
                </a:solidFill>
              </a:rPr>
              <a:t> لمواطن قوتها من خلال إحداث الموائمة </a:t>
            </a:r>
            <a:r>
              <a:rPr lang="ar-DZ" dirty="0" err="1" smtClean="0">
                <a:solidFill>
                  <a:schemeClr val="tx1"/>
                </a:solidFill>
              </a:rPr>
              <a:t>و</a:t>
            </a:r>
            <a:r>
              <a:rPr lang="ar-DZ" dirty="0" smtClean="0">
                <a:solidFill>
                  <a:schemeClr val="tx1"/>
                </a:solidFill>
              </a:rPr>
              <a:t> التكييف مع البيئة الخارجية وصولا إلى أداء رسالتها </a:t>
            </a:r>
            <a:endParaRPr lang="fr-FR"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0"/>
            <a:ext cx="7772400" cy="1470025"/>
          </a:xfrm>
        </p:spPr>
        <p:txBody>
          <a:bodyPr>
            <a:normAutofit/>
          </a:bodyPr>
          <a:lstStyle/>
          <a:p>
            <a:pPr rtl="1"/>
            <a:r>
              <a:rPr lang="ar-DZ" sz="3600" b="1" dirty="0" smtClean="0"/>
              <a:t>مفهوم التحالف الإستراتيجي</a:t>
            </a:r>
            <a:endParaRPr lang="fr-FR" sz="3600" dirty="0"/>
          </a:p>
        </p:txBody>
      </p:sp>
      <p:sp>
        <p:nvSpPr>
          <p:cNvPr id="3" name="Sous-titre 2"/>
          <p:cNvSpPr>
            <a:spLocks noGrp="1"/>
          </p:cNvSpPr>
          <p:nvPr>
            <p:ph type="subTitle" idx="1"/>
          </p:nvPr>
        </p:nvSpPr>
        <p:spPr>
          <a:xfrm>
            <a:off x="500034" y="1714488"/>
            <a:ext cx="8286808" cy="4786346"/>
          </a:xfrm>
        </p:spPr>
        <p:txBody>
          <a:bodyPr>
            <a:normAutofit fontScale="92500" lnSpcReduction="20000"/>
          </a:bodyPr>
          <a:lstStyle/>
          <a:p>
            <a:pPr algn="just" rtl="1"/>
            <a:r>
              <a:rPr lang="ar-DZ" dirty="0" smtClean="0">
                <a:solidFill>
                  <a:schemeClr val="tx1"/>
                </a:solidFill>
              </a:rPr>
              <a:t>	</a:t>
            </a:r>
            <a:r>
              <a:rPr lang="ar-DZ" dirty="0" smtClean="0">
                <a:solidFill>
                  <a:schemeClr val="tx1"/>
                </a:solidFill>
              </a:rPr>
              <a:t>هو روابط بين المنظمات تصمم من أجل تحقيق الهدف المنشود بصورة أسرع </a:t>
            </a:r>
            <a:r>
              <a:rPr lang="ar-DZ" dirty="0" err="1" smtClean="0">
                <a:solidFill>
                  <a:schemeClr val="tx1"/>
                </a:solidFill>
              </a:rPr>
              <a:t>و</a:t>
            </a:r>
            <a:r>
              <a:rPr lang="ar-DZ" dirty="0" smtClean="0">
                <a:solidFill>
                  <a:schemeClr val="tx1"/>
                </a:solidFill>
              </a:rPr>
              <a:t> بكفاءة أكبر مما لو حاولت كل منظمة تحقيق ذلك الهدف بمفردها </a:t>
            </a:r>
            <a:endParaRPr lang="ar-DZ" dirty="0" smtClean="0">
              <a:solidFill>
                <a:schemeClr val="tx1"/>
              </a:solidFill>
            </a:endParaRPr>
          </a:p>
          <a:p>
            <a:pPr algn="just" rtl="1"/>
            <a:r>
              <a:rPr lang="ar-DZ" dirty="0" smtClean="0">
                <a:solidFill>
                  <a:schemeClr val="tx1"/>
                </a:solidFill>
              </a:rPr>
              <a:t>سعي منظمتين أو أكثر نحو تكوين علاقة تكاملية تبادلية بهدف تعظيم الإفادة من موارد مشتركة في بيئة ديناميكية تنافسية من أجل التكيف للتغيرات البيئية التي حدثت، أو تأتي كمبادرة لاستباق  تغيرات متوقعة من أجل اقتناص فرصة متوقعة أو تجنب تهديد محتمل، حيث يمكن للمنظمة استخدام مزيج متكامل من الإستراتيجيات التعاونية </a:t>
            </a:r>
            <a:r>
              <a:rPr lang="ar-DZ" dirty="0" err="1" smtClean="0">
                <a:solidFill>
                  <a:schemeClr val="tx1"/>
                </a:solidFill>
              </a:rPr>
              <a:t>و</a:t>
            </a:r>
            <a:r>
              <a:rPr lang="ar-DZ" dirty="0" smtClean="0">
                <a:solidFill>
                  <a:schemeClr val="tx1"/>
                </a:solidFill>
              </a:rPr>
              <a:t> التنافسية </a:t>
            </a:r>
            <a:endParaRPr lang="ar-DZ" dirty="0" smtClean="0">
              <a:solidFill>
                <a:schemeClr val="tx1"/>
              </a:solidFill>
            </a:endParaRPr>
          </a:p>
          <a:p>
            <a:pPr algn="just" rtl="1"/>
            <a:r>
              <a:rPr lang="ar-DZ" dirty="0" smtClean="0">
                <a:solidFill>
                  <a:schemeClr val="tx1"/>
                </a:solidFill>
              </a:rPr>
              <a:t>اتفاقيات طوعية بين المنظمات تتضمن التبادل، المشاركة، أو التطوير المشترك للمنتجات أو التكنولوجيا أو الخدمات </a:t>
            </a:r>
            <a:endParaRPr lang="fr-FR"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دوافع التحالفات الإستراتيجية</a:t>
            </a:r>
            <a:endParaRPr lang="fr-FR" sz="3600" dirty="0"/>
          </a:p>
        </p:txBody>
      </p:sp>
      <p:sp>
        <p:nvSpPr>
          <p:cNvPr id="3" name="Sous-titre 2"/>
          <p:cNvSpPr>
            <a:spLocks noGrp="1"/>
          </p:cNvSpPr>
          <p:nvPr>
            <p:ph type="subTitle" idx="1"/>
          </p:nvPr>
        </p:nvSpPr>
        <p:spPr>
          <a:xfrm>
            <a:off x="285720" y="1643050"/>
            <a:ext cx="8501122" cy="4786346"/>
          </a:xfrm>
        </p:spPr>
        <p:txBody>
          <a:bodyPr>
            <a:normAutofit/>
          </a:bodyPr>
          <a:lstStyle/>
          <a:p>
            <a:pPr lvl="0" algn="just" rtl="1"/>
            <a:r>
              <a:rPr lang="ar-DZ" b="1" dirty="0" smtClean="0">
                <a:solidFill>
                  <a:schemeClr val="tx1"/>
                </a:solidFill>
              </a:rPr>
              <a:t>الدخول </a:t>
            </a:r>
            <a:r>
              <a:rPr lang="ar-DZ" b="1" dirty="0" smtClean="0">
                <a:solidFill>
                  <a:schemeClr val="tx1"/>
                </a:solidFill>
              </a:rPr>
              <a:t>إلى أسواق جديدة</a:t>
            </a:r>
            <a:r>
              <a:rPr lang="ar-DZ" dirty="0" smtClean="0">
                <a:solidFill>
                  <a:schemeClr val="tx1"/>
                </a:solidFill>
              </a:rPr>
              <a:t>:</a:t>
            </a:r>
            <a:endParaRPr lang="fr-FR" dirty="0" smtClean="0">
              <a:solidFill>
                <a:schemeClr val="tx1"/>
              </a:solidFill>
            </a:endParaRPr>
          </a:p>
          <a:p>
            <a:pPr algn="just" rtl="1"/>
            <a:r>
              <a:rPr lang="ar-DZ" dirty="0" smtClean="0">
                <a:solidFill>
                  <a:schemeClr val="tx1"/>
                </a:solidFill>
              </a:rPr>
              <a:t>يعد التحالف الإستراتيجي بين الشركات الكبيرة لصناعة الأدوية مثالا بارزا، حيث توحد جهودها في مجالات البحث </a:t>
            </a:r>
            <a:r>
              <a:rPr lang="ar-DZ" dirty="0" err="1" smtClean="0">
                <a:solidFill>
                  <a:schemeClr val="tx1"/>
                </a:solidFill>
              </a:rPr>
              <a:t>و</a:t>
            </a:r>
            <a:r>
              <a:rPr lang="ar-DZ" dirty="0" smtClean="0">
                <a:solidFill>
                  <a:schemeClr val="tx1"/>
                </a:solidFill>
              </a:rPr>
              <a:t> التطوير </a:t>
            </a:r>
            <a:r>
              <a:rPr lang="ar-DZ" dirty="0" err="1" smtClean="0">
                <a:solidFill>
                  <a:schemeClr val="tx1"/>
                </a:solidFill>
              </a:rPr>
              <a:t>و</a:t>
            </a:r>
            <a:r>
              <a:rPr lang="ar-DZ" dirty="0" smtClean="0">
                <a:solidFill>
                  <a:schemeClr val="tx1"/>
                </a:solidFill>
              </a:rPr>
              <a:t> </a:t>
            </a:r>
            <a:r>
              <a:rPr lang="ar-DZ" dirty="0" smtClean="0">
                <a:solidFill>
                  <a:schemeClr val="tx1"/>
                </a:solidFill>
              </a:rPr>
              <a:t>الابتكار</a:t>
            </a:r>
          </a:p>
          <a:p>
            <a:pPr lvl="0" algn="just" rtl="1"/>
            <a:r>
              <a:rPr lang="ar-DZ" b="1" dirty="0" smtClean="0">
                <a:solidFill>
                  <a:schemeClr val="tx1"/>
                </a:solidFill>
              </a:rPr>
              <a:t>التعلم </a:t>
            </a:r>
            <a:r>
              <a:rPr lang="ar-DZ" b="1" dirty="0" err="1" smtClean="0">
                <a:solidFill>
                  <a:schemeClr val="tx1"/>
                </a:solidFill>
              </a:rPr>
              <a:t>و</a:t>
            </a:r>
            <a:r>
              <a:rPr lang="ar-DZ" b="1" dirty="0" smtClean="0">
                <a:solidFill>
                  <a:schemeClr val="tx1"/>
                </a:solidFill>
              </a:rPr>
              <a:t> تطبيق تكنولوجيا جديدة</a:t>
            </a:r>
            <a:r>
              <a:rPr lang="ar-DZ" dirty="0" smtClean="0">
                <a:solidFill>
                  <a:schemeClr val="tx1"/>
                </a:solidFill>
              </a:rPr>
              <a:t>:</a:t>
            </a:r>
            <a:endParaRPr lang="fr-FR" dirty="0" smtClean="0">
              <a:solidFill>
                <a:schemeClr val="tx1"/>
              </a:solidFill>
            </a:endParaRPr>
          </a:p>
          <a:p>
            <a:pPr algn="just" rtl="1"/>
            <a:r>
              <a:rPr lang="ar-DZ" dirty="0" smtClean="0">
                <a:solidFill>
                  <a:schemeClr val="tx1"/>
                </a:solidFill>
              </a:rPr>
              <a:t>تقوم أغلب المنظمات بتشكيل تحالف إستراتيجي من أجل التعلم </a:t>
            </a:r>
            <a:r>
              <a:rPr lang="ar-DZ" dirty="0" err="1" smtClean="0">
                <a:solidFill>
                  <a:schemeClr val="tx1"/>
                </a:solidFill>
              </a:rPr>
              <a:t>و</a:t>
            </a:r>
            <a:r>
              <a:rPr lang="ar-DZ" dirty="0" smtClean="0">
                <a:solidFill>
                  <a:schemeClr val="tx1"/>
                </a:solidFill>
              </a:rPr>
              <a:t> اكتساب وسائل جديدة بغية الحصول على تكنولوجيا جديدة، أو مهارات تصنيع ذات مدى واسع من التكنولوجيا، إضافة إلى تعلم أفضل الأساليب في مجال التصميم </a:t>
            </a:r>
            <a:endParaRPr lang="ar-DZ" dirty="0" smtClean="0">
              <a:solidFill>
                <a:schemeClr val="tx1"/>
              </a:solidFill>
            </a:endParaRPr>
          </a:p>
          <a:p>
            <a:pPr algn="just" rtl="1"/>
            <a:endParaRPr lang="ar-DZ" dirty="0" smtClean="0">
              <a:solidFill>
                <a:schemeClr val="tx1"/>
              </a:solidFill>
            </a:endParaRPr>
          </a:p>
          <a:p>
            <a:pPr algn="just" rtl="1"/>
            <a:endParaRPr lang="fr-FR"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دوافع التحالفات الإستراتيجية</a:t>
            </a:r>
            <a:endParaRPr lang="fr-FR" sz="3600" dirty="0"/>
          </a:p>
        </p:txBody>
      </p:sp>
      <p:sp>
        <p:nvSpPr>
          <p:cNvPr id="3" name="Sous-titre 2"/>
          <p:cNvSpPr>
            <a:spLocks noGrp="1"/>
          </p:cNvSpPr>
          <p:nvPr>
            <p:ph type="subTitle" idx="1"/>
          </p:nvPr>
        </p:nvSpPr>
        <p:spPr>
          <a:xfrm>
            <a:off x="285720" y="1643050"/>
            <a:ext cx="8501122" cy="4786346"/>
          </a:xfrm>
        </p:spPr>
        <p:txBody>
          <a:bodyPr>
            <a:normAutofit lnSpcReduction="10000"/>
          </a:bodyPr>
          <a:lstStyle/>
          <a:p>
            <a:pPr lvl="0" algn="just" rtl="1"/>
            <a:r>
              <a:rPr lang="ar-DZ" dirty="0" smtClean="0">
                <a:solidFill>
                  <a:schemeClr val="tx1"/>
                </a:solidFill>
              </a:rPr>
              <a:t> </a:t>
            </a:r>
            <a:r>
              <a:rPr lang="ar-DZ" b="1" dirty="0" smtClean="0">
                <a:solidFill>
                  <a:schemeClr val="tx1"/>
                </a:solidFill>
              </a:rPr>
              <a:t>تشكيل المعايير </a:t>
            </a:r>
            <a:r>
              <a:rPr lang="ar-DZ" b="1" dirty="0" smtClean="0">
                <a:solidFill>
                  <a:schemeClr val="tx1"/>
                </a:solidFill>
              </a:rPr>
              <a:t>الصناعية:</a:t>
            </a:r>
          </a:p>
          <a:p>
            <a:pPr lvl="0" algn="just" rtl="1"/>
            <a:r>
              <a:rPr lang="ar-DZ" dirty="0" smtClean="0">
                <a:solidFill>
                  <a:schemeClr val="tx1"/>
                </a:solidFill>
              </a:rPr>
              <a:t>ففي صناعة الكيمياء الحيوية </a:t>
            </a:r>
            <a:r>
              <a:rPr lang="ar-DZ" dirty="0" err="1" smtClean="0">
                <a:solidFill>
                  <a:schemeClr val="tx1"/>
                </a:solidFill>
              </a:rPr>
              <a:t>و</a:t>
            </a:r>
            <a:r>
              <a:rPr lang="ar-DZ" dirty="0" smtClean="0">
                <a:solidFill>
                  <a:schemeClr val="tx1"/>
                </a:solidFill>
              </a:rPr>
              <a:t> أشباه الموصلات قامت العديد من المنظمات بتشكيل تحالفات إستراتيجية من أجل تحديد معايير للصناعة الناشئة. كما يصبح التحالف الإستراتيجي مهما أيضا في تعيين حدود المعايير الصناعية في بعض من نشاطات سلسلة القيمة الحاسمة بما يسمح بتقديم معايير سائدة في الصناعة </a:t>
            </a:r>
            <a:endParaRPr lang="ar-DZ" dirty="0" smtClean="0">
              <a:solidFill>
                <a:schemeClr val="tx1"/>
              </a:solidFill>
            </a:endParaRPr>
          </a:p>
          <a:p>
            <a:pPr lvl="0" algn="just" rtl="1"/>
            <a:r>
              <a:rPr lang="ar-DZ" b="1" dirty="0" smtClean="0">
                <a:solidFill>
                  <a:schemeClr val="tx1"/>
                </a:solidFill>
              </a:rPr>
              <a:t>تحقيق أو ضمان المزايا </a:t>
            </a:r>
            <a:r>
              <a:rPr lang="ar-DZ" b="1" dirty="0" smtClean="0">
                <a:solidFill>
                  <a:schemeClr val="tx1"/>
                </a:solidFill>
              </a:rPr>
              <a:t>التنافسية:</a:t>
            </a:r>
          </a:p>
          <a:p>
            <a:pPr lvl="0" algn="just" rtl="1"/>
            <a:r>
              <a:rPr lang="ar-DZ" dirty="0" smtClean="0">
                <a:solidFill>
                  <a:schemeClr val="tx1"/>
                </a:solidFill>
              </a:rPr>
              <a:t>يسهم التحالف الإستراتيجي في خفض التكاليف </a:t>
            </a:r>
            <a:r>
              <a:rPr lang="ar-DZ" dirty="0" err="1" smtClean="0">
                <a:solidFill>
                  <a:schemeClr val="tx1"/>
                </a:solidFill>
              </a:rPr>
              <a:t>و</a:t>
            </a:r>
            <a:r>
              <a:rPr lang="ar-DZ" dirty="0" smtClean="0">
                <a:solidFill>
                  <a:schemeClr val="tx1"/>
                </a:solidFill>
              </a:rPr>
              <a:t> الحصول على خبرات تصنيعية ذات جودة عالية تنعكس آثارها على تحقيق المزايا التنافسية للمنظمة </a:t>
            </a:r>
            <a:endParaRPr lang="fr-FR" dirty="0" smtClean="0">
              <a:solidFill>
                <a:schemeClr val="tx1"/>
              </a:solidFill>
            </a:endParaRPr>
          </a:p>
          <a:p>
            <a:pPr algn="just" rtl="1"/>
            <a:endParaRPr lang="fr-FR"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دوافع التحالفات الإستراتيجية</a:t>
            </a:r>
            <a:endParaRPr lang="fr-FR" sz="3600" dirty="0"/>
          </a:p>
        </p:txBody>
      </p:sp>
      <p:sp>
        <p:nvSpPr>
          <p:cNvPr id="3" name="Sous-titre 2"/>
          <p:cNvSpPr>
            <a:spLocks noGrp="1"/>
          </p:cNvSpPr>
          <p:nvPr>
            <p:ph type="subTitle" idx="1"/>
          </p:nvPr>
        </p:nvSpPr>
        <p:spPr>
          <a:xfrm>
            <a:off x="285720" y="1571612"/>
            <a:ext cx="8501122" cy="4786346"/>
          </a:xfrm>
        </p:spPr>
        <p:txBody>
          <a:bodyPr>
            <a:normAutofit/>
          </a:bodyPr>
          <a:lstStyle/>
          <a:p>
            <a:pPr lvl="0" algn="just" rtl="1"/>
            <a:r>
              <a:rPr lang="ar-DZ" b="1" dirty="0" smtClean="0">
                <a:solidFill>
                  <a:schemeClr val="tx1"/>
                </a:solidFill>
              </a:rPr>
              <a:t>المشاركة في </a:t>
            </a:r>
            <a:r>
              <a:rPr lang="ar-DZ" b="1" dirty="0" smtClean="0">
                <a:solidFill>
                  <a:schemeClr val="tx1"/>
                </a:solidFill>
              </a:rPr>
              <a:t>المخاطر:</a:t>
            </a:r>
          </a:p>
          <a:p>
            <a:pPr lvl="0" algn="just" rtl="1"/>
            <a:r>
              <a:rPr lang="ar-DZ" dirty="0" smtClean="0">
                <a:solidFill>
                  <a:schemeClr val="tx1"/>
                </a:solidFill>
              </a:rPr>
              <a:t>يستعمل التحالف الإستراتيجي لتقليل المخاطر المنبثقة عن المنافسة، أو على الأقل السيطرة على الأثر السلبي أو التهديدات المحتملة لتلك المخاطر </a:t>
            </a:r>
            <a:endParaRPr lang="ar-DZ" dirty="0" smtClean="0">
              <a:solidFill>
                <a:schemeClr val="tx1"/>
              </a:solidFill>
            </a:endParaRPr>
          </a:p>
          <a:p>
            <a:pPr lvl="0" algn="just" rtl="1"/>
            <a:r>
              <a:rPr lang="ar-DZ" b="1" dirty="0" smtClean="0">
                <a:solidFill>
                  <a:schemeClr val="tx1"/>
                </a:solidFill>
              </a:rPr>
              <a:t>المشاركة بالمعرفة </a:t>
            </a:r>
            <a:r>
              <a:rPr lang="ar-DZ" b="1" dirty="0" err="1" smtClean="0">
                <a:solidFill>
                  <a:schemeClr val="tx1"/>
                </a:solidFill>
              </a:rPr>
              <a:t>و</a:t>
            </a:r>
            <a:r>
              <a:rPr lang="ar-DZ" b="1" dirty="0" smtClean="0">
                <a:solidFill>
                  <a:schemeClr val="tx1"/>
                </a:solidFill>
              </a:rPr>
              <a:t> </a:t>
            </a:r>
            <a:r>
              <a:rPr lang="ar-DZ" b="1" dirty="0" smtClean="0">
                <a:solidFill>
                  <a:schemeClr val="tx1"/>
                </a:solidFill>
              </a:rPr>
              <a:t>الخبرات:</a:t>
            </a:r>
          </a:p>
          <a:p>
            <a:pPr lvl="0" algn="just" rtl="1"/>
            <a:r>
              <a:rPr lang="ar-DZ" dirty="0" smtClean="0">
                <a:solidFill>
                  <a:schemeClr val="tx1"/>
                </a:solidFill>
              </a:rPr>
              <a:t>تعد من أبرز الأسباب التي تشجع على تكوين تحالف إستراتيجي من استغلال المعرفة لدى الآخرين أو تكوين خبرات مشتركة </a:t>
            </a:r>
            <a:endParaRPr lang="fr-FR" dirty="0">
              <a:solidFill>
                <a:schemeClr val="tx1"/>
              </a:solidFill>
            </a:endParaRPr>
          </a:p>
        </p:txBody>
      </p:sp>
    </p:spTree>
  </p:cSld>
  <p:clrMapOvr>
    <a:masterClrMapping/>
  </p:clrMapOvr>
</p:sld>
</file>

<file path=ppt/theme/theme1.xml><?xml version="1.0" encoding="utf-8"?>
<a:theme xmlns:a="http://schemas.openxmlformats.org/drawingml/2006/main" name="Thème Offic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215</TotalTime>
  <Words>224</Words>
  <PresentationFormat>Affichage à l'écran (4:3)</PresentationFormat>
  <Paragraphs>31</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المركز الجامعي عبد الحفيظ بوالصوف- ميلة معهد العلوم الاقتصادية و التجارية و علوم التسيير قسم علوم التسيير ماستر 1: إدارة مالية مادة: إدارة التدفقات المالية</vt:lpstr>
      <vt:lpstr>Diapositive 2</vt:lpstr>
      <vt:lpstr>Diapositive 3</vt:lpstr>
      <vt:lpstr>Diapositive 4</vt:lpstr>
      <vt:lpstr>مفهوم التحالف الإستراتيجي</vt:lpstr>
      <vt:lpstr>دوافع التحالفات الإستراتيجية</vt:lpstr>
      <vt:lpstr>دوافع التحالفات الإستراتيجية</vt:lpstr>
      <vt:lpstr>دوافع التحالفات الإستراتيجية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عناصر النظام المالي الدولي :</dc:title>
  <dc:creator>PC_Dz</dc:creator>
  <cp:lastModifiedBy>Pc_Dz</cp:lastModifiedBy>
  <cp:revision>47</cp:revision>
  <dcterms:created xsi:type="dcterms:W3CDTF">2017-04-08T16:18:47Z</dcterms:created>
  <dcterms:modified xsi:type="dcterms:W3CDTF">2021-05-18T06:28:34Z</dcterms:modified>
</cp:coreProperties>
</file>