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430" r:id="rId2"/>
    <p:sldId id="429" r:id="rId3"/>
    <p:sldId id="431" r:id="rId4"/>
    <p:sldId id="432" r:id="rId5"/>
    <p:sldId id="433" r:id="rId6"/>
    <p:sldId id="438" r:id="rId7"/>
    <p:sldId id="439" r:id="rId8"/>
    <p:sldId id="437" r:id="rId9"/>
    <p:sldId id="440" r:id="rId10"/>
    <p:sldId id="441" r:id="rId11"/>
    <p:sldId id="443" r:id="rId12"/>
    <p:sldId id="442" r:id="rId13"/>
    <p:sldId id="444" r:id="rId14"/>
    <p:sldId id="445" r:id="rId15"/>
    <p:sldId id="446" r:id="rId16"/>
    <p:sldId id="447" r:id="rId17"/>
    <p:sldId id="448" r:id="rId18"/>
    <p:sldId id="449" r:id="rId19"/>
    <p:sldId id="450" r:id="rId20"/>
    <p:sldId id="451" r:id="rId21"/>
    <p:sldId id="452" r:id="rId22"/>
    <p:sldId id="453" r:id="rId23"/>
    <p:sldId id="454"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CC0000"/>
    <a:srgbClr val="339933"/>
    <a:srgbClr val="009900"/>
    <a:srgbClr val="33CC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86924" autoAdjust="0"/>
  </p:normalViewPr>
  <p:slideViewPr>
    <p:cSldViewPr snapToGrid="0" showGuides="1">
      <p:cViewPr varScale="1">
        <p:scale>
          <a:sx n="63" d="100"/>
          <a:sy n="63" d="100"/>
        </p:scale>
        <p:origin x="1056" y="66"/>
      </p:cViewPr>
      <p:guideLst>
        <p:guide orient="horz" pos="2205"/>
        <p:guide pos="377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3A0632-E480-48B5-B931-A36A1A6C60DC}" type="datetimeFigureOut">
              <a:rPr lang="fr-FR" smtClean="0"/>
              <a:t>10/05/2022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79DEAE-846F-4343-A1E3-56725A21F705}" type="slidenum">
              <a:rPr lang="fr-FR" smtClean="0"/>
              <a:t>‹#›</a:t>
            </a:fld>
            <a:endParaRPr lang="fr-FR"/>
          </a:p>
        </p:txBody>
      </p:sp>
    </p:spTree>
    <p:extLst>
      <p:ext uri="{BB962C8B-B14F-4D97-AF65-F5344CB8AC3E}">
        <p14:creationId xmlns:p14="http://schemas.microsoft.com/office/powerpoint/2010/main" val="666544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latin typeface="Verdana" panose="020B0604030504040204" pitchFamily="34" charset="0"/>
                <a:ea typeface="Verdana" panose="020B0604030504040204" pitchFamily="34" charset="0"/>
              </a:rPr>
              <a:t>Certains objets communs peuvent servir plusieurs fois d'un projet à l'autre, voire même apparaître plusieurs </a:t>
            </a:r>
            <a:r>
              <a:rPr lang="fr-FR" dirty="0"/>
              <a:t>fois dans le même dessin. Il est </a:t>
            </a:r>
            <a:endParaRPr lang="fr-FR" sz="1200" dirty="0">
              <a:latin typeface="Verdana" panose="020B0604030504040204" pitchFamily="34" charset="0"/>
              <a:ea typeface="Verdana" panose="020B060403050404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t>2</a:t>
            </a:fld>
            <a:endParaRPr lang="fr-FR"/>
          </a:p>
        </p:txBody>
      </p:sp>
    </p:spTree>
    <p:extLst>
      <p:ext uri="{BB962C8B-B14F-4D97-AF65-F5344CB8AC3E}">
        <p14:creationId xmlns:p14="http://schemas.microsoft.com/office/powerpoint/2010/main" val="1903810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latin typeface="Verdana" panose="020B0604030504040204" pitchFamily="34" charset="0"/>
                <a:ea typeface="Verdana" panose="020B0604030504040204" pitchFamily="34" charset="0"/>
              </a:rPr>
              <a:t>Certains objets communs peuvent servir plusieurs fois d'un projet à l'autre, voire même apparaître plusieurs </a:t>
            </a:r>
            <a:r>
              <a:rPr lang="fr-FR" dirty="0"/>
              <a:t>fois dans le même dessin. Il est </a:t>
            </a:r>
            <a:endParaRPr lang="fr-FR" sz="1200" dirty="0">
              <a:latin typeface="Verdana" panose="020B0604030504040204" pitchFamily="34" charset="0"/>
              <a:ea typeface="Verdana" panose="020B060403050404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t>3</a:t>
            </a:fld>
            <a:endParaRPr lang="fr-FR"/>
          </a:p>
        </p:txBody>
      </p:sp>
    </p:spTree>
    <p:extLst>
      <p:ext uri="{BB962C8B-B14F-4D97-AF65-F5344CB8AC3E}">
        <p14:creationId xmlns:p14="http://schemas.microsoft.com/office/powerpoint/2010/main" val="3364966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latin typeface="Verdana" panose="020B0604030504040204" pitchFamily="34" charset="0"/>
                <a:ea typeface="Verdana" panose="020B0604030504040204" pitchFamily="34" charset="0"/>
              </a:rPr>
              <a:t>Certains objets communs peuvent servir plusieurs fois d'un projet à l'autre, voire même apparaître plusieurs </a:t>
            </a:r>
            <a:r>
              <a:rPr lang="fr-FR" dirty="0"/>
              <a:t>fois dans le même dessin. Il est </a:t>
            </a:r>
            <a:endParaRPr lang="fr-FR" sz="1200" dirty="0">
              <a:latin typeface="Verdana" panose="020B0604030504040204" pitchFamily="34" charset="0"/>
              <a:ea typeface="Verdana" panose="020B060403050404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t>4</a:t>
            </a:fld>
            <a:endParaRPr lang="fr-FR"/>
          </a:p>
        </p:txBody>
      </p:sp>
    </p:spTree>
    <p:extLst>
      <p:ext uri="{BB962C8B-B14F-4D97-AF65-F5344CB8AC3E}">
        <p14:creationId xmlns:p14="http://schemas.microsoft.com/office/powerpoint/2010/main" val="827983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latin typeface="Verdana" panose="020B0604030504040204" pitchFamily="34" charset="0"/>
                <a:ea typeface="Verdana" panose="020B0604030504040204" pitchFamily="34" charset="0"/>
              </a:rPr>
              <a:t>Certains objets communs peuvent servir plusieurs fois d'un projet à l'autre, voire même apparaître plusieurs </a:t>
            </a:r>
            <a:r>
              <a:rPr lang="fr-FR" dirty="0"/>
              <a:t>fois dans le même dessin. Il est </a:t>
            </a:r>
            <a:endParaRPr lang="fr-FR" sz="1200" dirty="0">
              <a:latin typeface="Verdana" panose="020B0604030504040204" pitchFamily="34" charset="0"/>
              <a:ea typeface="Verdana" panose="020B060403050404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t>5</a:t>
            </a:fld>
            <a:endParaRPr lang="fr-FR"/>
          </a:p>
        </p:txBody>
      </p:sp>
    </p:spTree>
    <p:extLst>
      <p:ext uri="{BB962C8B-B14F-4D97-AF65-F5344CB8AC3E}">
        <p14:creationId xmlns:p14="http://schemas.microsoft.com/office/powerpoint/2010/main" val="910602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latin typeface="Verdana" panose="020B0604030504040204" pitchFamily="34" charset="0"/>
                <a:ea typeface="Verdana" panose="020B0604030504040204" pitchFamily="34" charset="0"/>
              </a:rPr>
              <a:t>Certains objets communs peuvent servir plusieurs fois d'un projet à l'autre, voire même apparaître plusieurs </a:t>
            </a:r>
            <a:r>
              <a:rPr lang="fr-FR" dirty="0"/>
              <a:t>fois dans le même dessin. Il est </a:t>
            </a:r>
            <a:endParaRPr lang="fr-FR" sz="1200" dirty="0">
              <a:latin typeface="Verdana" panose="020B0604030504040204" pitchFamily="34" charset="0"/>
              <a:ea typeface="Verdana" panose="020B060403050404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t>8</a:t>
            </a:fld>
            <a:endParaRPr lang="fr-FR"/>
          </a:p>
        </p:txBody>
      </p:sp>
    </p:spTree>
    <p:extLst>
      <p:ext uri="{BB962C8B-B14F-4D97-AF65-F5344CB8AC3E}">
        <p14:creationId xmlns:p14="http://schemas.microsoft.com/office/powerpoint/2010/main" val="2721901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XREF</a:t>
            </a:r>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t>18</a:t>
            </a:fld>
            <a:endParaRPr lang="fr-FR"/>
          </a:p>
        </p:txBody>
      </p:sp>
    </p:spTree>
    <p:extLst>
      <p:ext uri="{BB962C8B-B14F-4D97-AF65-F5344CB8AC3E}">
        <p14:creationId xmlns:p14="http://schemas.microsoft.com/office/powerpoint/2010/main" val="3840594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0594867-E5C2-4EAD-9613-D3D464AAAC64}" type="datetimeFigureOut">
              <a:rPr lang="fr-FR" smtClean="0"/>
              <a:t>10/05/2022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7087AC-F73A-4C62-8BA6-A2A10B68B1EA}" type="slidenum">
              <a:rPr lang="fr-FR" smtClean="0"/>
              <a:t>‹#›</a:t>
            </a:fld>
            <a:endParaRPr lang="fr-FR"/>
          </a:p>
        </p:txBody>
      </p:sp>
    </p:spTree>
    <p:extLst>
      <p:ext uri="{BB962C8B-B14F-4D97-AF65-F5344CB8AC3E}">
        <p14:creationId xmlns:p14="http://schemas.microsoft.com/office/powerpoint/2010/main" val="302108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594867-E5C2-4EAD-9613-D3D464AAAC64}" type="datetimeFigureOut">
              <a:rPr lang="fr-FR" smtClean="0"/>
              <a:t>10/05/2022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7087AC-F73A-4C62-8BA6-A2A10B68B1EA}" type="slidenum">
              <a:rPr lang="fr-FR" smtClean="0"/>
              <a:t>‹#›</a:t>
            </a:fld>
            <a:endParaRPr lang="fr-FR"/>
          </a:p>
        </p:txBody>
      </p:sp>
    </p:spTree>
    <p:extLst>
      <p:ext uri="{BB962C8B-B14F-4D97-AF65-F5344CB8AC3E}">
        <p14:creationId xmlns:p14="http://schemas.microsoft.com/office/powerpoint/2010/main" val="2039470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594867-E5C2-4EAD-9613-D3D464AAAC64}" type="datetimeFigureOut">
              <a:rPr lang="fr-FR" smtClean="0"/>
              <a:t>10/05/2022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7087AC-F73A-4C62-8BA6-A2A10B68B1EA}" type="slidenum">
              <a:rPr lang="fr-FR" smtClean="0"/>
              <a:t>‹#›</a:t>
            </a:fld>
            <a:endParaRPr lang="fr-FR"/>
          </a:p>
        </p:txBody>
      </p:sp>
    </p:spTree>
    <p:extLst>
      <p:ext uri="{BB962C8B-B14F-4D97-AF65-F5344CB8AC3E}">
        <p14:creationId xmlns:p14="http://schemas.microsoft.com/office/powerpoint/2010/main" val="318673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594867-E5C2-4EAD-9613-D3D464AAAC64}" type="datetimeFigureOut">
              <a:rPr lang="fr-FR" smtClean="0"/>
              <a:t>10/05/2022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7087AC-F73A-4C62-8BA6-A2A10B68B1EA}" type="slidenum">
              <a:rPr lang="fr-FR" smtClean="0"/>
              <a:t>‹#›</a:t>
            </a:fld>
            <a:endParaRPr lang="fr-FR"/>
          </a:p>
        </p:txBody>
      </p:sp>
    </p:spTree>
    <p:extLst>
      <p:ext uri="{BB962C8B-B14F-4D97-AF65-F5344CB8AC3E}">
        <p14:creationId xmlns:p14="http://schemas.microsoft.com/office/powerpoint/2010/main" val="251277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0594867-E5C2-4EAD-9613-D3D464AAAC64}" type="datetimeFigureOut">
              <a:rPr lang="fr-FR" smtClean="0"/>
              <a:t>10/05/2022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7087AC-F73A-4C62-8BA6-A2A10B68B1EA}" type="slidenum">
              <a:rPr lang="fr-FR" smtClean="0"/>
              <a:t>‹#›</a:t>
            </a:fld>
            <a:endParaRPr lang="fr-FR"/>
          </a:p>
        </p:txBody>
      </p:sp>
    </p:spTree>
    <p:extLst>
      <p:ext uri="{BB962C8B-B14F-4D97-AF65-F5344CB8AC3E}">
        <p14:creationId xmlns:p14="http://schemas.microsoft.com/office/powerpoint/2010/main" val="719986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0594867-E5C2-4EAD-9613-D3D464AAAC64}" type="datetimeFigureOut">
              <a:rPr lang="fr-FR" smtClean="0"/>
              <a:t>10/05/2022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E7087AC-F73A-4C62-8BA6-A2A10B68B1EA}" type="slidenum">
              <a:rPr lang="fr-FR" smtClean="0"/>
              <a:t>‹#›</a:t>
            </a:fld>
            <a:endParaRPr lang="fr-FR"/>
          </a:p>
        </p:txBody>
      </p:sp>
    </p:spTree>
    <p:extLst>
      <p:ext uri="{BB962C8B-B14F-4D97-AF65-F5344CB8AC3E}">
        <p14:creationId xmlns:p14="http://schemas.microsoft.com/office/powerpoint/2010/main" val="3166685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839789"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1"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594867-E5C2-4EAD-9613-D3D464AAAC64}" type="datetimeFigureOut">
              <a:rPr lang="fr-FR" smtClean="0"/>
              <a:t>10/05/2022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E7087AC-F73A-4C62-8BA6-A2A10B68B1EA}" type="slidenum">
              <a:rPr lang="fr-FR" smtClean="0"/>
              <a:t>‹#›</a:t>
            </a:fld>
            <a:endParaRPr lang="fr-FR"/>
          </a:p>
        </p:txBody>
      </p:sp>
    </p:spTree>
    <p:extLst>
      <p:ext uri="{BB962C8B-B14F-4D97-AF65-F5344CB8AC3E}">
        <p14:creationId xmlns:p14="http://schemas.microsoft.com/office/powerpoint/2010/main" val="2779130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0594867-E5C2-4EAD-9613-D3D464AAAC64}" type="datetimeFigureOut">
              <a:rPr lang="fr-FR" smtClean="0"/>
              <a:t>10/05/2022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E7087AC-F73A-4C62-8BA6-A2A10B68B1EA}" type="slidenum">
              <a:rPr lang="fr-FR" smtClean="0"/>
              <a:t>‹#›</a:t>
            </a:fld>
            <a:endParaRPr lang="fr-FR"/>
          </a:p>
        </p:txBody>
      </p:sp>
    </p:spTree>
    <p:extLst>
      <p:ext uri="{BB962C8B-B14F-4D97-AF65-F5344CB8AC3E}">
        <p14:creationId xmlns:p14="http://schemas.microsoft.com/office/powerpoint/2010/main" val="302790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594867-E5C2-4EAD-9613-D3D464AAAC64}" type="datetimeFigureOut">
              <a:rPr lang="fr-FR" smtClean="0"/>
              <a:t>10/05/2022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E7087AC-F73A-4C62-8BA6-A2A10B68B1EA}" type="slidenum">
              <a:rPr lang="fr-FR" smtClean="0"/>
              <a:t>‹#›</a:t>
            </a:fld>
            <a:endParaRPr lang="fr-FR"/>
          </a:p>
        </p:txBody>
      </p:sp>
    </p:spTree>
    <p:extLst>
      <p:ext uri="{BB962C8B-B14F-4D97-AF65-F5344CB8AC3E}">
        <p14:creationId xmlns:p14="http://schemas.microsoft.com/office/powerpoint/2010/main" val="3670265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0594867-E5C2-4EAD-9613-D3D464AAAC64}" type="datetimeFigureOut">
              <a:rPr lang="fr-FR" smtClean="0"/>
              <a:t>10/05/2022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E7087AC-F73A-4C62-8BA6-A2A10B68B1EA}" type="slidenum">
              <a:rPr lang="fr-FR" smtClean="0"/>
              <a:t>‹#›</a:t>
            </a:fld>
            <a:endParaRPr lang="fr-FR"/>
          </a:p>
        </p:txBody>
      </p:sp>
    </p:spTree>
    <p:extLst>
      <p:ext uri="{BB962C8B-B14F-4D97-AF65-F5344CB8AC3E}">
        <p14:creationId xmlns:p14="http://schemas.microsoft.com/office/powerpoint/2010/main" val="23982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0594867-E5C2-4EAD-9613-D3D464AAAC64}" type="datetimeFigureOut">
              <a:rPr lang="fr-FR" smtClean="0"/>
              <a:t>10/05/2022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E7087AC-F73A-4C62-8BA6-A2A10B68B1EA}" type="slidenum">
              <a:rPr lang="fr-FR" smtClean="0"/>
              <a:t>‹#›</a:t>
            </a:fld>
            <a:endParaRPr lang="fr-FR"/>
          </a:p>
        </p:txBody>
      </p:sp>
    </p:spTree>
    <p:extLst>
      <p:ext uri="{BB962C8B-B14F-4D97-AF65-F5344CB8AC3E}">
        <p14:creationId xmlns:p14="http://schemas.microsoft.com/office/powerpoint/2010/main" val="379776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94867-E5C2-4EAD-9613-D3D464AAAC64}" type="datetimeFigureOut">
              <a:rPr lang="fr-FR" smtClean="0"/>
              <a:t>10/05/2022</a:t>
            </a:fld>
            <a:endParaRPr lang="fr-F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087AC-F73A-4C62-8BA6-A2A10B68B1EA}" type="slidenum">
              <a:rPr lang="fr-FR" smtClean="0"/>
              <a:t>‹#›</a:t>
            </a:fld>
            <a:endParaRPr lang="fr-FR"/>
          </a:p>
        </p:txBody>
      </p:sp>
    </p:spTree>
    <p:extLst>
      <p:ext uri="{BB962C8B-B14F-4D97-AF65-F5344CB8AC3E}">
        <p14:creationId xmlns:p14="http://schemas.microsoft.com/office/powerpoint/2010/main" val="3958770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87CE2D-0C53-4592-9BCE-738FB8ED7DBA}"/>
              </a:ext>
            </a:extLst>
          </p:cNvPr>
          <p:cNvSpPr/>
          <p:nvPr/>
        </p:nvSpPr>
        <p:spPr>
          <a:xfrm>
            <a:off x="419686" y="1841706"/>
            <a:ext cx="11352628" cy="2417265"/>
          </a:xfrm>
          <a:prstGeom prst="rect">
            <a:avLst/>
          </a:prstGeom>
        </p:spPr>
        <p:txBody>
          <a:bodyPr wrap="square">
            <a:spAutoFit/>
          </a:bodyPr>
          <a:lstStyle/>
          <a:p>
            <a:pPr algn="ctr" defTabSz="457200">
              <a:lnSpc>
                <a:spcPct val="150000"/>
              </a:lnSpc>
              <a:defRPr sz="1800" b="0" i="0" u="none" strike="noStrike" kern="0" cap="none" spc="0" baseline="0">
                <a:solidFill>
                  <a:srgbClr val="000000"/>
                </a:solidFill>
                <a:uFillTx/>
              </a:defRPr>
            </a:pPr>
            <a:r>
              <a:rPr lang="fr-FR" sz="5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05: </a:t>
            </a:r>
          </a:p>
          <a:p>
            <a:pPr algn="ctr" defTabSz="457200">
              <a:lnSpc>
                <a:spcPct val="150000"/>
              </a:lnSpc>
              <a:defRPr sz="1800" b="0" i="0" u="none" strike="noStrike" kern="0" cap="none" spc="0" baseline="0">
                <a:solidFill>
                  <a:srgbClr val="000000"/>
                </a:solidFill>
                <a:uFillTx/>
              </a:defRPr>
            </a:pPr>
            <a:r>
              <a:rPr lang="fr-FR" sz="5400" b="1" kern="0" dirty="0">
                <a:solidFill>
                  <a:schemeClr val="bg1"/>
                </a:solidFill>
                <a:latin typeface="Verdana" panose="020B0604030504040204" pitchFamily="34" charset="0"/>
                <a:ea typeface="Verdana" panose="020B0604030504040204" pitchFamily="34" charset="0"/>
              </a:rPr>
              <a:t>LES BLOCS </a:t>
            </a:r>
            <a:endParaRPr lang="fr-FR" altLang="fr-FR" sz="48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21102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a:extLst>
              <a:ext uri="{FF2B5EF4-FFF2-40B4-BE49-F238E27FC236}">
                <a16:creationId xmlns:a16="http://schemas.microsoft.com/office/drawing/2014/main" id="{14822250-C547-41F4-8BD2-12AE8B7E1A82}"/>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06:</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Habillage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FE3DA909-4688-4922-A251-6B604E198331}"/>
              </a:ext>
            </a:extLst>
          </p:cNvPr>
          <p:cNvSpPr/>
          <p:nvPr/>
        </p:nvSpPr>
        <p:spPr>
          <a:xfrm>
            <a:off x="139148" y="767329"/>
            <a:ext cx="11913704" cy="646331"/>
          </a:xfrm>
          <a:prstGeom prst="rect">
            <a:avLst/>
          </a:prstGeom>
        </p:spPr>
        <p:txBody>
          <a:bodyPr wrap="square">
            <a:spAutoFit/>
          </a:bodyPr>
          <a:lstStyle/>
          <a:p>
            <a:pPr algn="just"/>
            <a:r>
              <a:rPr lang="fr-FR" dirty="0">
                <a:solidFill>
                  <a:srgbClr val="000000"/>
                </a:solidFill>
                <a:latin typeface="Verdana" panose="020B0604030504040204" pitchFamily="34" charset="0"/>
                <a:ea typeface="Verdana" panose="020B0604030504040204" pitchFamily="34" charset="0"/>
              </a:rPr>
              <a:t>Toutes sortes de cotation sont envisageables : "Li</a:t>
            </a:r>
            <a:r>
              <a:rPr lang="fr-FR" dirty="0">
                <a:latin typeface="Verdana" panose="020B0604030504040204" pitchFamily="34" charset="0"/>
                <a:ea typeface="Verdana" panose="020B0604030504040204" pitchFamily="34" charset="0"/>
              </a:rPr>
              <a:t>néaire", "Alignée", "Angulaire", "Rayon", "Diamètre",... </a:t>
            </a:r>
            <a:r>
              <a:rPr lang="fr-FR" dirty="0">
                <a:solidFill>
                  <a:srgbClr val="000000"/>
                </a:solidFill>
                <a:latin typeface="Verdana" panose="020B0604030504040204" pitchFamily="34" charset="0"/>
                <a:ea typeface="Verdana" panose="020B0604030504040204" pitchFamily="34" charset="0"/>
              </a:rPr>
              <a:t> </a:t>
            </a:r>
            <a:endParaRPr lang="fr-FR" dirty="0">
              <a:latin typeface="Verdana" panose="020B0604030504040204" pitchFamily="34" charset="0"/>
              <a:ea typeface="Verdana" panose="020B0604030504040204" pitchFamily="34" charset="0"/>
            </a:endParaRPr>
          </a:p>
        </p:txBody>
      </p:sp>
      <p:pic>
        <p:nvPicPr>
          <p:cNvPr id="3" name="Image 2">
            <a:extLst>
              <a:ext uri="{FF2B5EF4-FFF2-40B4-BE49-F238E27FC236}">
                <a16:creationId xmlns:a16="http://schemas.microsoft.com/office/drawing/2014/main" id="{4A1A1758-1186-41EB-99CA-A37CA158D7C4}"/>
              </a:ext>
            </a:extLst>
          </p:cNvPr>
          <p:cNvPicPr>
            <a:picLocks noChangeAspect="1"/>
          </p:cNvPicPr>
          <p:nvPr/>
        </p:nvPicPr>
        <p:blipFill>
          <a:blip r:embed="rId2"/>
          <a:stretch>
            <a:fillRect/>
          </a:stretch>
        </p:blipFill>
        <p:spPr>
          <a:xfrm>
            <a:off x="91629" y="1591505"/>
            <a:ext cx="12008741" cy="360266"/>
          </a:xfrm>
          <a:prstGeom prst="rect">
            <a:avLst/>
          </a:prstGeom>
          <a:ln>
            <a:solidFill>
              <a:schemeClr val="tx1"/>
            </a:solidFill>
          </a:ln>
        </p:spPr>
      </p:pic>
      <p:pic>
        <p:nvPicPr>
          <p:cNvPr id="9" name="Image 8">
            <a:extLst>
              <a:ext uri="{FF2B5EF4-FFF2-40B4-BE49-F238E27FC236}">
                <a16:creationId xmlns:a16="http://schemas.microsoft.com/office/drawing/2014/main" id="{6A043145-4059-462C-A51E-94C2C2BA1EE1}"/>
              </a:ext>
            </a:extLst>
          </p:cNvPr>
          <p:cNvPicPr>
            <a:picLocks noChangeAspect="1"/>
          </p:cNvPicPr>
          <p:nvPr/>
        </p:nvPicPr>
        <p:blipFill>
          <a:blip r:embed="rId3"/>
          <a:stretch>
            <a:fillRect/>
          </a:stretch>
        </p:blipFill>
        <p:spPr>
          <a:xfrm>
            <a:off x="139148" y="2245774"/>
            <a:ext cx="6465031" cy="4251960"/>
          </a:xfrm>
          <a:prstGeom prst="rect">
            <a:avLst/>
          </a:prstGeom>
        </p:spPr>
      </p:pic>
      <p:sp>
        <p:nvSpPr>
          <p:cNvPr id="10" name="Rectangle 9">
            <a:extLst>
              <a:ext uri="{FF2B5EF4-FFF2-40B4-BE49-F238E27FC236}">
                <a16:creationId xmlns:a16="http://schemas.microsoft.com/office/drawing/2014/main" id="{74113B69-FA21-4083-A3EF-F3EFF9BF444C}"/>
              </a:ext>
            </a:extLst>
          </p:cNvPr>
          <p:cNvSpPr/>
          <p:nvPr/>
        </p:nvSpPr>
        <p:spPr>
          <a:xfrm>
            <a:off x="6604179" y="3357563"/>
            <a:ext cx="5266414" cy="1200329"/>
          </a:xfrm>
          <a:prstGeom prst="rect">
            <a:avLst/>
          </a:prstGeom>
        </p:spPr>
        <p:txBody>
          <a:bodyPr wrap="square">
            <a:spAutoFit/>
          </a:bodyPr>
          <a:lstStyle/>
          <a:p>
            <a:pPr algn="just"/>
            <a:r>
              <a:rPr lang="fr-FR" dirty="0">
                <a:latin typeface="Verdana" panose="020B0604030504040204" pitchFamily="34" charset="0"/>
                <a:ea typeface="Verdana" panose="020B0604030504040204" pitchFamily="34" charset="0"/>
              </a:rPr>
              <a:t>1-Définir le bon style en courant s'il y a plusieurs en choisissant</a:t>
            </a:r>
            <a:r>
              <a:rPr lang="fr-FR" b="1" dirty="0">
                <a:latin typeface="Verdana" panose="020B0604030504040204" pitchFamily="34" charset="0"/>
                <a:ea typeface="Verdana" panose="020B0604030504040204" pitchFamily="34" charset="0"/>
              </a:rPr>
              <a:t> "set en cours »</a:t>
            </a:r>
          </a:p>
          <a:p>
            <a:pPr algn="just"/>
            <a:r>
              <a:rPr lang="fr-FR" dirty="0">
                <a:latin typeface="Verdana" panose="020B0604030504040204" pitchFamily="34" charset="0"/>
                <a:ea typeface="Verdana" panose="020B0604030504040204" pitchFamily="34" charset="0"/>
              </a:rPr>
              <a:t>2-Modifier les styles de cote en cliquant sur </a:t>
            </a:r>
            <a:r>
              <a:rPr lang="fr-FR" b="1" dirty="0">
                <a:latin typeface="Verdana" panose="020B0604030504040204" pitchFamily="34" charset="0"/>
                <a:ea typeface="Verdana" panose="020B0604030504040204" pitchFamily="34" charset="0"/>
              </a:rPr>
              <a:t>"modifier</a:t>
            </a:r>
            <a:r>
              <a:rPr lang="fr-FR"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143624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826FB42-C168-4FB1-8C62-1B2A9321A451}"/>
              </a:ext>
            </a:extLst>
          </p:cNvPr>
          <p:cNvPicPr>
            <a:picLocks noChangeAspect="1"/>
          </p:cNvPicPr>
          <p:nvPr/>
        </p:nvPicPr>
        <p:blipFill>
          <a:blip r:embed="rId2"/>
          <a:stretch>
            <a:fillRect/>
          </a:stretch>
        </p:blipFill>
        <p:spPr>
          <a:xfrm>
            <a:off x="132518" y="909790"/>
            <a:ext cx="5855532" cy="5734850"/>
          </a:xfrm>
          <a:prstGeom prst="rect">
            <a:avLst/>
          </a:prstGeom>
        </p:spPr>
      </p:pic>
      <p:sp>
        <p:nvSpPr>
          <p:cNvPr id="5" name="AutoShape 5">
            <a:extLst>
              <a:ext uri="{FF2B5EF4-FFF2-40B4-BE49-F238E27FC236}">
                <a16:creationId xmlns:a16="http://schemas.microsoft.com/office/drawing/2014/main" id="{52BDBB15-B02E-4726-9256-6268076CA3EB}"/>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06:</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Habillage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Image 5">
            <a:extLst>
              <a:ext uri="{FF2B5EF4-FFF2-40B4-BE49-F238E27FC236}">
                <a16:creationId xmlns:a16="http://schemas.microsoft.com/office/drawing/2014/main" id="{54096E1A-DA85-4462-B6D4-A9BE97D2F8A7}"/>
              </a:ext>
            </a:extLst>
          </p:cNvPr>
          <p:cNvPicPr>
            <a:picLocks noChangeAspect="1"/>
          </p:cNvPicPr>
          <p:nvPr/>
        </p:nvPicPr>
        <p:blipFill>
          <a:blip r:embed="rId3"/>
          <a:stretch>
            <a:fillRect/>
          </a:stretch>
        </p:blipFill>
        <p:spPr>
          <a:xfrm>
            <a:off x="5988050" y="881200"/>
            <a:ext cx="6044924" cy="4361359"/>
          </a:xfrm>
          <a:prstGeom prst="rect">
            <a:avLst/>
          </a:prstGeom>
        </p:spPr>
      </p:pic>
    </p:spTree>
    <p:extLst>
      <p:ext uri="{BB962C8B-B14F-4D97-AF65-F5344CB8AC3E}">
        <p14:creationId xmlns:p14="http://schemas.microsoft.com/office/powerpoint/2010/main" val="41870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E2DE91-575D-4EE0-B0B1-AABB9FFD2A09}"/>
              </a:ext>
            </a:extLst>
          </p:cNvPr>
          <p:cNvSpPr/>
          <p:nvPr/>
        </p:nvSpPr>
        <p:spPr>
          <a:xfrm>
            <a:off x="119270" y="731032"/>
            <a:ext cx="11913704" cy="1698285"/>
          </a:xfrm>
          <a:prstGeom prst="rect">
            <a:avLst/>
          </a:prstGeom>
        </p:spPr>
        <p:txBody>
          <a:bodyPr wrap="square">
            <a:spAutoFit/>
          </a:bodyPr>
          <a:lstStyle/>
          <a:p>
            <a:pPr algn="just">
              <a:lnSpc>
                <a:spcPct val="150000"/>
              </a:lnSpc>
            </a:pPr>
            <a:r>
              <a:rPr lang="fr-FR" dirty="0">
                <a:latin typeface="Verdana" panose="020B0604030504040204" pitchFamily="34" charset="0"/>
                <a:ea typeface="Verdana" panose="020B0604030504040204" pitchFamily="34" charset="0"/>
              </a:rPr>
              <a:t>A chaque fois la méthode est la même: dans les icone de cotation, choisir l’option désirée, puis désigner les éléments à coter, positionner la ligne de cote et valider. La mesure s’inscrit automatiquement, mais il est possible de l'éditer( arrondir, changer l’unité, modifier le style, le caractère, la couleur, etc.) </a:t>
            </a:r>
          </a:p>
        </p:txBody>
      </p:sp>
      <p:sp>
        <p:nvSpPr>
          <p:cNvPr id="5" name="AutoShape 5">
            <a:extLst>
              <a:ext uri="{FF2B5EF4-FFF2-40B4-BE49-F238E27FC236}">
                <a16:creationId xmlns:a16="http://schemas.microsoft.com/office/drawing/2014/main" id="{49FC30C1-7A61-4620-9358-0A7B5122C054}"/>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06:</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Habillage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Image 5">
            <a:extLst>
              <a:ext uri="{FF2B5EF4-FFF2-40B4-BE49-F238E27FC236}">
                <a16:creationId xmlns:a16="http://schemas.microsoft.com/office/drawing/2014/main" id="{E747FFA7-7314-4CAC-80E3-89C4244A38E2}"/>
              </a:ext>
            </a:extLst>
          </p:cNvPr>
          <p:cNvPicPr>
            <a:picLocks noChangeAspect="1"/>
          </p:cNvPicPr>
          <p:nvPr/>
        </p:nvPicPr>
        <p:blipFill>
          <a:blip r:embed="rId2"/>
          <a:stretch>
            <a:fillRect/>
          </a:stretch>
        </p:blipFill>
        <p:spPr>
          <a:xfrm>
            <a:off x="4526280" y="2176877"/>
            <a:ext cx="4724400" cy="4445946"/>
          </a:xfrm>
          <a:prstGeom prst="rect">
            <a:avLst/>
          </a:prstGeom>
          <a:ln>
            <a:solidFill>
              <a:schemeClr val="bg2">
                <a:lumMod val="50000"/>
              </a:schemeClr>
            </a:solidFill>
          </a:ln>
        </p:spPr>
      </p:pic>
    </p:spTree>
    <p:extLst>
      <p:ext uri="{BB962C8B-B14F-4D97-AF65-F5344CB8AC3E}">
        <p14:creationId xmlns:p14="http://schemas.microsoft.com/office/powerpoint/2010/main" val="175168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a:extLst>
              <a:ext uri="{FF2B5EF4-FFF2-40B4-BE49-F238E27FC236}">
                <a16:creationId xmlns:a16="http://schemas.microsoft.com/office/drawing/2014/main" id="{49FC30C1-7A61-4620-9358-0A7B5122C054}"/>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06:</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Habillage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 Box 5">
            <a:extLst>
              <a:ext uri="{FF2B5EF4-FFF2-40B4-BE49-F238E27FC236}">
                <a16:creationId xmlns:a16="http://schemas.microsoft.com/office/drawing/2014/main" id="{53DEDE49-3A75-4771-8ABB-34D7CE772623}"/>
              </a:ext>
            </a:extLst>
          </p:cNvPr>
          <p:cNvSpPr txBox="1">
            <a:spLocks noChangeArrowheads="1"/>
          </p:cNvSpPr>
          <p:nvPr/>
        </p:nvSpPr>
        <p:spPr bwMode="auto">
          <a:xfrm>
            <a:off x="119270" y="731032"/>
            <a:ext cx="2943970" cy="646331"/>
          </a:xfrm>
          <a:prstGeom prst="rect">
            <a:avLst/>
          </a:prstGeom>
          <a:noFill/>
          <a:ln w="0">
            <a:noFill/>
            <a:prstDash val="solid"/>
          </a:ln>
        </p:spPr>
        <p:txBody>
          <a:bodyPr wrap="none" lIns="90004" tIns="44997" rIns="90004" bIns="44997" anchor="ctr" anchorCtr="1" compatLnSpc="0"/>
          <a:lstStyle/>
          <a:p>
            <a:pPr defTabSz="457200"/>
            <a:r>
              <a:rPr lang="fr-FR" sz="2800" b="1" dirty="0">
                <a:solidFill>
                  <a:srgbClr val="C00000"/>
                </a:solidFill>
                <a:latin typeface="Verdana" panose="020B0604030504040204" pitchFamily="34" charset="0"/>
                <a:ea typeface="Verdana" panose="020B0604030504040204" pitchFamily="34" charset="0"/>
                <a:cs typeface="Verdana" panose="020B0604030504040204" pitchFamily="34" charset="0"/>
              </a:rPr>
              <a:t>6.3. Le texte </a:t>
            </a:r>
          </a:p>
        </p:txBody>
      </p:sp>
      <p:sp>
        <p:nvSpPr>
          <p:cNvPr id="2" name="Rectangle 1">
            <a:extLst>
              <a:ext uri="{FF2B5EF4-FFF2-40B4-BE49-F238E27FC236}">
                <a16:creationId xmlns:a16="http://schemas.microsoft.com/office/drawing/2014/main" id="{8AE1655D-BD66-4972-81C0-0903DD7D6C34}"/>
              </a:ext>
            </a:extLst>
          </p:cNvPr>
          <p:cNvSpPr/>
          <p:nvPr/>
        </p:nvSpPr>
        <p:spPr>
          <a:xfrm>
            <a:off x="119270" y="1363475"/>
            <a:ext cx="11913704" cy="5026120"/>
          </a:xfrm>
          <a:prstGeom prst="rect">
            <a:avLst/>
          </a:prstGeom>
        </p:spPr>
        <p:txBody>
          <a:bodyPr wrap="square">
            <a:spAutoFit/>
          </a:bodyPr>
          <a:lstStyle/>
          <a:p>
            <a:pPr lvl="0" algn="just" eaLnBrk="0" fontAlgn="base" hangingPunct="0">
              <a:lnSpc>
                <a:spcPct val="150000"/>
              </a:lnSpc>
              <a:spcBef>
                <a:spcPct val="0"/>
              </a:spcBef>
              <a:spcAft>
                <a:spcPct val="0"/>
              </a:spcAft>
            </a:pPr>
            <a:r>
              <a:rPr lang="fr-FR" altLang="fr-FR" dirty="0">
                <a:latin typeface="Verdana" panose="020B0604030504040204" pitchFamily="34" charset="0"/>
                <a:ea typeface="Verdana" panose="020B0604030504040204" pitchFamily="34" charset="0"/>
              </a:rPr>
              <a:t>Les icones de texte permettent d’accéder à l’implantation des lettrage (légendes, notes, données, </a:t>
            </a:r>
            <a:r>
              <a:rPr lang="fr-FR" altLang="fr-FR" dirty="0" err="1">
                <a:latin typeface="Verdana" panose="020B0604030504040204" pitchFamily="34" charset="0"/>
                <a:ea typeface="Verdana" panose="020B0604030504040204" pitchFamily="34" charset="0"/>
              </a:rPr>
              <a:t>etc</a:t>
            </a:r>
            <a:r>
              <a:rPr lang="fr-FR" altLang="fr-FR" dirty="0">
                <a:latin typeface="Verdana" panose="020B0604030504040204" pitchFamily="34" charset="0"/>
                <a:ea typeface="Verdana" panose="020B0604030504040204" pitchFamily="34" charset="0"/>
              </a:rPr>
              <a:t>). On distingue deux types de texte :</a:t>
            </a:r>
          </a:p>
          <a:p>
            <a:pPr marL="285750" lvl="0" indent="-285750" algn="just" eaLnBrk="0" fontAlgn="base" hangingPunct="0">
              <a:lnSpc>
                <a:spcPct val="150000"/>
              </a:lnSpc>
              <a:spcBef>
                <a:spcPct val="0"/>
              </a:spcBef>
              <a:spcAft>
                <a:spcPct val="0"/>
              </a:spcAft>
              <a:buFontTx/>
              <a:buChar char="-"/>
            </a:pPr>
            <a:r>
              <a:rPr lang="fr-FR" altLang="fr-FR" dirty="0">
                <a:latin typeface="Verdana" panose="020B0604030504040204" pitchFamily="34" charset="0"/>
                <a:ea typeface="Verdana" panose="020B0604030504040204" pitchFamily="34" charset="0"/>
              </a:rPr>
              <a:t>sur une seule ligne: nécessite un point de départ, une hauteur et un </a:t>
            </a:r>
            <a:r>
              <a:rPr lang="fr-FR" altLang="fr-FR" dirty="0" err="1">
                <a:latin typeface="Verdana" panose="020B0604030504040204" pitchFamily="34" charset="0"/>
                <a:ea typeface="Verdana" panose="020B0604030504040204" pitchFamily="34" charset="0"/>
              </a:rPr>
              <a:t>angle.On</a:t>
            </a:r>
            <a:r>
              <a:rPr lang="fr-FR" altLang="fr-FR" dirty="0">
                <a:latin typeface="Verdana" panose="020B0604030504040204" pitchFamily="34" charset="0"/>
                <a:ea typeface="Verdana" panose="020B0604030504040204" pitchFamily="34" charset="0"/>
              </a:rPr>
              <a:t> utilise généralement les textes sur une seule ligne lorsque le texte écrit ne nécessite pas l'utilisation du second type !.Les textes sur une ligne représentent un objet unique et peuvent être modifiés </a:t>
            </a:r>
          </a:p>
          <a:p>
            <a:pPr lvl="0" algn="just" eaLnBrk="0" fontAlgn="base" hangingPunct="0">
              <a:lnSpc>
                <a:spcPct val="150000"/>
              </a:lnSpc>
              <a:spcBef>
                <a:spcPct val="0"/>
              </a:spcBef>
              <a:spcAft>
                <a:spcPct val="0"/>
              </a:spcAft>
            </a:pPr>
            <a:r>
              <a:rPr lang="fr-FR" altLang="fr-FR" dirty="0">
                <a:latin typeface="Verdana" panose="020B0604030504040204" pitchFamily="34" charset="0"/>
                <a:ea typeface="Verdana" panose="020B0604030504040204" pitchFamily="34" charset="0"/>
              </a:rPr>
              <a:t>indépendamment l'un par rapport à l'autre</a:t>
            </a:r>
          </a:p>
          <a:p>
            <a:pPr marL="285750" indent="-285750" algn="just" eaLnBrk="0" fontAlgn="base" hangingPunct="0">
              <a:lnSpc>
                <a:spcPct val="150000"/>
              </a:lnSpc>
              <a:spcBef>
                <a:spcPct val="0"/>
              </a:spcBef>
              <a:spcAft>
                <a:spcPct val="0"/>
              </a:spcAft>
              <a:buFontTx/>
              <a:buChar char="-"/>
            </a:pPr>
            <a:r>
              <a:rPr lang="fr-FR" altLang="fr-FR" dirty="0">
                <a:latin typeface="Verdana" panose="020B0604030504040204" pitchFamily="34" charset="0"/>
                <a:ea typeface="Verdana" panose="020B0604030504040204" pitchFamily="34" charset="0"/>
              </a:rPr>
              <a:t>Sur multilignes ( en paragraphe) : l’implantation du texte est possible avec la </a:t>
            </a:r>
          </a:p>
          <a:p>
            <a:pPr algn="just" eaLnBrk="0" fontAlgn="base" hangingPunct="0">
              <a:lnSpc>
                <a:spcPct val="150000"/>
              </a:lnSpc>
              <a:spcBef>
                <a:spcPct val="0"/>
              </a:spcBef>
              <a:spcAft>
                <a:spcPct val="0"/>
              </a:spcAft>
            </a:pPr>
            <a:r>
              <a:rPr lang="fr-FR" altLang="fr-FR" dirty="0">
                <a:latin typeface="Verdana" panose="020B0604030504040204" pitchFamily="34" charset="0"/>
                <a:ea typeface="Verdana" panose="020B0604030504040204" pitchFamily="34" charset="0"/>
              </a:rPr>
              <a:t>Justification (alignement). Ils permettent le retour à la ligne et peuvent </a:t>
            </a:r>
          </a:p>
          <a:p>
            <a:pPr algn="just" eaLnBrk="0" fontAlgn="base" hangingPunct="0">
              <a:lnSpc>
                <a:spcPct val="150000"/>
              </a:lnSpc>
              <a:spcBef>
                <a:spcPct val="0"/>
              </a:spcBef>
              <a:spcAft>
                <a:spcPct val="0"/>
              </a:spcAft>
            </a:pPr>
            <a:r>
              <a:rPr lang="fr-FR" altLang="fr-FR" dirty="0">
                <a:latin typeface="Verdana" panose="020B0604030504040204" pitchFamily="34" charset="0"/>
                <a:ea typeface="Verdana" panose="020B0604030504040204" pitchFamily="34" charset="0"/>
              </a:rPr>
              <a:t>contenir plusieurs paragraphes.</a:t>
            </a:r>
          </a:p>
          <a:p>
            <a:pPr lvl="0" algn="just" eaLnBrk="0" fontAlgn="base" hangingPunct="0">
              <a:lnSpc>
                <a:spcPct val="150000"/>
              </a:lnSpc>
              <a:spcBef>
                <a:spcPct val="0"/>
              </a:spcBef>
              <a:spcAft>
                <a:spcPct val="0"/>
              </a:spcAft>
            </a:pPr>
            <a:endParaRPr lang="fr-FR" altLang="fr-FR" b="1" u="sng" dirty="0">
              <a:solidFill>
                <a:srgbClr val="FF0000"/>
              </a:solidFill>
              <a:latin typeface="Verdana" panose="020B0604030504040204" pitchFamily="34" charset="0"/>
              <a:ea typeface="Verdana" panose="020B0604030504040204" pitchFamily="34" charset="0"/>
            </a:endParaRPr>
          </a:p>
          <a:p>
            <a:pPr lvl="0" algn="just" eaLnBrk="0" fontAlgn="base" hangingPunct="0">
              <a:lnSpc>
                <a:spcPct val="150000"/>
              </a:lnSpc>
              <a:spcBef>
                <a:spcPct val="0"/>
              </a:spcBef>
              <a:spcAft>
                <a:spcPct val="0"/>
              </a:spcAft>
            </a:pPr>
            <a:r>
              <a:rPr lang="fr-FR" altLang="fr-FR" b="1" u="sng" dirty="0">
                <a:solidFill>
                  <a:srgbClr val="FF0000"/>
                </a:solidFill>
                <a:latin typeface="Verdana" panose="020B0604030504040204" pitchFamily="34" charset="0"/>
                <a:ea typeface="Verdana" panose="020B0604030504040204" pitchFamily="34" charset="0"/>
              </a:rPr>
              <a:t>Note:</a:t>
            </a:r>
            <a:r>
              <a:rPr lang="fr-FR" altLang="fr-FR" b="1" dirty="0">
                <a:solidFill>
                  <a:srgbClr val="FF0000"/>
                </a:solidFill>
                <a:latin typeface="Verdana" panose="020B0604030504040204" pitchFamily="34" charset="0"/>
                <a:ea typeface="Verdana" panose="020B0604030504040204" pitchFamily="34" charset="0"/>
              </a:rPr>
              <a:t> </a:t>
            </a:r>
            <a:r>
              <a:rPr lang="fr-FR" altLang="fr-FR" dirty="0">
                <a:solidFill>
                  <a:srgbClr val="FF0000"/>
                </a:solidFill>
                <a:latin typeface="Verdana" panose="020B0604030504040204" pitchFamily="34" charset="0"/>
                <a:ea typeface="Verdana" panose="020B0604030504040204" pitchFamily="34" charset="0"/>
              </a:rPr>
              <a:t>Pour écrire un texte simple, comme une indication par exemple, nous utiliserons l'outil "Une seule ligne" </a:t>
            </a:r>
            <a:r>
              <a:rPr lang="fr-FR" altLang="fr-FR" dirty="0">
                <a:solidFill>
                  <a:schemeClr val="bg1"/>
                </a:solidFill>
                <a:latin typeface="Arial" panose="020B0604020202020204" pitchFamily="34" charset="0"/>
              </a:rPr>
              <a:t>:</a:t>
            </a:r>
          </a:p>
        </p:txBody>
      </p:sp>
      <p:pic>
        <p:nvPicPr>
          <p:cNvPr id="8" name="Image 7">
            <a:extLst>
              <a:ext uri="{FF2B5EF4-FFF2-40B4-BE49-F238E27FC236}">
                <a16:creationId xmlns:a16="http://schemas.microsoft.com/office/drawing/2014/main" id="{71F20B10-03AC-4DC4-979D-5F37F8024DA4}"/>
              </a:ext>
            </a:extLst>
          </p:cNvPr>
          <p:cNvPicPr>
            <a:picLocks noChangeAspect="1"/>
          </p:cNvPicPr>
          <p:nvPr/>
        </p:nvPicPr>
        <p:blipFill>
          <a:blip r:embed="rId2"/>
          <a:stretch>
            <a:fillRect/>
          </a:stretch>
        </p:blipFill>
        <p:spPr>
          <a:xfrm>
            <a:off x="9753600" y="3429000"/>
            <a:ext cx="1974574" cy="1858401"/>
          </a:xfrm>
          <a:prstGeom prst="rect">
            <a:avLst/>
          </a:prstGeom>
        </p:spPr>
      </p:pic>
    </p:spTree>
    <p:extLst>
      <p:ext uri="{BB962C8B-B14F-4D97-AF65-F5344CB8AC3E}">
        <p14:creationId xmlns:p14="http://schemas.microsoft.com/office/powerpoint/2010/main" val="19151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a:extLst>
              <a:ext uri="{FF2B5EF4-FFF2-40B4-BE49-F238E27FC236}">
                <a16:creationId xmlns:a16="http://schemas.microsoft.com/office/drawing/2014/main" id="{94D4EAB4-B0BA-4E6B-A1A8-0A7F145A3E15}"/>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06:</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Habillage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a:extLst>
              <a:ext uri="{FF2B5EF4-FFF2-40B4-BE49-F238E27FC236}">
                <a16:creationId xmlns:a16="http://schemas.microsoft.com/office/drawing/2014/main" id="{52C7A136-96B5-483A-A2A7-E70E9B991329}"/>
              </a:ext>
            </a:extLst>
          </p:cNvPr>
          <p:cNvSpPr/>
          <p:nvPr/>
        </p:nvSpPr>
        <p:spPr>
          <a:xfrm>
            <a:off x="119270" y="731032"/>
            <a:ext cx="11913704" cy="867289"/>
          </a:xfrm>
          <a:prstGeom prst="rect">
            <a:avLst/>
          </a:prstGeom>
        </p:spPr>
        <p:txBody>
          <a:bodyPr wrap="square">
            <a:spAutoFit/>
          </a:bodyPr>
          <a:lstStyle/>
          <a:p>
            <a:pPr algn="just">
              <a:lnSpc>
                <a:spcPct val="150000"/>
              </a:lnSpc>
            </a:pPr>
            <a:r>
              <a:rPr lang="fr-FR" dirty="0">
                <a:latin typeface="Verdana" panose="020B0604030504040204" pitchFamily="34" charset="0"/>
                <a:ea typeface="Verdana" panose="020B0604030504040204" pitchFamily="34" charset="0"/>
              </a:rPr>
              <a:t>Comme pour le style de cote, i est possible de créer son propre style de texte. Par contre, la méthode est encore plus simple.</a:t>
            </a:r>
          </a:p>
        </p:txBody>
      </p:sp>
      <p:pic>
        <p:nvPicPr>
          <p:cNvPr id="6" name="Image 5">
            <a:extLst>
              <a:ext uri="{FF2B5EF4-FFF2-40B4-BE49-F238E27FC236}">
                <a16:creationId xmlns:a16="http://schemas.microsoft.com/office/drawing/2014/main" id="{AFFE78AE-FC69-4C62-8EDC-8CACA9788426}"/>
              </a:ext>
            </a:extLst>
          </p:cNvPr>
          <p:cNvPicPr>
            <a:picLocks noChangeAspect="1"/>
          </p:cNvPicPr>
          <p:nvPr/>
        </p:nvPicPr>
        <p:blipFill>
          <a:blip r:embed="rId2"/>
          <a:stretch>
            <a:fillRect/>
          </a:stretch>
        </p:blipFill>
        <p:spPr>
          <a:xfrm>
            <a:off x="911954" y="1666848"/>
            <a:ext cx="10152192" cy="393599"/>
          </a:xfrm>
          <a:prstGeom prst="rect">
            <a:avLst/>
          </a:prstGeom>
        </p:spPr>
      </p:pic>
      <p:sp>
        <p:nvSpPr>
          <p:cNvPr id="7" name="Rectangle 6">
            <a:extLst>
              <a:ext uri="{FF2B5EF4-FFF2-40B4-BE49-F238E27FC236}">
                <a16:creationId xmlns:a16="http://schemas.microsoft.com/office/drawing/2014/main" id="{ADA1D8AB-F40C-4435-8F27-035A2FFAD3B1}"/>
              </a:ext>
            </a:extLst>
          </p:cNvPr>
          <p:cNvSpPr/>
          <p:nvPr/>
        </p:nvSpPr>
        <p:spPr>
          <a:xfrm>
            <a:off x="139148" y="2128974"/>
            <a:ext cx="11913704" cy="1698285"/>
          </a:xfrm>
          <a:prstGeom prst="rect">
            <a:avLst/>
          </a:prstGeom>
        </p:spPr>
        <p:txBody>
          <a:bodyPr wrap="square">
            <a:spAutoFit/>
          </a:bodyPr>
          <a:lstStyle/>
          <a:p>
            <a:pPr algn="just">
              <a:lnSpc>
                <a:spcPct val="150000"/>
              </a:lnSpc>
            </a:pPr>
            <a:r>
              <a:rPr lang="fr-FR" dirty="0" err="1">
                <a:latin typeface="Verdana" panose="020B0604030504040204" pitchFamily="34" charset="0"/>
                <a:ea typeface="Verdana" panose="020B0604030504040204" pitchFamily="34" charset="0"/>
              </a:rPr>
              <a:t>Autocad</a:t>
            </a:r>
            <a:r>
              <a:rPr lang="fr-FR" dirty="0">
                <a:latin typeface="Verdana" panose="020B0604030504040204" pitchFamily="34" charset="0"/>
                <a:ea typeface="Verdana" panose="020B0604030504040204" pitchFamily="34" charset="0"/>
              </a:rPr>
              <a:t> offre le choix d’un grand nombre de polices de caractères ( y compris les polices </a:t>
            </a:r>
            <a:r>
              <a:rPr lang="fr-FR" dirty="0" err="1">
                <a:latin typeface="Verdana" panose="020B0604030504040204" pitchFamily="34" charset="0"/>
                <a:ea typeface="Verdana" panose="020B0604030504040204" pitchFamily="34" charset="0"/>
              </a:rPr>
              <a:t>True</a:t>
            </a:r>
            <a:r>
              <a:rPr lang="fr-FR" dirty="0">
                <a:latin typeface="Verdana" panose="020B0604030504040204" pitchFamily="34" charset="0"/>
                <a:ea typeface="Verdana" panose="020B0604030504040204" pitchFamily="34" charset="0"/>
              </a:rPr>
              <a:t> </a:t>
            </a:r>
            <a:r>
              <a:rPr lang="fr-FR" dirty="0" err="1">
                <a:latin typeface="Verdana" panose="020B0604030504040204" pitchFamily="34" charset="0"/>
                <a:ea typeface="Verdana" panose="020B0604030504040204" pitchFamily="34" charset="0"/>
              </a:rPr>
              <a:t>Tupe</a:t>
            </a:r>
            <a:r>
              <a:rPr lang="fr-FR" dirty="0">
                <a:latin typeface="Verdana" panose="020B0604030504040204" pitchFamily="34" charset="0"/>
                <a:ea typeface="Verdana" panose="020B0604030504040204" pitchFamily="34" charset="0"/>
              </a:rPr>
              <a:t> de </a:t>
            </a:r>
            <a:r>
              <a:rPr lang="fr-FR" dirty="0" err="1">
                <a:latin typeface="Verdana" panose="020B0604030504040204" pitchFamily="34" charset="0"/>
                <a:ea typeface="Verdana" panose="020B0604030504040204" pitchFamily="34" charset="0"/>
              </a:rPr>
              <a:t>Microsft</a:t>
            </a:r>
            <a:r>
              <a:rPr lang="fr-FR" dirty="0">
                <a:latin typeface="Verdana" panose="020B0604030504040204" pitchFamily="34" charset="0"/>
                <a:ea typeface="Verdana" panose="020B0604030504040204" pitchFamily="34" charset="0"/>
              </a:rPr>
              <a:t>) et d’options de mise en forme.</a:t>
            </a:r>
          </a:p>
          <a:p>
            <a:pPr algn="just">
              <a:lnSpc>
                <a:spcPct val="150000"/>
              </a:lnSpc>
            </a:pPr>
            <a:r>
              <a:rPr lang="fr-FR" dirty="0">
                <a:latin typeface="Verdana" panose="020B0604030504040204" pitchFamily="34" charset="0"/>
                <a:ea typeface="Verdana" panose="020B0604030504040204" pitchFamily="34" charset="0"/>
              </a:rPr>
              <a:t> les paramètres demandés ensuite, formeront le style. Ils indiquent au logiciel si l’annotation doit être écrite en miroir, à l’envers, verticalement ou en italique, etc.,</a:t>
            </a:r>
          </a:p>
        </p:txBody>
      </p:sp>
      <p:sp>
        <p:nvSpPr>
          <p:cNvPr id="8" name="Text Box 5">
            <a:extLst>
              <a:ext uri="{FF2B5EF4-FFF2-40B4-BE49-F238E27FC236}">
                <a16:creationId xmlns:a16="http://schemas.microsoft.com/office/drawing/2014/main" id="{B28F2A43-D2D3-437C-A160-24FD815AC1A4}"/>
              </a:ext>
            </a:extLst>
          </p:cNvPr>
          <p:cNvSpPr txBox="1">
            <a:spLocks noChangeArrowheads="1"/>
          </p:cNvSpPr>
          <p:nvPr/>
        </p:nvSpPr>
        <p:spPr bwMode="auto">
          <a:xfrm>
            <a:off x="139148" y="3827259"/>
            <a:ext cx="3770700" cy="646331"/>
          </a:xfrm>
          <a:prstGeom prst="rect">
            <a:avLst/>
          </a:prstGeom>
          <a:noFill/>
          <a:ln w="0">
            <a:noFill/>
            <a:prstDash val="solid"/>
          </a:ln>
        </p:spPr>
        <p:txBody>
          <a:bodyPr wrap="none" lIns="90004" tIns="44997" rIns="90004" bIns="44997" anchor="ctr" anchorCtr="1" compatLnSpc="0"/>
          <a:lstStyle/>
          <a:p>
            <a:pPr defTabSz="457200"/>
            <a:r>
              <a:rPr lang="fr-FR" sz="2800" b="1" dirty="0">
                <a:solidFill>
                  <a:srgbClr val="C00000"/>
                </a:solidFill>
                <a:latin typeface="Verdana" panose="020B0604030504040204" pitchFamily="34" charset="0"/>
                <a:ea typeface="Verdana" panose="020B0604030504040204" pitchFamily="34" charset="0"/>
                <a:cs typeface="Verdana" panose="020B0604030504040204" pitchFamily="34" charset="0"/>
              </a:rPr>
              <a:t>6.4. Les tableaux </a:t>
            </a:r>
          </a:p>
        </p:txBody>
      </p:sp>
      <p:sp>
        <p:nvSpPr>
          <p:cNvPr id="9" name="Rectangle 8">
            <a:extLst>
              <a:ext uri="{FF2B5EF4-FFF2-40B4-BE49-F238E27FC236}">
                <a16:creationId xmlns:a16="http://schemas.microsoft.com/office/drawing/2014/main" id="{B6F3058F-F6E3-459A-8D59-3DB2359DD658}"/>
              </a:ext>
            </a:extLst>
          </p:cNvPr>
          <p:cNvSpPr/>
          <p:nvPr/>
        </p:nvSpPr>
        <p:spPr>
          <a:xfrm>
            <a:off x="119269" y="4473590"/>
            <a:ext cx="11799461" cy="1282787"/>
          </a:xfrm>
          <a:prstGeom prst="rect">
            <a:avLst/>
          </a:prstGeom>
        </p:spPr>
        <p:txBody>
          <a:bodyPr wrap="square">
            <a:spAutoFit/>
          </a:bodyPr>
          <a:lstStyle/>
          <a:p>
            <a:pPr marR="0" algn="just">
              <a:lnSpc>
                <a:spcPct val="150000"/>
              </a:lnSpc>
            </a:pPr>
            <a:r>
              <a:rPr lang="fr-FR" dirty="0">
                <a:solidFill>
                  <a:srgbClr val="000000"/>
                </a:solidFill>
                <a:latin typeface="Verdana" panose="020B0604030504040204" pitchFamily="34" charset="0"/>
                <a:ea typeface="Verdana" panose="020B0604030504040204" pitchFamily="34" charset="0"/>
              </a:rPr>
              <a:t>Il est possible de créer des tableaux "façon Excel"... Il existe principalement deux méthodes:</a:t>
            </a:r>
          </a:p>
          <a:p>
            <a:pPr marL="285750" marR="0" indent="-285750" algn="just">
              <a:lnSpc>
                <a:spcPct val="150000"/>
              </a:lnSpc>
              <a:buFontTx/>
              <a:buChar char="-"/>
            </a:pPr>
            <a:r>
              <a:rPr lang="fr-FR" dirty="0">
                <a:solidFill>
                  <a:srgbClr val="000000"/>
                </a:solidFill>
                <a:latin typeface="Verdana" panose="020B0604030504040204" pitchFamily="34" charset="0"/>
                <a:ea typeface="Verdana" panose="020B0604030504040204" pitchFamily="34" charset="0"/>
              </a:rPr>
              <a:t>Soit on connaît les dimensions et on choisit la première option ( point d'insertion)</a:t>
            </a:r>
          </a:p>
          <a:p>
            <a:pPr marL="285750" marR="0" indent="-285750" algn="just">
              <a:lnSpc>
                <a:spcPct val="150000"/>
              </a:lnSpc>
              <a:buFontTx/>
              <a:buChar char="-"/>
            </a:pPr>
            <a:r>
              <a:rPr lang="fr-FR" dirty="0">
                <a:solidFill>
                  <a:srgbClr val="000000"/>
                </a:solidFill>
                <a:latin typeface="Verdana" panose="020B0604030504040204" pitchFamily="34" charset="0"/>
                <a:ea typeface="Verdana" panose="020B0604030504040204" pitchFamily="34" charset="0"/>
              </a:rPr>
              <a:t>Soit on le crée « sur place » dans une fenêtre (méthode la plus courante)</a:t>
            </a:r>
            <a:endParaRPr lang="fr-FR"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8510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A1F698-EE9D-4AA1-B163-13406E124BCE}"/>
              </a:ext>
            </a:extLst>
          </p:cNvPr>
          <p:cNvSpPr/>
          <p:nvPr/>
        </p:nvSpPr>
        <p:spPr>
          <a:xfrm>
            <a:off x="119269" y="1003426"/>
            <a:ext cx="10617047" cy="1293111"/>
          </a:xfrm>
          <a:prstGeom prst="rect">
            <a:avLst/>
          </a:prstGeom>
        </p:spPr>
        <p:txBody>
          <a:bodyPr wrap="square">
            <a:spAutoFit/>
          </a:bodyPr>
          <a:lstStyle/>
          <a:p>
            <a:pPr>
              <a:lnSpc>
                <a:spcPct val="150000"/>
              </a:lnSpc>
            </a:pPr>
            <a:r>
              <a:rPr lang="fr-FR" dirty="0">
                <a:latin typeface="Verdana" panose="020B0604030504040204" pitchFamily="34" charset="0"/>
                <a:ea typeface="Verdana" panose="020B0604030504040204" pitchFamily="34" charset="0"/>
              </a:rPr>
              <a:t>1- Cliquez sur </a:t>
            </a:r>
          </a:p>
          <a:p>
            <a:pPr algn="just">
              <a:lnSpc>
                <a:spcPct val="150000"/>
              </a:lnSpc>
            </a:pPr>
            <a:r>
              <a:rPr lang="fr-FR" dirty="0">
                <a:latin typeface="Verdana" panose="020B0604030504040204" pitchFamily="34" charset="0"/>
                <a:ea typeface="Verdana" panose="020B0604030504040204" pitchFamily="34" charset="0"/>
              </a:rPr>
              <a:t>2- une boîte de dialogue "Insérer un tableau" s'affiche,</a:t>
            </a:r>
          </a:p>
          <a:p>
            <a:pPr>
              <a:lnSpc>
                <a:spcPct val="150000"/>
              </a:lnSpc>
            </a:pPr>
            <a:r>
              <a:rPr lang="fr-FR" dirty="0">
                <a:latin typeface="Verdana" panose="020B0604030504040204" pitchFamily="34" charset="0"/>
                <a:ea typeface="Verdana" panose="020B0604030504040204" pitchFamily="34" charset="0"/>
              </a:rPr>
              <a:t>3- Réglez le nombre de lignes et de colonnes que vous souhaitez avoir et cliquez sur "Ok.</a:t>
            </a:r>
            <a:r>
              <a:rPr lang="fr-FR" dirty="0">
                <a:solidFill>
                  <a:schemeClr val="bg1"/>
                </a:solidFill>
              </a:rPr>
              <a:t>.</a:t>
            </a:r>
          </a:p>
        </p:txBody>
      </p:sp>
      <p:sp>
        <p:nvSpPr>
          <p:cNvPr id="5" name="AutoShape 5">
            <a:extLst>
              <a:ext uri="{FF2B5EF4-FFF2-40B4-BE49-F238E27FC236}">
                <a16:creationId xmlns:a16="http://schemas.microsoft.com/office/drawing/2014/main" id="{82A9B0CD-23C1-4BD3-8ABE-DF3B8A7AC3BA}"/>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06:</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Habillage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2" descr="Image utilisateur">
            <a:extLst>
              <a:ext uri="{FF2B5EF4-FFF2-40B4-BE49-F238E27FC236}">
                <a16:creationId xmlns:a16="http://schemas.microsoft.com/office/drawing/2014/main" id="{8373386F-88D1-4107-B859-F9A5E45C3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5262" y="1080233"/>
            <a:ext cx="1012286" cy="39768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D13CF14B-60F9-4BC5-A735-FBE36FF0A407}"/>
              </a:ext>
            </a:extLst>
          </p:cNvPr>
          <p:cNvPicPr>
            <a:picLocks noChangeAspect="1"/>
          </p:cNvPicPr>
          <p:nvPr/>
        </p:nvPicPr>
        <p:blipFill>
          <a:blip r:embed="rId3"/>
          <a:stretch>
            <a:fillRect/>
          </a:stretch>
        </p:blipFill>
        <p:spPr>
          <a:xfrm>
            <a:off x="2702076" y="2296537"/>
            <a:ext cx="6571947" cy="4462874"/>
          </a:xfrm>
          <a:prstGeom prst="rect">
            <a:avLst/>
          </a:prstGeom>
        </p:spPr>
      </p:pic>
    </p:spTree>
    <p:extLst>
      <p:ext uri="{BB962C8B-B14F-4D97-AF65-F5344CB8AC3E}">
        <p14:creationId xmlns:p14="http://schemas.microsoft.com/office/powerpoint/2010/main" val="328539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BF28EF-0E85-4648-B48F-F2508AC08C02}"/>
              </a:ext>
            </a:extLst>
          </p:cNvPr>
          <p:cNvSpPr/>
          <p:nvPr/>
        </p:nvSpPr>
        <p:spPr>
          <a:xfrm>
            <a:off x="119270" y="731032"/>
            <a:ext cx="11913704" cy="2529282"/>
          </a:xfrm>
          <a:prstGeom prst="rect">
            <a:avLst/>
          </a:prstGeom>
        </p:spPr>
        <p:txBody>
          <a:bodyPr wrap="square">
            <a:spAutoFit/>
          </a:bodyPr>
          <a:lstStyle/>
          <a:p>
            <a:pPr algn="just">
              <a:lnSpc>
                <a:spcPct val="150000"/>
              </a:lnSpc>
            </a:pPr>
            <a:r>
              <a:rPr lang="fr-FR" dirty="0">
                <a:latin typeface="Verdana" panose="020B0604030504040204" pitchFamily="34" charset="0"/>
                <a:ea typeface="Verdana" panose="020B0604030504040204" pitchFamily="34" charset="0"/>
              </a:rPr>
              <a:t>Il est possible d'ajouter ou de supprimer des lignes ou des colonnes sur un tableau existant. Pour cela, cliquez sur une cellule de la ligne ou la colonne à modifier et observez le ruban :</a:t>
            </a:r>
          </a:p>
          <a:p>
            <a:pPr algn="just">
              <a:lnSpc>
                <a:spcPct val="150000"/>
              </a:lnSpc>
            </a:pPr>
            <a:r>
              <a:rPr lang="fr-FR" dirty="0">
                <a:latin typeface="Verdana" panose="020B0604030504040204" pitchFamily="34" charset="0"/>
                <a:ea typeface="Verdana" panose="020B0604030504040204" pitchFamily="34" charset="0"/>
              </a:rPr>
              <a:t>Vous pouvez à partir de ce ruban personnaliser les lignes, les colonnes, le format des cellules, le type de ligne du tableau, fusionner des cellules, aligner du texte, insérer des blocs, insérer des champs, modifier le type de données et créer des formules (sommes, moyenne </a:t>
            </a:r>
            <a:r>
              <a:rPr lang="fr-FR" dirty="0" err="1">
                <a:latin typeface="Verdana" panose="020B0604030504040204" pitchFamily="34" charset="0"/>
                <a:ea typeface="Verdana" panose="020B0604030504040204" pitchFamily="34" charset="0"/>
              </a:rPr>
              <a:t>etc</a:t>
            </a:r>
            <a:r>
              <a:rPr lang="fr-FR" dirty="0">
                <a:latin typeface="Verdana" panose="020B0604030504040204" pitchFamily="34" charset="0"/>
                <a:ea typeface="Verdana" panose="020B0604030504040204" pitchFamily="34" charset="0"/>
              </a:rPr>
              <a:t>). Enfin, ces données sont exportables vers Microsoft Excel.</a:t>
            </a:r>
          </a:p>
        </p:txBody>
      </p:sp>
      <p:sp>
        <p:nvSpPr>
          <p:cNvPr id="5" name="AutoShape 5">
            <a:extLst>
              <a:ext uri="{FF2B5EF4-FFF2-40B4-BE49-F238E27FC236}">
                <a16:creationId xmlns:a16="http://schemas.microsoft.com/office/drawing/2014/main" id="{9B453806-BCF9-4D4B-8DB9-00F3BFE2C2D8}"/>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06:</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Habillage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Image 5">
            <a:extLst>
              <a:ext uri="{FF2B5EF4-FFF2-40B4-BE49-F238E27FC236}">
                <a16:creationId xmlns:a16="http://schemas.microsoft.com/office/drawing/2014/main" id="{3B593892-B2E3-418E-947D-64E742A33006}"/>
              </a:ext>
            </a:extLst>
          </p:cNvPr>
          <p:cNvPicPr>
            <a:picLocks noChangeAspect="1"/>
          </p:cNvPicPr>
          <p:nvPr/>
        </p:nvPicPr>
        <p:blipFill>
          <a:blip r:embed="rId2"/>
          <a:stretch>
            <a:fillRect/>
          </a:stretch>
        </p:blipFill>
        <p:spPr>
          <a:xfrm>
            <a:off x="119269" y="3597687"/>
            <a:ext cx="11913705" cy="1641388"/>
          </a:xfrm>
          <a:prstGeom prst="rect">
            <a:avLst/>
          </a:prstGeom>
        </p:spPr>
      </p:pic>
    </p:spTree>
    <p:extLst>
      <p:ext uri="{BB962C8B-B14F-4D97-AF65-F5344CB8AC3E}">
        <p14:creationId xmlns:p14="http://schemas.microsoft.com/office/powerpoint/2010/main" val="423676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a:extLst>
              <a:ext uri="{FF2B5EF4-FFF2-40B4-BE49-F238E27FC236}">
                <a16:creationId xmlns:a16="http://schemas.microsoft.com/office/drawing/2014/main" id="{C79C0530-0FC2-4D7B-A9CD-9CAF21C1B5B9}"/>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06:</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Habillage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 Box 5">
            <a:extLst>
              <a:ext uri="{FF2B5EF4-FFF2-40B4-BE49-F238E27FC236}">
                <a16:creationId xmlns:a16="http://schemas.microsoft.com/office/drawing/2014/main" id="{8A09DDEC-9E50-4ACA-B550-849F486CBC4E}"/>
              </a:ext>
            </a:extLst>
          </p:cNvPr>
          <p:cNvSpPr txBox="1">
            <a:spLocks noChangeArrowheads="1"/>
          </p:cNvSpPr>
          <p:nvPr/>
        </p:nvSpPr>
        <p:spPr bwMode="auto">
          <a:xfrm>
            <a:off x="119270" y="731032"/>
            <a:ext cx="5745502" cy="646331"/>
          </a:xfrm>
          <a:prstGeom prst="rect">
            <a:avLst/>
          </a:prstGeom>
          <a:noFill/>
          <a:ln w="0">
            <a:noFill/>
            <a:prstDash val="solid"/>
          </a:ln>
        </p:spPr>
        <p:txBody>
          <a:bodyPr wrap="none" lIns="90004" tIns="44997" rIns="90004" bIns="44997" anchor="ctr" anchorCtr="1" compatLnSpc="0"/>
          <a:lstStyle/>
          <a:p>
            <a:pPr defTabSz="457200"/>
            <a:r>
              <a:rPr lang="fr-FR" sz="2800" b="1" dirty="0">
                <a:solidFill>
                  <a:srgbClr val="C00000"/>
                </a:solidFill>
                <a:latin typeface="Verdana" panose="020B0604030504040204" pitchFamily="34" charset="0"/>
                <a:ea typeface="Verdana" panose="020B0604030504040204" pitchFamily="34" charset="0"/>
                <a:cs typeface="Verdana" panose="020B0604030504040204" pitchFamily="34" charset="0"/>
              </a:rPr>
              <a:t>6.5. Les références externes </a:t>
            </a:r>
          </a:p>
        </p:txBody>
      </p:sp>
      <p:sp>
        <p:nvSpPr>
          <p:cNvPr id="6" name="Rectangle 5">
            <a:extLst>
              <a:ext uri="{FF2B5EF4-FFF2-40B4-BE49-F238E27FC236}">
                <a16:creationId xmlns:a16="http://schemas.microsoft.com/office/drawing/2014/main" id="{33613DC4-D33E-4533-82CE-A109D63ADBFF}"/>
              </a:ext>
            </a:extLst>
          </p:cNvPr>
          <p:cNvSpPr/>
          <p:nvPr/>
        </p:nvSpPr>
        <p:spPr>
          <a:xfrm>
            <a:off x="119270" y="1363475"/>
            <a:ext cx="11913704" cy="2113784"/>
          </a:xfrm>
          <a:prstGeom prst="rect">
            <a:avLst/>
          </a:prstGeom>
        </p:spPr>
        <p:txBody>
          <a:bodyPr wrap="square">
            <a:spAutoFit/>
          </a:bodyPr>
          <a:lstStyle/>
          <a:p>
            <a:pPr algn="just">
              <a:lnSpc>
                <a:spcPct val="150000"/>
              </a:lnSpc>
            </a:pPr>
            <a:r>
              <a:rPr lang="fr-FR" dirty="0">
                <a:latin typeface="Verdana" panose="020B0604030504040204" pitchFamily="34" charset="0"/>
                <a:ea typeface="Verdana" panose="020B0604030504040204" pitchFamily="34" charset="0"/>
              </a:rPr>
              <a:t>Les fichiers en références externes sont la plupart du temps utilisés comme image d’</a:t>
            </a:r>
            <a:r>
              <a:rPr lang="fr-FR" dirty="0" err="1">
                <a:latin typeface="Verdana" panose="020B0604030504040204" pitchFamily="34" charset="0"/>
                <a:ea typeface="Verdana" panose="020B0604030504040204" pitchFamily="34" charset="0"/>
              </a:rPr>
              <a:t>arriere-plan</a:t>
            </a:r>
            <a:r>
              <a:rPr lang="fr-FR" dirty="0">
                <a:latin typeface="Verdana" panose="020B0604030504040204" pitchFamily="34" charset="0"/>
                <a:ea typeface="Verdana" panose="020B0604030504040204" pitchFamily="34" charset="0"/>
              </a:rPr>
              <a:t> afin de servir de modèles (gabarit, plan cadastrale, découpe à suivre, photo, etc.)</a:t>
            </a:r>
          </a:p>
          <a:p>
            <a:pPr algn="just">
              <a:lnSpc>
                <a:spcPct val="150000"/>
              </a:lnSpc>
            </a:pPr>
            <a:r>
              <a:rPr lang="fr-FR" dirty="0">
                <a:latin typeface="Verdana" panose="020B0604030504040204" pitchFamily="34" charset="0"/>
                <a:ea typeface="Verdana" panose="020B0604030504040204" pitchFamily="34" charset="0"/>
              </a:rPr>
              <a:t>Sont admis: les fichiers DWG ( se place comme bloc, mais pas décomposable), les fichiers de type JEPG ou TIFF ( il n’est pas possible de modifier l’image directement dans </a:t>
            </a:r>
            <a:r>
              <a:rPr lang="fr-FR" dirty="0" err="1">
                <a:latin typeface="Verdana" panose="020B0604030504040204" pitchFamily="34" charset="0"/>
                <a:ea typeface="Verdana" panose="020B0604030504040204" pitchFamily="34" charset="0"/>
              </a:rPr>
              <a:t>Autocad</a:t>
            </a:r>
            <a:r>
              <a:rPr lang="fr-FR" dirty="0">
                <a:latin typeface="Verdana" panose="020B0604030504040204" pitchFamily="34" charset="0"/>
                <a:ea typeface="Verdana" panose="020B0604030504040204" pitchFamily="34" charset="0"/>
              </a:rPr>
              <a:t>) et enfin les fichier DWF.</a:t>
            </a:r>
          </a:p>
        </p:txBody>
      </p:sp>
      <p:pic>
        <p:nvPicPr>
          <p:cNvPr id="9" name="Image 8">
            <a:extLst>
              <a:ext uri="{FF2B5EF4-FFF2-40B4-BE49-F238E27FC236}">
                <a16:creationId xmlns:a16="http://schemas.microsoft.com/office/drawing/2014/main" id="{59D4E26F-260C-4A1D-AA16-63E1BDBE5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787" y="3079964"/>
            <a:ext cx="8290525" cy="3738864"/>
          </a:xfrm>
          <a:prstGeom prst="rect">
            <a:avLst/>
          </a:prstGeom>
        </p:spPr>
      </p:pic>
    </p:spTree>
    <p:extLst>
      <p:ext uri="{BB962C8B-B14F-4D97-AF65-F5344CB8AC3E}">
        <p14:creationId xmlns:p14="http://schemas.microsoft.com/office/powerpoint/2010/main" val="230385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1E24D7-0487-42F9-BFE6-BF3B5EAF6D54}"/>
              </a:ext>
            </a:extLst>
          </p:cNvPr>
          <p:cNvSpPr/>
          <p:nvPr/>
        </p:nvSpPr>
        <p:spPr>
          <a:xfrm>
            <a:off x="119270" y="731032"/>
            <a:ext cx="11913704" cy="2113784"/>
          </a:xfrm>
          <a:prstGeom prst="rect">
            <a:avLst/>
          </a:prstGeom>
        </p:spPr>
        <p:txBody>
          <a:bodyPr wrap="square">
            <a:spAutoFit/>
          </a:bodyPr>
          <a:lstStyle/>
          <a:p>
            <a:pPr algn="just">
              <a:lnSpc>
                <a:spcPct val="150000"/>
              </a:lnSpc>
            </a:pPr>
            <a:r>
              <a:rPr lang="fr-FR" dirty="0">
                <a:latin typeface="Verdana" panose="020B0604030504040204" pitchFamily="34" charset="0"/>
                <a:ea typeface="Verdana" panose="020B0604030504040204" pitchFamily="34" charset="0"/>
              </a:rPr>
              <a:t>On peut faire du « </a:t>
            </a:r>
            <a:r>
              <a:rPr lang="fr-FR" dirty="0" err="1">
                <a:latin typeface="Verdana" panose="020B0604030504040204" pitchFamily="34" charset="0"/>
                <a:ea typeface="Verdana" panose="020B0604030504040204" pitchFamily="34" charset="0"/>
              </a:rPr>
              <a:t>cliping</a:t>
            </a:r>
            <a:r>
              <a:rPr lang="fr-FR" dirty="0">
                <a:latin typeface="Verdana" panose="020B0604030504040204" pitchFamily="34" charset="0"/>
                <a:ea typeface="Verdana" panose="020B0604030504040204" pitchFamily="34" charset="0"/>
              </a:rPr>
              <a:t> » en redimensionnant ou en rognant une partie de limage.</a:t>
            </a:r>
          </a:p>
          <a:p>
            <a:pPr algn="just">
              <a:lnSpc>
                <a:spcPct val="150000"/>
              </a:lnSpc>
            </a:pPr>
            <a:r>
              <a:rPr lang="fr-FR" dirty="0">
                <a:latin typeface="Verdana" panose="020B0604030504040204" pitchFamily="34" charset="0"/>
                <a:ea typeface="Verdana" panose="020B0604030504040204" pitchFamily="34" charset="0"/>
              </a:rPr>
              <a:t>Il est possible de « décharger» une XREF afin de ne plus la voir à l’écran et gagner du temps à l'affichage . </a:t>
            </a:r>
          </a:p>
          <a:p>
            <a:pPr algn="just">
              <a:lnSpc>
                <a:spcPct val="150000"/>
              </a:lnSpc>
            </a:pPr>
            <a:r>
              <a:rPr lang="fr-FR" dirty="0">
                <a:latin typeface="Verdana" panose="020B0604030504040204" pitchFamily="34" charset="0"/>
                <a:ea typeface="Verdana" panose="020B0604030504040204" pitchFamily="34" charset="0"/>
              </a:rPr>
              <a:t>Et enfin, lorsqu’on n’a plus besoin d’une référence externe, on la « détache » du projet.</a:t>
            </a:r>
          </a:p>
          <a:p>
            <a:pPr algn="just">
              <a:lnSpc>
                <a:spcPct val="150000"/>
              </a:lnSpc>
            </a:pPr>
            <a:endParaRPr lang="fr-FR" dirty="0">
              <a:latin typeface="Verdana" panose="020B0604030504040204" pitchFamily="34" charset="0"/>
              <a:ea typeface="Verdana" panose="020B0604030504040204" pitchFamily="34" charset="0"/>
            </a:endParaRPr>
          </a:p>
        </p:txBody>
      </p:sp>
      <p:sp>
        <p:nvSpPr>
          <p:cNvPr id="5" name="AutoShape 5">
            <a:extLst>
              <a:ext uri="{FF2B5EF4-FFF2-40B4-BE49-F238E27FC236}">
                <a16:creationId xmlns:a16="http://schemas.microsoft.com/office/drawing/2014/main" id="{1A5AB4E9-21D6-4C1A-AFE3-21D1ABEF7173}"/>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06:</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Habillage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5125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87CE2D-0C53-4592-9BCE-738FB8ED7DBA}"/>
              </a:ext>
            </a:extLst>
          </p:cNvPr>
          <p:cNvSpPr/>
          <p:nvPr/>
        </p:nvSpPr>
        <p:spPr>
          <a:xfrm>
            <a:off x="419686" y="1841706"/>
            <a:ext cx="11352628" cy="2417265"/>
          </a:xfrm>
          <a:prstGeom prst="rect">
            <a:avLst/>
          </a:prstGeom>
        </p:spPr>
        <p:txBody>
          <a:bodyPr wrap="square">
            <a:spAutoFit/>
          </a:bodyPr>
          <a:lstStyle/>
          <a:p>
            <a:pPr algn="ctr" defTabSz="457200">
              <a:lnSpc>
                <a:spcPct val="150000"/>
              </a:lnSpc>
              <a:defRPr sz="1800" b="0" i="0" u="none" strike="noStrike" kern="0" cap="none" spc="0" baseline="0">
                <a:solidFill>
                  <a:srgbClr val="000000"/>
                </a:solidFill>
                <a:uFillTx/>
              </a:defRPr>
            </a:pPr>
            <a:r>
              <a:rPr lang="fr-FR" sz="5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07: </a:t>
            </a:r>
          </a:p>
          <a:p>
            <a:pPr algn="ctr" defTabSz="457200">
              <a:lnSpc>
                <a:spcPct val="150000"/>
              </a:lnSpc>
              <a:defRPr sz="1800" b="0" i="0" u="none" strike="noStrike" kern="0" cap="none" spc="0" baseline="0">
                <a:solidFill>
                  <a:srgbClr val="000000"/>
                </a:solidFill>
                <a:uFillTx/>
              </a:defRPr>
            </a:pPr>
            <a:r>
              <a:rPr lang="fr-FR" sz="5400" b="1" kern="0" dirty="0">
                <a:solidFill>
                  <a:schemeClr val="bg1"/>
                </a:solidFill>
                <a:latin typeface="Verdana" panose="020B0604030504040204" pitchFamily="34" charset="0"/>
                <a:ea typeface="Verdana" panose="020B0604030504040204" pitchFamily="34" charset="0"/>
              </a:rPr>
              <a:t>MISE EN PAGE </a:t>
            </a:r>
            <a:endParaRPr lang="fr-FR" altLang="fr-FR" sz="48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58931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a:extLst>
              <a:ext uri="{FF2B5EF4-FFF2-40B4-BE49-F238E27FC236}">
                <a16:creationId xmlns:a16="http://schemas.microsoft.com/office/drawing/2014/main" id="{8C8AFA30-B1E1-4934-BD90-6B6C31C465E9}"/>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05:</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les blocs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a:extLst>
              <a:ext uri="{FF2B5EF4-FFF2-40B4-BE49-F238E27FC236}">
                <a16:creationId xmlns:a16="http://schemas.microsoft.com/office/drawing/2014/main" id="{CE02388C-A27C-4233-B1D5-65A412937FC0}"/>
              </a:ext>
            </a:extLst>
          </p:cNvPr>
          <p:cNvSpPr/>
          <p:nvPr/>
        </p:nvSpPr>
        <p:spPr>
          <a:xfrm>
            <a:off x="159026" y="731032"/>
            <a:ext cx="11913704" cy="1415067"/>
          </a:xfrm>
          <a:prstGeom prst="rect">
            <a:avLst/>
          </a:prstGeom>
        </p:spPr>
        <p:txBody>
          <a:bodyPr wrap="square">
            <a:spAutoFit/>
          </a:bodyPr>
          <a:lstStyle/>
          <a:p>
            <a:pPr marR="0" algn="just">
              <a:lnSpc>
                <a:spcPct val="150000"/>
              </a:lnSpc>
            </a:pPr>
            <a:r>
              <a:rPr lang="fr-FR" sz="2000" dirty="0">
                <a:solidFill>
                  <a:srgbClr val="000000"/>
                </a:solidFill>
                <a:latin typeface="Verdana" panose="020B0604030504040204" pitchFamily="34" charset="0"/>
                <a:ea typeface="Verdana" panose="020B0604030504040204" pitchFamily="34" charset="0"/>
              </a:rPr>
              <a:t>Un bloc constitue un élément de bibliothèque.il peut être enregistré dans le dessin de gabarit ou dans un fichier externe ( en référence). Un bloc peut aussi être associé à du texte éditable ( ou des attributs),</a:t>
            </a:r>
            <a:endParaRPr lang="fr-FR" sz="2000" dirty="0">
              <a:latin typeface="Verdana" panose="020B0604030504040204" pitchFamily="34" charset="0"/>
              <a:ea typeface="Verdana" panose="020B0604030504040204" pitchFamily="34" charset="0"/>
            </a:endParaRPr>
          </a:p>
        </p:txBody>
      </p:sp>
      <p:pic>
        <p:nvPicPr>
          <p:cNvPr id="6" name="Image 5">
            <a:extLst>
              <a:ext uri="{FF2B5EF4-FFF2-40B4-BE49-F238E27FC236}">
                <a16:creationId xmlns:a16="http://schemas.microsoft.com/office/drawing/2014/main" id="{473C34A7-8618-4724-89D6-51A8A0564654}"/>
              </a:ext>
            </a:extLst>
          </p:cNvPr>
          <p:cNvPicPr>
            <a:picLocks noChangeAspect="1"/>
          </p:cNvPicPr>
          <p:nvPr/>
        </p:nvPicPr>
        <p:blipFill>
          <a:blip r:embed="rId3"/>
          <a:stretch>
            <a:fillRect/>
          </a:stretch>
        </p:blipFill>
        <p:spPr>
          <a:xfrm>
            <a:off x="2654277" y="2359459"/>
            <a:ext cx="6667545" cy="3767509"/>
          </a:xfrm>
          <a:prstGeom prst="rect">
            <a:avLst/>
          </a:prstGeom>
        </p:spPr>
      </p:pic>
    </p:spTree>
    <p:extLst>
      <p:ext uri="{BB962C8B-B14F-4D97-AF65-F5344CB8AC3E}">
        <p14:creationId xmlns:p14="http://schemas.microsoft.com/office/powerpoint/2010/main" val="493382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a:extLst>
              <a:ext uri="{FF2B5EF4-FFF2-40B4-BE49-F238E27FC236}">
                <a16:creationId xmlns:a16="http://schemas.microsoft.com/office/drawing/2014/main" id="{E41F6D38-AC85-43C9-B780-BF3394335F57}"/>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07:</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Mise en page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 Box 5">
            <a:extLst>
              <a:ext uri="{FF2B5EF4-FFF2-40B4-BE49-F238E27FC236}">
                <a16:creationId xmlns:a16="http://schemas.microsoft.com/office/drawing/2014/main" id="{ECADE435-8D24-4546-B6A5-8B85316C63B5}"/>
              </a:ext>
            </a:extLst>
          </p:cNvPr>
          <p:cNvSpPr txBox="1">
            <a:spLocks noChangeArrowheads="1"/>
          </p:cNvSpPr>
          <p:nvPr/>
        </p:nvSpPr>
        <p:spPr bwMode="auto">
          <a:xfrm>
            <a:off x="119270" y="731032"/>
            <a:ext cx="8047268" cy="646331"/>
          </a:xfrm>
          <a:prstGeom prst="rect">
            <a:avLst/>
          </a:prstGeom>
          <a:noFill/>
          <a:ln w="0">
            <a:noFill/>
            <a:prstDash val="solid"/>
          </a:ln>
        </p:spPr>
        <p:txBody>
          <a:bodyPr wrap="none" lIns="90004" tIns="44997" rIns="90004" bIns="44997" anchor="ctr" anchorCtr="1" compatLnSpc="0"/>
          <a:lstStyle/>
          <a:p>
            <a:pPr defTabSz="457200"/>
            <a:r>
              <a:rPr lang="fr-FR" sz="2800" b="1" dirty="0">
                <a:solidFill>
                  <a:srgbClr val="C00000"/>
                </a:solidFill>
                <a:latin typeface="Verdana" panose="020B0604030504040204" pitchFamily="34" charset="0"/>
                <a:ea typeface="Verdana" panose="020B0604030504040204" pitchFamily="34" charset="0"/>
                <a:cs typeface="Verdana" panose="020B0604030504040204" pitchFamily="34" charset="0"/>
              </a:rPr>
              <a:t>7.1. Le traçage, méthode d’impression</a:t>
            </a:r>
          </a:p>
        </p:txBody>
      </p:sp>
      <p:sp>
        <p:nvSpPr>
          <p:cNvPr id="6" name="Rectangle 5">
            <a:extLst>
              <a:ext uri="{FF2B5EF4-FFF2-40B4-BE49-F238E27FC236}">
                <a16:creationId xmlns:a16="http://schemas.microsoft.com/office/drawing/2014/main" id="{85E7162C-4519-4341-8735-F1C367C2F53E}"/>
              </a:ext>
            </a:extLst>
          </p:cNvPr>
          <p:cNvSpPr/>
          <p:nvPr/>
        </p:nvSpPr>
        <p:spPr>
          <a:xfrm>
            <a:off x="119270" y="1363475"/>
            <a:ext cx="11913704" cy="867289"/>
          </a:xfrm>
          <a:prstGeom prst="rect">
            <a:avLst/>
          </a:prstGeom>
        </p:spPr>
        <p:txBody>
          <a:bodyPr wrap="square">
            <a:spAutoFit/>
          </a:bodyPr>
          <a:lstStyle/>
          <a:p>
            <a:pPr>
              <a:lnSpc>
                <a:spcPct val="150000"/>
              </a:lnSpc>
            </a:pPr>
            <a:r>
              <a:rPr lang="fr-FR" dirty="0">
                <a:solidFill>
                  <a:srgbClr val="000000"/>
                </a:solidFill>
                <a:latin typeface="Verdana" panose="020B0604030504040204" pitchFamily="34" charset="0"/>
                <a:ea typeface="Verdana" panose="020B0604030504040204" pitchFamily="34" charset="0"/>
              </a:rPr>
              <a:t>Pour tirer le meilleur parti du traçage, il est conseillé de procéder comme suit lorsque vous décidez d'imprimer un dessin... </a:t>
            </a:r>
            <a:endParaRPr lang="fr-FR" dirty="0">
              <a:latin typeface="Verdana" panose="020B0604030504040204" pitchFamily="34" charset="0"/>
              <a:ea typeface="Verdana" panose="020B0604030504040204" pitchFamily="34" charset="0"/>
            </a:endParaRPr>
          </a:p>
        </p:txBody>
      </p:sp>
      <p:sp>
        <p:nvSpPr>
          <p:cNvPr id="7" name="Rectangle 6">
            <a:extLst>
              <a:ext uri="{FF2B5EF4-FFF2-40B4-BE49-F238E27FC236}">
                <a16:creationId xmlns:a16="http://schemas.microsoft.com/office/drawing/2014/main" id="{695B54EA-E0CE-4E6B-9739-0F3556F2CF3E}"/>
              </a:ext>
            </a:extLst>
          </p:cNvPr>
          <p:cNvSpPr/>
          <p:nvPr/>
        </p:nvSpPr>
        <p:spPr>
          <a:xfrm>
            <a:off x="159025" y="2230764"/>
            <a:ext cx="11759705" cy="369332"/>
          </a:xfrm>
          <a:prstGeom prst="rect">
            <a:avLst/>
          </a:prstGeom>
        </p:spPr>
        <p:txBody>
          <a:bodyPr wrap="square">
            <a:spAutoFit/>
          </a:bodyPr>
          <a:lstStyle/>
          <a:p>
            <a:r>
              <a:rPr lang="fr-FR" dirty="0">
                <a:solidFill>
                  <a:srgbClr val="000000"/>
                </a:solidFill>
                <a:latin typeface="Arial" panose="020B0604020202020204" pitchFamily="34" charset="0"/>
              </a:rPr>
              <a:t>- Conservez votre dessin dans l’espace Objet n utilisant l’onglet (au dessus des commandes), </a:t>
            </a:r>
            <a:endParaRPr lang="fr-FR" dirty="0"/>
          </a:p>
        </p:txBody>
      </p:sp>
      <p:sp>
        <p:nvSpPr>
          <p:cNvPr id="8" name="Rectangle 7">
            <a:extLst>
              <a:ext uri="{FF2B5EF4-FFF2-40B4-BE49-F238E27FC236}">
                <a16:creationId xmlns:a16="http://schemas.microsoft.com/office/drawing/2014/main" id="{5C74C679-41B4-4C77-9221-655B3286288C}"/>
              </a:ext>
            </a:extLst>
          </p:cNvPr>
          <p:cNvSpPr/>
          <p:nvPr/>
        </p:nvSpPr>
        <p:spPr>
          <a:xfrm>
            <a:off x="159025" y="2600096"/>
            <a:ext cx="11759705" cy="1698285"/>
          </a:xfrm>
          <a:prstGeom prst="rect">
            <a:avLst/>
          </a:prstGeom>
        </p:spPr>
        <p:txBody>
          <a:bodyPr wrap="square">
            <a:spAutoFit/>
          </a:bodyPr>
          <a:lstStyle/>
          <a:p>
            <a:pPr marL="285750" indent="-285750" algn="just">
              <a:lnSpc>
                <a:spcPct val="150000"/>
              </a:lnSpc>
              <a:buFontTx/>
              <a:buChar char="-"/>
            </a:pPr>
            <a:r>
              <a:rPr lang="fr-FR" dirty="0">
                <a:solidFill>
                  <a:srgbClr val="000000"/>
                </a:solidFill>
                <a:latin typeface="Verdana" panose="020B0604030504040204" pitchFamily="34" charset="0"/>
                <a:ea typeface="Verdana" panose="020B0604030504040204" pitchFamily="34" charset="0"/>
              </a:rPr>
              <a:t>Finalisez la mise en page de votre document (dans le menu "Fichier &gt; Gestionnaire des mises en page. La mise en page d’un document suppose deux étapes distinctes:  </a:t>
            </a:r>
          </a:p>
          <a:p>
            <a:pPr algn="just">
              <a:lnSpc>
                <a:spcPct val="150000"/>
              </a:lnSpc>
            </a:pPr>
            <a:r>
              <a:rPr lang="fr-FR" dirty="0">
                <a:solidFill>
                  <a:srgbClr val="000000"/>
                </a:solidFill>
                <a:latin typeface="Verdana" panose="020B0604030504040204" pitchFamily="34" charset="0"/>
                <a:ea typeface="Verdana" panose="020B0604030504040204" pitchFamily="34" charset="0"/>
              </a:rPr>
              <a:t>	1- D’abord, une préparation du dessin pour en vérifier la présentation, les échelles, etc.</a:t>
            </a:r>
          </a:p>
          <a:p>
            <a:pPr algn="just">
              <a:lnSpc>
                <a:spcPct val="150000"/>
              </a:lnSpc>
            </a:pPr>
            <a:r>
              <a:rPr lang="fr-FR" dirty="0">
                <a:solidFill>
                  <a:srgbClr val="000000"/>
                </a:solidFill>
                <a:latin typeface="Verdana" panose="020B0604030504040204" pitchFamily="34" charset="0"/>
                <a:ea typeface="Verdana" panose="020B0604030504040204" pitchFamily="34" charset="0"/>
              </a:rPr>
              <a:t>	2- ensuite, l’édition proprement dite sur une imprimante.</a:t>
            </a:r>
            <a:endParaRPr lang="fr-FR" dirty="0">
              <a:latin typeface="Verdana" panose="020B0604030504040204" pitchFamily="34" charset="0"/>
              <a:ea typeface="Verdana" panose="020B0604030504040204" pitchFamily="34" charset="0"/>
            </a:endParaRPr>
          </a:p>
        </p:txBody>
      </p:sp>
      <p:sp>
        <p:nvSpPr>
          <p:cNvPr id="9" name="Rectangle 8">
            <a:extLst>
              <a:ext uri="{FF2B5EF4-FFF2-40B4-BE49-F238E27FC236}">
                <a16:creationId xmlns:a16="http://schemas.microsoft.com/office/drawing/2014/main" id="{B330ABC9-C29E-4DD9-BE04-A768E53CC5D9}"/>
              </a:ext>
            </a:extLst>
          </p:cNvPr>
          <p:cNvSpPr/>
          <p:nvPr/>
        </p:nvSpPr>
        <p:spPr>
          <a:xfrm>
            <a:off x="119270" y="4298381"/>
            <a:ext cx="11748632" cy="1295868"/>
          </a:xfrm>
          <a:prstGeom prst="rect">
            <a:avLst/>
          </a:prstGeom>
        </p:spPr>
        <p:txBody>
          <a:bodyPr wrap="square">
            <a:spAutoFit/>
          </a:bodyPr>
          <a:lstStyle/>
          <a:p>
            <a:pPr algn="just">
              <a:lnSpc>
                <a:spcPct val="150000"/>
              </a:lnSpc>
            </a:pPr>
            <a:r>
              <a:rPr lang="fr-FR" dirty="0">
                <a:solidFill>
                  <a:srgbClr val="000000"/>
                </a:solidFill>
                <a:latin typeface="Arial" panose="020B0604020202020204" pitchFamily="34" charset="0"/>
              </a:rPr>
              <a:t>- </a:t>
            </a:r>
            <a:r>
              <a:rPr lang="fr-FR" dirty="0">
                <a:solidFill>
                  <a:srgbClr val="000000"/>
                </a:solidFill>
                <a:latin typeface="Verdana" panose="020B0604030504040204" pitchFamily="34" charset="0"/>
                <a:ea typeface="Verdana" panose="020B0604030504040204" pitchFamily="34" charset="0"/>
              </a:rPr>
              <a:t>Configurer l'imprimante ou le traceur (dans le menu "Fichier &gt; Tracer" ou CTRL+P). Définisses le </a:t>
            </a:r>
            <a:r>
              <a:rPr lang="fr-FR" dirty="0">
                <a:latin typeface="Verdana" panose="020B0604030504040204" pitchFamily="34" charset="0"/>
                <a:ea typeface="Verdana" panose="020B0604030504040204" pitchFamily="34" charset="0"/>
              </a:rPr>
              <a:t>périphérique de traçage (</a:t>
            </a:r>
            <a:r>
              <a:rPr lang="fr-FR" dirty="0" err="1">
                <a:latin typeface="Verdana" panose="020B0604030504040204" pitchFamily="34" charset="0"/>
                <a:ea typeface="Verdana" panose="020B0604030504040204" pitchFamily="34" charset="0"/>
              </a:rPr>
              <a:t>Plotter</a:t>
            </a:r>
            <a:r>
              <a:rPr lang="fr-FR" dirty="0">
                <a:latin typeface="Verdana" panose="020B0604030504040204" pitchFamily="34" charset="0"/>
                <a:ea typeface="Verdana" panose="020B0604030504040204" pitchFamily="34" charset="0"/>
              </a:rPr>
              <a:t>), ainsi que les différents autres </a:t>
            </a:r>
            <a:r>
              <a:rPr lang="fr-FR" dirty="0" err="1">
                <a:latin typeface="Verdana" panose="020B0604030504040204" pitchFamily="34" charset="0"/>
                <a:ea typeface="Verdana" panose="020B0604030504040204" pitchFamily="34" charset="0"/>
              </a:rPr>
              <a:t>parametres</a:t>
            </a:r>
            <a:r>
              <a:rPr lang="fr-FR" dirty="0">
                <a:latin typeface="Verdana" panose="020B0604030504040204" pitchFamily="34" charset="0"/>
                <a:ea typeface="Verdana" panose="020B0604030504040204" pitchFamily="34" charset="0"/>
              </a:rPr>
              <a:t>  classiques d'impression (tel que le format du papier ou l’orientation</a:t>
            </a:r>
          </a:p>
        </p:txBody>
      </p:sp>
    </p:spTree>
    <p:extLst>
      <p:ext uri="{BB962C8B-B14F-4D97-AF65-F5344CB8AC3E}">
        <p14:creationId xmlns:p14="http://schemas.microsoft.com/office/powerpoint/2010/main" val="59826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a:extLst>
              <a:ext uri="{FF2B5EF4-FFF2-40B4-BE49-F238E27FC236}">
                <a16:creationId xmlns:a16="http://schemas.microsoft.com/office/drawing/2014/main" id="{6A8BEED9-2FD0-4852-878D-BDD0F34C5E50}"/>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07:</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Mise en page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a:extLst>
              <a:ext uri="{FF2B5EF4-FFF2-40B4-BE49-F238E27FC236}">
                <a16:creationId xmlns:a16="http://schemas.microsoft.com/office/drawing/2014/main" id="{7EE5D688-F0F6-4BAD-A023-4FFCD099790C}"/>
              </a:ext>
            </a:extLst>
          </p:cNvPr>
          <p:cNvSpPr/>
          <p:nvPr/>
        </p:nvSpPr>
        <p:spPr>
          <a:xfrm>
            <a:off x="119270" y="731032"/>
            <a:ext cx="11913704" cy="2529282"/>
          </a:xfrm>
          <a:prstGeom prst="rect">
            <a:avLst/>
          </a:prstGeom>
        </p:spPr>
        <p:txBody>
          <a:bodyPr wrap="square">
            <a:spAutoFit/>
          </a:bodyPr>
          <a:lstStyle/>
          <a:p>
            <a:pPr algn="just">
              <a:lnSpc>
                <a:spcPct val="150000"/>
              </a:lnSpc>
            </a:pPr>
            <a:r>
              <a:rPr lang="fr-FR" dirty="0">
                <a:solidFill>
                  <a:srgbClr val="000000"/>
                </a:solidFill>
                <a:latin typeface="Verdana" panose="020B0604030504040204" pitchFamily="34" charset="0"/>
                <a:ea typeface="Verdana" panose="020B0604030504040204" pitchFamily="34" charset="0"/>
              </a:rPr>
              <a:t>Dans la fenêtre de présentation ( via l’onglet « présentation1 », par exemple), vérifier le format en mesurant la zone du papier (en millimètres). A l'intérieur de cette présentation, si la fenêtre n’est pas déjà créée, il faut la créer avec la commande "FMULT" (ou l’icône de la barre d’outil "Fenêtres"). Le nombre de fenêtres n'est pas limité et leur forme est libre. Ceci permet donc de placer le dessin sur le papier. On peut modifier à tout moment la taille et la position des "FMULT" avec les grips et en préciser l’échelle ( par exemple , 1:1, 1:100, 1/50 ou toute autre fraction)</a:t>
            </a:r>
            <a:endParaRPr lang="fr-FR" dirty="0">
              <a:latin typeface="Verdana" panose="020B0604030504040204" pitchFamily="34" charset="0"/>
              <a:ea typeface="Verdana" panose="020B0604030504040204" pitchFamily="34" charset="0"/>
            </a:endParaRPr>
          </a:p>
        </p:txBody>
      </p:sp>
      <p:pic>
        <p:nvPicPr>
          <p:cNvPr id="6" name="Image 5">
            <a:extLst>
              <a:ext uri="{FF2B5EF4-FFF2-40B4-BE49-F238E27FC236}">
                <a16:creationId xmlns:a16="http://schemas.microsoft.com/office/drawing/2014/main" id="{DB25E12B-1562-4E3A-B591-3B1CC74CAD12}"/>
              </a:ext>
            </a:extLst>
          </p:cNvPr>
          <p:cNvPicPr>
            <a:picLocks noChangeAspect="1"/>
          </p:cNvPicPr>
          <p:nvPr/>
        </p:nvPicPr>
        <p:blipFill>
          <a:blip r:embed="rId2"/>
          <a:stretch>
            <a:fillRect/>
          </a:stretch>
        </p:blipFill>
        <p:spPr>
          <a:xfrm>
            <a:off x="1837023" y="3597687"/>
            <a:ext cx="8517953" cy="1426003"/>
          </a:xfrm>
          <a:prstGeom prst="rect">
            <a:avLst/>
          </a:prstGeom>
          <a:ln>
            <a:solidFill>
              <a:schemeClr val="bg2">
                <a:lumMod val="50000"/>
              </a:schemeClr>
            </a:solidFill>
          </a:ln>
        </p:spPr>
      </p:pic>
    </p:spTree>
    <p:extLst>
      <p:ext uri="{BB962C8B-B14F-4D97-AF65-F5344CB8AC3E}">
        <p14:creationId xmlns:p14="http://schemas.microsoft.com/office/powerpoint/2010/main" val="134202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2B235B-3AAE-40CF-97DD-3133379ED665}"/>
              </a:ext>
            </a:extLst>
          </p:cNvPr>
          <p:cNvSpPr/>
          <p:nvPr/>
        </p:nvSpPr>
        <p:spPr>
          <a:xfrm>
            <a:off x="159026" y="731032"/>
            <a:ext cx="9954585" cy="3360279"/>
          </a:xfrm>
          <a:prstGeom prst="rect">
            <a:avLst/>
          </a:prstGeom>
        </p:spPr>
        <p:txBody>
          <a:bodyPr wrap="none">
            <a:spAutoFit/>
          </a:bodyPr>
          <a:lstStyle/>
          <a:p>
            <a:pPr>
              <a:lnSpc>
                <a:spcPct val="150000"/>
              </a:lnSpc>
            </a:pPr>
            <a:r>
              <a:rPr lang="fr-FR" dirty="0">
                <a:solidFill>
                  <a:srgbClr val="000000"/>
                </a:solidFill>
                <a:latin typeface="Verdana" panose="020B0604030504040204" pitchFamily="34" charset="0"/>
                <a:ea typeface="Verdana" panose="020B0604030504040204" pitchFamily="34" charset="0"/>
              </a:rPr>
              <a:t>Pour créer une présentation correcte, il vous faut donc :</a:t>
            </a:r>
          </a:p>
          <a:p>
            <a:pPr marL="285750" indent="-285750">
              <a:lnSpc>
                <a:spcPct val="150000"/>
              </a:lnSpc>
              <a:buFontTx/>
              <a:buChar char="-"/>
            </a:pPr>
            <a:r>
              <a:rPr lang="fr-FR" dirty="0">
                <a:solidFill>
                  <a:srgbClr val="000000"/>
                </a:solidFill>
                <a:latin typeface="Verdana" panose="020B0604030504040204" pitchFamily="34" charset="0"/>
                <a:ea typeface="Verdana" panose="020B0604030504040204" pitchFamily="34" charset="0"/>
              </a:rPr>
              <a:t>Nommer la présentation.</a:t>
            </a:r>
          </a:p>
          <a:p>
            <a:pPr marL="285750" indent="-285750">
              <a:lnSpc>
                <a:spcPct val="150000"/>
              </a:lnSpc>
              <a:buFontTx/>
              <a:buChar char="-"/>
            </a:pPr>
            <a:r>
              <a:rPr lang="fr-FR" dirty="0">
                <a:solidFill>
                  <a:srgbClr val="000000"/>
                </a:solidFill>
                <a:latin typeface="Verdana" panose="020B0604030504040204" pitchFamily="34" charset="0"/>
                <a:ea typeface="Verdana" panose="020B0604030504040204" pitchFamily="34" charset="0"/>
              </a:rPr>
              <a:t>Spécifier le périphérique de traçage.</a:t>
            </a:r>
          </a:p>
          <a:p>
            <a:pPr marL="285750" indent="-285750">
              <a:lnSpc>
                <a:spcPct val="150000"/>
              </a:lnSpc>
              <a:buFontTx/>
              <a:buChar char="-"/>
            </a:pPr>
            <a:r>
              <a:rPr lang="fr-FR" dirty="0">
                <a:solidFill>
                  <a:srgbClr val="000000"/>
                </a:solidFill>
                <a:latin typeface="Verdana" panose="020B0604030504040204" pitchFamily="34" charset="0"/>
                <a:ea typeface="Verdana" panose="020B0604030504040204" pitchFamily="34" charset="0"/>
              </a:rPr>
              <a:t>Choisir u table de style de tracé (attribution des plumes couleur ou monochrome.</a:t>
            </a:r>
          </a:p>
          <a:p>
            <a:pPr marL="285750" indent="-285750">
              <a:lnSpc>
                <a:spcPct val="150000"/>
              </a:lnSpc>
              <a:buFontTx/>
              <a:buChar char="-"/>
            </a:pPr>
            <a:r>
              <a:rPr lang="fr-FR" dirty="0">
                <a:solidFill>
                  <a:srgbClr val="000000"/>
                </a:solidFill>
                <a:latin typeface="Verdana" panose="020B0604030504040204" pitchFamily="34" charset="0"/>
                <a:ea typeface="Verdana" panose="020B0604030504040204" pitchFamily="34" charset="0"/>
              </a:rPr>
              <a:t>Choisir le format de papier (A4 à A0) et son orientation ( portrait ou paysage).</a:t>
            </a:r>
          </a:p>
          <a:p>
            <a:pPr marL="285750" indent="-285750">
              <a:lnSpc>
                <a:spcPct val="150000"/>
              </a:lnSpc>
              <a:buFontTx/>
              <a:buChar char="-"/>
            </a:pPr>
            <a:r>
              <a:rPr lang="fr-FR" dirty="0">
                <a:solidFill>
                  <a:srgbClr val="000000"/>
                </a:solidFill>
                <a:latin typeface="Verdana" panose="020B0604030504040204" pitchFamily="34" charset="0"/>
                <a:ea typeface="Verdana" panose="020B0604030504040204" pitchFamily="34" charset="0"/>
              </a:rPr>
              <a:t>Définir l'échelle de sortie ( à priori laisser toujours à 1). </a:t>
            </a:r>
          </a:p>
          <a:p>
            <a:pPr>
              <a:lnSpc>
                <a:spcPct val="150000"/>
              </a:lnSpc>
            </a:pPr>
            <a:r>
              <a:rPr lang="fr-FR" dirty="0">
                <a:solidFill>
                  <a:srgbClr val="000000"/>
                </a:solidFill>
                <a:latin typeface="Verdana" panose="020B0604030504040204" pitchFamily="34" charset="0"/>
                <a:ea typeface="Verdana" panose="020B0604030504040204" pitchFamily="34" charset="0"/>
              </a:rPr>
              <a:t>Utilisez l'assistant de création de présentation pour vous aider étape par étape.</a:t>
            </a:r>
          </a:p>
          <a:p>
            <a:pPr>
              <a:lnSpc>
                <a:spcPct val="150000"/>
              </a:lnSpc>
            </a:pPr>
            <a:endParaRPr lang="fr-FR" dirty="0">
              <a:latin typeface="Verdana" panose="020B0604030504040204" pitchFamily="34" charset="0"/>
              <a:ea typeface="Verdana" panose="020B0604030504040204" pitchFamily="34" charset="0"/>
            </a:endParaRPr>
          </a:p>
        </p:txBody>
      </p:sp>
      <p:sp>
        <p:nvSpPr>
          <p:cNvPr id="5" name="AutoShape 5">
            <a:extLst>
              <a:ext uri="{FF2B5EF4-FFF2-40B4-BE49-F238E27FC236}">
                <a16:creationId xmlns:a16="http://schemas.microsoft.com/office/drawing/2014/main" id="{15186FD4-784F-4E40-A576-08CCB4AFA087}"/>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07:</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Mise en page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Image 7">
            <a:extLst>
              <a:ext uri="{FF2B5EF4-FFF2-40B4-BE49-F238E27FC236}">
                <a16:creationId xmlns:a16="http://schemas.microsoft.com/office/drawing/2014/main" id="{C7938E7F-042B-4545-9DC1-821C693E7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3326" y="3647436"/>
            <a:ext cx="4685348" cy="3111975"/>
          </a:xfrm>
          <a:prstGeom prst="rect">
            <a:avLst/>
          </a:prstGeom>
        </p:spPr>
      </p:pic>
    </p:spTree>
    <p:extLst>
      <p:ext uri="{BB962C8B-B14F-4D97-AF65-F5344CB8AC3E}">
        <p14:creationId xmlns:p14="http://schemas.microsoft.com/office/powerpoint/2010/main" val="383386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a:extLst>
              <a:ext uri="{FF2B5EF4-FFF2-40B4-BE49-F238E27FC236}">
                <a16:creationId xmlns:a16="http://schemas.microsoft.com/office/drawing/2014/main" id="{A4CA7505-EF8D-4FEB-8FAC-40FA8F55E131}"/>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07:</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Mise en page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a:extLst>
              <a:ext uri="{FF2B5EF4-FFF2-40B4-BE49-F238E27FC236}">
                <a16:creationId xmlns:a16="http://schemas.microsoft.com/office/drawing/2014/main" id="{7A3564C3-6859-4143-8D7B-59FC44C8B196}"/>
              </a:ext>
            </a:extLst>
          </p:cNvPr>
          <p:cNvSpPr/>
          <p:nvPr/>
        </p:nvSpPr>
        <p:spPr>
          <a:xfrm>
            <a:off x="119270" y="731032"/>
            <a:ext cx="11913704" cy="2529282"/>
          </a:xfrm>
          <a:prstGeom prst="rect">
            <a:avLst/>
          </a:prstGeom>
        </p:spPr>
        <p:txBody>
          <a:bodyPr wrap="square">
            <a:spAutoFit/>
          </a:bodyPr>
          <a:lstStyle/>
          <a:p>
            <a:pPr algn="just">
              <a:lnSpc>
                <a:spcPct val="150000"/>
              </a:lnSpc>
            </a:pPr>
            <a:r>
              <a:rPr lang="fr-FR" dirty="0">
                <a:solidFill>
                  <a:srgbClr val="000000"/>
                </a:solidFill>
                <a:latin typeface="Verdana" panose="020B0604030504040204" pitchFamily="34" charset="0"/>
                <a:ea typeface="Verdana" panose="020B0604030504040204" pitchFamily="34" charset="0"/>
              </a:rPr>
              <a:t>L’icone d’impression permet d'accéder à la boite de dialogue « tracer ». Il est important toujours de vérifier les options panneau. De même, l’outil « Aperçu »est très utile pour éviter de perdre du temps dans un tracé mal réglé. La boite de dialogue suivante résume les options importante …il s'agit du même panneau que celui précédemment vu, mais il offre la possibilité  de modification de dernière minute.</a:t>
            </a:r>
          </a:p>
          <a:p>
            <a:pPr algn="just">
              <a:lnSpc>
                <a:spcPct val="150000"/>
              </a:lnSpc>
            </a:pPr>
            <a:endParaRPr lang="fr-FR" dirty="0">
              <a:latin typeface="Verdana" panose="020B0604030504040204" pitchFamily="34" charset="0"/>
              <a:ea typeface="Verdana" panose="020B0604030504040204" pitchFamily="34" charset="0"/>
            </a:endParaRPr>
          </a:p>
        </p:txBody>
      </p:sp>
      <p:pic>
        <p:nvPicPr>
          <p:cNvPr id="8" name="Image 7">
            <a:extLst>
              <a:ext uri="{FF2B5EF4-FFF2-40B4-BE49-F238E27FC236}">
                <a16:creationId xmlns:a16="http://schemas.microsoft.com/office/drawing/2014/main" id="{ED57279D-82DD-4975-961E-BE0700698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4662" y="2400266"/>
            <a:ext cx="4326775" cy="4359145"/>
          </a:xfrm>
          <a:prstGeom prst="rect">
            <a:avLst/>
          </a:prstGeom>
        </p:spPr>
      </p:pic>
    </p:spTree>
    <p:extLst>
      <p:ext uri="{BB962C8B-B14F-4D97-AF65-F5344CB8AC3E}">
        <p14:creationId xmlns:p14="http://schemas.microsoft.com/office/powerpoint/2010/main" val="306142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a:extLst>
              <a:ext uri="{FF2B5EF4-FFF2-40B4-BE49-F238E27FC236}">
                <a16:creationId xmlns:a16="http://schemas.microsoft.com/office/drawing/2014/main" id="{8C8AFA30-B1E1-4934-BD90-6B6C31C465E9}"/>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05:</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les blocs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a:extLst>
              <a:ext uri="{FF2B5EF4-FFF2-40B4-BE49-F238E27FC236}">
                <a16:creationId xmlns:a16="http://schemas.microsoft.com/office/drawing/2014/main" id="{2ED83635-6748-4FD7-8337-3B5C578908E3}"/>
              </a:ext>
            </a:extLst>
          </p:cNvPr>
          <p:cNvSpPr/>
          <p:nvPr/>
        </p:nvSpPr>
        <p:spPr>
          <a:xfrm>
            <a:off x="159026" y="731032"/>
            <a:ext cx="11913704" cy="1876732"/>
          </a:xfrm>
          <a:prstGeom prst="rect">
            <a:avLst/>
          </a:prstGeom>
        </p:spPr>
        <p:txBody>
          <a:bodyPr wrap="square">
            <a:spAutoFit/>
          </a:bodyPr>
          <a:lstStyle/>
          <a:p>
            <a:pPr marR="0" algn="just">
              <a:lnSpc>
                <a:spcPct val="150000"/>
              </a:lnSpc>
            </a:pPr>
            <a:r>
              <a:rPr lang="fr-FR" sz="2000" dirty="0">
                <a:solidFill>
                  <a:srgbClr val="000000"/>
                </a:solidFill>
                <a:latin typeface="Verdana" panose="020B0604030504040204" pitchFamily="34" charset="0"/>
                <a:ea typeface="Verdana" panose="020B0604030504040204" pitchFamily="34" charset="0"/>
              </a:rPr>
              <a:t>Une fois que vous avez </a:t>
            </a:r>
            <a:r>
              <a:rPr lang="fr-FR" sz="2000" dirty="0" err="1">
                <a:solidFill>
                  <a:srgbClr val="000000"/>
                </a:solidFill>
                <a:latin typeface="Verdana" panose="020B0604030504040204" pitchFamily="34" charset="0"/>
                <a:ea typeface="Verdana" panose="020B0604030504040204" pitchFamily="34" charset="0"/>
              </a:rPr>
              <a:t>céé</a:t>
            </a:r>
            <a:r>
              <a:rPr lang="fr-FR" sz="2000" dirty="0">
                <a:solidFill>
                  <a:srgbClr val="000000"/>
                </a:solidFill>
                <a:latin typeface="Verdana" panose="020B0604030504040204" pitchFamily="34" charset="0"/>
                <a:ea typeface="Verdana" panose="020B0604030504040204" pitchFamily="34" charset="0"/>
              </a:rPr>
              <a:t> un </a:t>
            </a:r>
            <a:r>
              <a:rPr lang="fr-FR" sz="2000" dirty="0" err="1">
                <a:solidFill>
                  <a:srgbClr val="000000"/>
                </a:solidFill>
                <a:latin typeface="Verdana" panose="020B0604030504040204" pitchFamily="34" charset="0"/>
                <a:ea typeface="Verdana" panose="020B0604030504040204" pitchFamily="34" charset="0"/>
              </a:rPr>
              <a:t>ojet</a:t>
            </a:r>
            <a:r>
              <a:rPr lang="fr-FR" sz="2000" dirty="0">
                <a:solidFill>
                  <a:srgbClr val="000000"/>
                </a:solidFill>
                <a:latin typeface="Verdana" panose="020B0604030504040204" pitchFamily="34" charset="0"/>
                <a:ea typeface="Verdana" panose="020B0604030504040204" pitchFamily="34" charset="0"/>
              </a:rPr>
              <a:t>, pour le convertir en bloc il suffit d’utiliser soit la commande « Bloc » ( alias B), soit l’icone de la barre d’outils de </a:t>
            </a:r>
            <a:r>
              <a:rPr lang="fr-FR" sz="2000" dirty="0" err="1">
                <a:solidFill>
                  <a:srgbClr val="000000"/>
                </a:solidFill>
                <a:latin typeface="Verdana" panose="020B0604030504040204" pitchFamily="34" charset="0"/>
                <a:ea typeface="Verdana" panose="020B0604030504040204" pitchFamily="34" charset="0"/>
              </a:rPr>
              <a:t>desin</a:t>
            </a:r>
            <a:r>
              <a:rPr lang="fr-FR" sz="2000" dirty="0">
                <a:solidFill>
                  <a:srgbClr val="000000"/>
                </a:solidFill>
                <a:latin typeface="Verdana" panose="020B0604030504040204" pitchFamily="34" charset="0"/>
                <a:ea typeface="Verdana" panose="020B0604030504040204" pitchFamily="34" charset="0"/>
              </a:rPr>
              <a:t> ou bien encore le menu « Dessin&gt;Bloc&gt;Créer… ». </a:t>
            </a:r>
          </a:p>
          <a:p>
            <a:pPr marR="0" algn="just">
              <a:lnSpc>
                <a:spcPct val="150000"/>
              </a:lnSpc>
            </a:pPr>
            <a:r>
              <a:rPr lang="fr-FR" sz="2000" dirty="0">
                <a:solidFill>
                  <a:srgbClr val="000000"/>
                </a:solidFill>
                <a:latin typeface="Verdana" panose="020B0604030504040204" pitchFamily="34" charset="0"/>
                <a:ea typeface="Verdana" panose="020B0604030504040204" pitchFamily="34" charset="0"/>
              </a:rPr>
              <a:t>La fenêtre « Définition de bloc » apparait: </a:t>
            </a:r>
            <a:endParaRPr lang="fr-FR" sz="2000" dirty="0">
              <a:latin typeface="Verdana" panose="020B0604030504040204" pitchFamily="34" charset="0"/>
              <a:ea typeface="Verdana" panose="020B0604030504040204" pitchFamily="34" charset="0"/>
            </a:endParaRPr>
          </a:p>
        </p:txBody>
      </p:sp>
      <p:pic>
        <p:nvPicPr>
          <p:cNvPr id="8" name="Image 7">
            <a:extLst>
              <a:ext uri="{FF2B5EF4-FFF2-40B4-BE49-F238E27FC236}">
                <a16:creationId xmlns:a16="http://schemas.microsoft.com/office/drawing/2014/main" id="{411F2A52-E0A7-4AD7-BCFD-BBD47482B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607764"/>
            <a:ext cx="5632291" cy="4031091"/>
          </a:xfrm>
          <a:prstGeom prst="rect">
            <a:avLst/>
          </a:prstGeom>
        </p:spPr>
      </p:pic>
    </p:spTree>
    <p:extLst>
      <p:ext uri="{BB962C8B-B14F-4D97-AF65-F5344CB8AC3E}">
        <p14:creationId xmlns:p14="http://schemas.microsoft.com/office/powerpoint/2010/main" val="2050504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a:extLst>
              <a:ext uri="{FF2B5EF4-FFF2-40B4-BE49-F238E27FC236}">
                <a16:creationId xmlns:a16="http://schemas.microsoft.com/office/drawing/2014/main" id="{8C8AFA30-B1E1-4934-BD90-6B6C31C465E9}"/>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05:</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les blocs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a:extLst>
              <a:ext uri="{FF2B5EF4-FFF2-40B4-BE49-F238E27FC236}">
                <a16:creationId xmlns:a16="http://schemas.microsoft.com/office/drawing/2014/main" id="{A2D61C12-5044-40D0-A389-C4580990E788}"/>
              </a:ext>
            </a:extLst>
          </p:cNvPr>
          <p:cNvSpPr/>
          <p:nvPr/>
        </p:nvSpPr>
        <p:spPr>
          <a:xfrm>
            <a:off x="159026" y="731032"/>
            <a:ext cx="11913704" cy="953403"/>
          </a:xfrm>
          <a:prstGeom prst="rect">
            <a:avLst/>
          </a:prstGeom>
        </p:spPr>
        <p:txBody>
          <a:bodyPr wrap="square">
            <a:spAutoFit/>
          </a:bodyPr>
          <a:lstStyle/>
          <a:p>
            <a:pPr marR="0" algn="just">
              <a:lnSpc>
                <a:spcPct val="150000"/>
              </a:lnSpc>
            </a:pPr>
            <a:r>
              <a:rPr lang="fr-FR" sz="2000" dirty="0">
                <a:solidFill>
                  <a:srgbClr val="000000"/>
                </a:solidFill>
                <a:latin typeface="Verdana" panose="020B0604030504040204" pitchFamily="34" charset="0"/>
                <a:ea typeface="Verdana" panose="020B0604030504040204" pitchFamily="34" charset="0"/>
              </a:rPr>
              <a:t>Il faut préciser le nom du bloc à créer, choisir son point d'insertion ( point de base) et ensuite spécifier les objet formant le bloc.</a:t>
            </a:r>
          </a:p>
        </p:txBody>
      </p:sp>
      <p:sp>
        <p:nvSpPr>
          <p:cNvPr id="5" name="Rectangle 4">
            <a:extLst>
              <a:ext uri="{FF2B5EF4-FFF2-40B4-BE49-F238E27FC236}">
                <a16:creationId xmlns:a16="http://schemas.microsoft.com/office/drawing/2014/main" id="{10E54F51-16CF-445B-B600-E73A063F66C1}"/>
              </a:ext>
            </a:extLst>
          </p:cNvPr>
          <p:cNvSpPr/>
          <p:nvPr/>
        </p:nvSpPr>
        <p:spPr>
          <a:xfrm>
            <a:off x="159026" y="1684435"/>
            <a:ext cx="11913704" cy="953403"/>
          </a:xfrm>
          <a:prstGeom prst="rect">
            <a:avLst/>
          </a:prstGeom>
        </p:spPr>
        <p:txBody>
          <a:bodyPr wrap="square">
            <a:spAutoFit/>
          </a:bodyPr>
          <a:lstStyle/>
          <a:p>
            <a:pPr marR="0" algn="just">
              <a:lnSpc>
                <a:spcPct val="150000"/>
              </a:lnSpc>
            </a:pPr>
            <a:r>
              <a:rPr lang="fr-FR" sz="2000" dirty="0">
                <a:solidFill>
                  <a:srgbClr val="000000"/>
                </a:solidFill>
                <a:latin typeface="Verdana" panose="020B0604030504040204" pitchFamily="34" charset="0"/>
                <a:ea typeface="Verdana" panose="020B0604030504040204" pitchFamily="34" charset="0"/>
              </a:rPr>
              <a:t>On décide ensuite s’il faut conserver ces objets en tant que dessin, les convertir en bloc ou es supprimer en les gardant uniquement dans la bibliothèque.</a:t>
            </a:r>
          </a:p>
        </p:txBody>
      </p:sp>
      <p:sp>
        <p:nvSpPr>
          <p:cNvPr id="6" name="Rectangle 5">
            <a:extLst>
              <a:ext uri="{FF2B5EF4-FFF2-40B4-BE49-F238E27FC236}">
                <a16:creationId xmlns:a16="http://schemas.microsoft.com/office/drawing/2014/main" id="{D1331D45-C3DD-4063-9310-A4EAF393CFC5}"/>
              </a:ext>
            </a:extLst>
          </p:cNvPr>
          <p:cNvSpPr/>
          <p:nvPr/>
        </p:nvSpPr>
        <p:spPr>
          <a:xfrm>
            <a:off x="159026" y="2637838"/>
            <a:ext cx="11913704" cy="953403"/>
          </a:xfrm>
          <a:prstGeom prst="rect">
            <a:avLst/>
          </a:prstGeom>
        </p:spPr>
        <p:txBody>
          <a:bodyPr wrap="square">
            <a:spAutoFit/>
          </a:bodyPr>
          <a:lstStyle/>
          <a:p>
            <a:pPr marR="0" algn="just">
              <a:lnSpc>
                <a:spcPct val="150000"/>
              </a:lnSpc>
            </a:pPr>
            <a:r>
              <a:rPr lang="fr-FR" sz="2000" dirty="0">
                <a:solidFill>
                  <a:srgbClr val="000000"/>
                </a:solidFill>
                <a:latin typeface="Verdana" panose="020B0604030504040204" pitchFamily="34" charset="0"/>
                <a:ea typeface="Verdana" panose="020B0604030504040204" pitchFamily="34" charset="0"/>
              </a:rPr>
              <a:t>On peut également définir les unités du bloc, son comportement ( annotatif, proportionnel, décomposable) et détailler une description.</a:t>
            </a:r>
          </a:p>
        </p:txBody>
      </p:sp>
      <p:sp>
        <p:nvSpPr>
          <p:cNvPr id="7" name="Rectangle 6">
            <a:extLst>
              <a:ext uri="{FF2B5EF4-FFF2-40B4-BE49-F238E27FC236}">
                <a16:creationId xmlns:a16="http://schemas.microsoft.com/office/drawing/2014/main" id="{A4A455B6-F3C0-4B73-8BE1-85DEE42E2652}"/>
              </a:ext>
            </a:extLst>
          </p:cNvPr>
          <p:cNvSpPr/>
          <p:nvPr/>
        </p:nvSpPr>
        <p:spPr>
          <a:xfrm>
            <a:off x="159026" y="3591241"/>
            <a:ext cx="11913704" cy="2800062"/>
          </a:xfrm>
          <a:prstGeom prst="rect">
            <a:avLst/>
          </a:prstGeom>
        </p:spPr>
        <p:txBody>
          <a:bodyPr wrap="square">
            <a:spAutoFit/>
          </a:bodyPr>
          <a:lstStyle/>
          <a:p>
            <a:pPr marR="0" algn="just">
              <a:lnSpc>
                <a:spcPct val="150000"/>
              </a:lnSpc>
            </a:pPr>
            <a:r>
              <a:rPr lang="fr-FR" sz="2000" dirty="0">
                <a:solidFill>
                  <a:srgbClr val="000000"/>
                </a:solidFill>
                <a:latin typeface="Verdana" panose="020B0604030504040204" pitchFamily="34" charset="0"/>
                <a:ea typeface="Verdana" panose="020B0604030504040204" pitchFamily="34" charset="0"/>
              </a:rPr>
              <a:t>Un bloc peut être construit à partir d'autres blocs imbriqués. Il eut aussi être composé d'objets dessinés sur plusieurs calques compotant des couleurs, des types et des épaisseurs de ligne différents.</a:t>
            </a:r>
          </a:p>
          <a:p>
            <a:pPr marR="0" algn="just">
              <a:lnSpc>
                <a:spcPct val="150000"/>
              </a:lnSpc>
            </a:pPr>
            <a:r>
              <a:rPr lang="fr-FR" sz="2000" dirty="0">
                <a:solidFill>
                  <a:srgbClr val="000000"/>
                </a:solidFill>
                <a:latin typeface="Verdana" panose="020B0604030504040204" pitchFamily="34" charset="0"/>
                <a:ea typeface="Verdana" panose="020B0604030504040204" pitchFamily="34" charset="0"/>
              </a:rPr>
              <a:t>Bien qu’un bloc soit toujours inséré sur le calque courant, la référence de bloc laisse intactes les informations relatives au calque initial, la couleur et les propriétés </a:t>
            </a:r>
            <a:r>
              <a:rPr lang="fr-FR" sz="2000" dirty="0" err="1">
                <a:solidFill>
                  <a:srgbClr val="000000"/>
                </a:solidFill>
                <a:latin typeface="Verdana" panose="020B0604030504040204" pitchFamily="34" charset="0"/>
                <a:ea typeface="Verdana" panose="020B0604030504040204" pitchFamily="34" charset="0"/>
              </a:rPr>
              <a:t>ds</a:t>
            </a:r>
            <a:r>
              <a:rPr lang="fr-FR" sz="2000" dirty="0">
                <a:solidFill>
                  <a:srgbClr val="000000"/>
                </a:solidFill>
                <a:latin typeface="Verdana" panose="020B0604030504040204" pitchFamily="34" charset="0"/>
                <a:ea typeface="Verdana" panose="020B0604030504040204" pitchFamily="34" charset="0"/>
              </a:rPr>
              <a:t> objets contenus dans le bloc.</a:t>
            </a:r>
          </a:p>
        </p:txBody>
      </p:sp>
    </p:spTree>
    <p:extLst>
      <p:ext uri="{BB962C8B-B14F-4D97-AF65-F5344CB8AC3E}">
        <p14:creationId xmlns:p14="http://schemas.microsoft.com/office/powerpoint/2010/main" val="4214016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a:extLst>
              <a:ext uri="{FF2B5EF4-FFF2-40B4-BE49-F238E27FC236}">
                <a16:creationId xmlns:a16="http://schemas.microsoft.com/office/drawing/2014/main" id="{8C8AFA30-B1E1-4934-BD90-6B6C31C465E9}"/>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05:</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les blocs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a:extLst>
              <a:ext uri="{FF2B5EF4-FFF2-40B4-BE49-F238E27FC236}">
                <a16:creationId xmlns:a16="http://schemas.microsoft.com/office/drawing/2014/main" id="{2BE720F8-153C-4428-96DA-6D91D8A885C4}"/>
              </a:ext>
            </a:extLst>
          </p:cNvPr>
          <p:cNvSpPr/>
          <p:nvPr/>
        </p:nvSpPr>
        <p:spPr>
          <a:xfrm>
            <a:off x="159026" y="731032"/>
            <a:ext cx="11913704" cy="953403"/>
          </a:xfrm>
          <a:prstGeom prst="rect">
            <a:avLst/>
          </a:prstGeom>
        </p:spPr>
        <p:txBody>
          <a:bodyPr wrap="square">
            <a:spAutoFit/>
          </a:bodyPr>
          <a:lstStyle/>
          <a:p>
            <a:pPr marR="0" algn="just">
              <a:lnSpc>
                <a:spcPct val="150000"/>
              </a:lnSpc>
            </a:pPr>
            <a:r>
              <a:rPr lang="fr-FR" sz="2000" dirty="0">
                <a:solidFill>
                  <a:srgbClr val="000000"/>
                </a:solidFill>
                <a:latin typeface="Verdana" panose="020B0604030504040204" pitchFamily="34" charset="0"/>
                <a:ea typeface="Verdana" panose="020B0604030504040204" pitchFamily="34" charset="0"/>
              </a:rPr>
              <a:t>Vous pouvez spécifier si les objets d’un bloc conservent leurs propriétés initiales, ou s’</a:t>
            </a:r>
            <a:r>
              <a:rPr lang="fr-FR" sz="2000" dirty="0" err="1">
                <a:solidFill>
                  <a:srgbClr val="000000"/>
                </a:solidFill>
                <a:latin typeface="Verdana" panose="020B0604030504040204" pitchFamily="34" charset="0"/>
                <a:ea typeface="Verdana" panose="020B0604030504040204" pitchFamily="34" charset="0"/>
              </a:rPr>
              <a:t>is</a:t>
            </a:r>
            <a:r>
              <a:rPr lang="fr-FR" sz="2000" dirty="0">
                <a:solidFill>
                  <a:srgbClr val="000000"/>
                </a:solidFill>
                <a:latin typeface="Verdana" panose="020B0604030504040204" pitchFamily="34" charset="0"/>
                <a:ea typeface="Verdana" panose="020B0604030504040204" pitchFamily="34" charset="0"/>
              </a:rPr>
              <a:t> héritent des paramètres du claque courant..</a:t>
            </a:r>
          </a:p>
        </p:txBody>
      </p:sp>
    </p:spTree>
    <p:extLst>
      <p:ext uri="{BB962C8B-B14F-4D97-AF65-F5344CB8AC3E}">
        <p14:creationId xmlns:p14="http://schemas.microsoft.com/office/powerpoint/2010/main" val="793491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87CE2D-0C53-4592-9BCE-738FB8ED7DBA}"/>
              </a:ext>
            </a:extLst>
          </p:cNvPr>
          <p:cNvSpPr/>
          <p:nvPr/>
        </p:nvSpPr>
        <p:spPr>
          <a:xfrm>
            <a:off x="419686" y="1841706"/>
            <a:ext cx="11352628" cy="2417265"/>
          </a:xfrm>
          <a:prstGeom prst="rect">
            <a:avLst/>
          </a:prstGeom>
        </p:spPr>
        <p:txBody>
          <a:bodyPr wrap="square">
            <a:spAutoFit/>
          </a:bodyPr>
          <a:lstStyle/>
          <a:p>
            <a:pPr algn="ctr" defTabSz="457200">
              <a:lnSpc>
                <a:spcPct val="150000"/>
              </a:lnSpc>
              <a:defRPr sz="1800" b="0" i="0" u="none" strike="noStrike" kern="0" cap="none" spc="0" baseline="0">
                <a:solidFill>
                  <a:srgbClr val="000000"/>
                </a:solidFill>
                <a:uFillTx/>
              </a:defRPr>
            </a:pPr>
            <a:r>
              <a:rPr lang="fr-FR" sz="5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06: </a:t>
            </a:r>
          </a:p>
          <a:p>
            <a:pPr algn="ctr" defTabSz="457200">
              <a:lnSpc>
                <a:spcPct val="150000"/>
              </a:lnSpc>
              <a:defRPr sz="1800" b="0" i="0" u="none" strike="noStrike" kern="0" cap="none" spc="0" baseline="0">
                <a:solidFill>
                  <a:srgbClr val="000000"/>
                </a:solidFill>
                <a:uFillTx/>
              </a:defRPr>
            </a:pPr>
            <a:r>
              <a:rPr lang="fr-FR" sz="5400" b="1" kern="0" dirty="0">
                <a:solidFill>
                  <a:schemeClr val="bg1"/>
                </a:solidFill>
                <a:latin typeface="Verdana" panose="020B0604030504040204" pitchFamily="34" charset="0"/>
                <a:ea typeface="Verdana" panose="020B0604030504040204" pitchFamily="34" charset="0"/>
              </a:rPr>
              <a:t>HABILLAGE</a:t>
            </a:r>
            <a:endParaRPr lang="fr-FR" altLang="fr-FR" sz="48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23516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a:extLst>
              <a:ext uri="{FF2B5EF4-FFF2-40B4-BE49-F238E27FC236}">
                <a16:creationId xmlns:a16="http://schemas.microsoft.com/office/drawing/2014/main" id="{14822250-C547-41F4-8BD2-12AE8B7E1A82}"/>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06:</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Habillage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 Box 5">
            <a:extLst>
              <a:ext uri="{FF2B5EF4-FFF2-40B4-BE49-F238E27FC236}">
                <a16:creationId xmlns:a16="http://schemas.microsoft.com/office/drawing/2014/main" id="{A4C0E262-2DD9-4E67-81D5-D8542F108F68}"/>
              </a:ext>
            </a:extLst>
          </p:cNvPr>
          <p:cNvSpPr txBox="1">
            <a:spLocks noChangeArrowheads="1"/>
          </p:cNvSpPr>
          <p:nvPr/>
        </p:nvSpPr>
        <p:spPr bwMode="auto">
          <a:xfrm>
            <a:off x="119270" y="731032"/>
            <a:ext cx="6799690" cy="779131"/>
          </a:xfrm>
          <a:prstGeom prst="rect">
            <a:avLst/>
          </a:prstGeom>
          <a:noFill/>
          <a:ln w="0">
            <a:noFill/>
            <a:prstDash val="solid"/>
          </a:ln>
        </p:spPr>
        <p:txBody>
          <a:bodyPr wrap="none" lIns="90004" tIns="44997" rIns="90004" bIns="44997" anchor="ctr" anchorCtr="1" compatLnSpc="0"/>
          <a:lstStyle/>
          <a:p>
            <a:pPr defTabSz="457200"/>
            <a:r>
              <a:rPr lang="fr-FR" sz="2800" b="1" dirty="0">
                <a:solidFill>
                  <a:srgbClr val="C00000"/>
                </a:solidFill>
                <a:latin typeface="Verdana" panose="020B0604030504040204" pitchFamily="34" charset="0"/>
                <a:ea typeface="Verdana" panose="020B0604030504040204" pitchFamily="34" charset="0"/>
                <a:cs typeface="Verdana" panose="020B0604030504040204" pitchFamily="34" charset="0"/>
              </a:rPr>
              <a:t>6.1. les hachures et gardians</a:t>
            </a:r>
          </a:p>
        </p:txBody>
      </p:sp>
      <p:sp>
        <p:nvSpPr>
          <p:cNvPr id="6" name="Rectangle 5">
            <a:extLst>
              <a:ext uri="{FF2B5EF4-FFF2-40B4-BE49-F238E27FC236}">
                <a16:creationId xmlns:a16="http://schemas.microsoft.com/office/drawing/2014/main" id="{0676B5CB-F6E2-4F9F-85B0-B340214F18BE}"/>
              </a:ext>
            </a:extLst>
          </p:cNvPr>
          <p:cNvSpPr/>
          <p:nvPr/>
        </p:nvSpPr>
        <p:spPr>
          <a:xfrm>
            <a:off x="119270" y="1363475"/>
            <a:ext cx="6571090" cy="1876732"/>
          </a:xfrm>
          <a:prstGeom prst="rect">
            <a:avLst/>
          </a:prstGeom>
        </p:spPr>
        <p:txBody>
          <a:bodyPr wrap="square">
            <a:spAutoFit/>
          </a:bodyPr>
          <a:lstStyle/>
          <a:p>
            <a:pPr marR="0" algn="just">
              <a:lnSpc>
                <a:spcPct val="150000"/>
              </a:lnSpc>
            </a:pPr>
            <a:r>
              <a:rPr lang="fr-FR" sz="2000" dirty="0">
                <a:solidFill>
                  <a:srgbClr val="000000"/>
                </a:solidFill>
                <a:latin typeface="Verdana" panose="020B0604030504040204" pitchFamily="34" charset="0"/>
                <a:ea typeface="Verdana" panose="020B0604030504040204" pitchFamily="34" charset="0"/>
              </a:rPr>
              <a:t>Les processus de «  hachurages » et de dégradés permettent d'habiller des surfaces, de délimiter des zones, de définir un type de matériaux ou de sol, etc.</a:t>
            </a:r>
          </a:p>
        </p:txBody>
      </p:sp>
      <p:pic>
        <p:nvPicPr>
          <p:cNvPr id="7" name="Image 6">
            <a:extLst>
              <a:ext uri="{FF2B5EF4-FFF2-40B4-BE49-F238E27FC236}">
                <a16:creationId xmlns:a16="http://schemas.microsoft.com/office/drawing/2014/main" id="{DE2B39F1-5AB8-4840-AE40-6F5ED5F65FBF}"/>
              </a:ext>
            </a:extLst>
          </p:cNvPr>
          <p:cNvPicPr>
            <a:picLocks noChangeAspect="1"/>
          </p:cNvPicPr>
          <p:nvPr/>
        </p:nvPicPr>
        <p:blipFill>
          <a:blip r:embed="rId2"/>
          <a:stretch>
            <a:fillRect/>
          </a:stretch>
        </p:blipFill>
        <p:spPr>
          <a:xfrm>
            <a:off x="6858668" y="1195282"/>
            <a:ext cx="5234599" cy="4160675"/>
          </a:xfrm>
          <a:prstGeom prst="rect">
            <a:avLst/>
          </a:prstGeom>
          <a:ln>
            <a:solidFill>
              <a:schemeClr val="bg2">
                <a:lumMod val="50000"/>
              </a:schemeClr>
            </a:solidFill>
          </a:ln>
        </p:spPr>
      </p:pic>
      <p:sp>
        <p:nvSpPr>
          <p:cNvPr id="8" name="Rectangle 7">
            <a:extLst>
              <a:ext uri="{FF2B5EF4-FFF2-40B4-BE49-F238E27FC236}">
                <a16:creationId xmlns:a16="http://schemas.microsoft.com/office/drawing/2014/main" id="{039A8754-A982-459A-805C-7C62080A8CB1}"/>
              </a:ext>
            </a:extLst>
          </p:cNvPr>
          <p:cNvSpPr/>
          <p:nvPr/>
        </p:nvSpPr>
        <p:spPr>
          <a:xfrm>
            <a:off x="119270" y="3240207"/>
            <a:ext cx="6571090" cy="2800062"/>
          </a:xfrm>
          <a:prstGeom prst="rect">
            <a:avLst/>
          </a:prstGeom>
        </p:spPr>
        <p:txBody>
          <a:bodyPr wrap="square">
            <a:spAutoFit/>
          </a:bodyPr>
          <a:lstStyle/>
          <a:p>
            <a:pPr marR="0" algn="just">
              <a:lnSpc>
                <a:spcPct val="150000"/>
              </a:lnSpc>
            </a:pPr>
            <a:r>
              <a:rPr lang="fr-FR" sz="2000" dirty="0">
                <a:solidFill>
                  <a:srgbClr val="000000"/>
                </a:solidFill>
                <a:latin typeface="Verdana" panose="020B0604030504040204" pitchFamily="34" charset="0"/>
                <a:ea typeface="Verdana" panose="020B0604030504040204" pitchFamily="34" charset="0"/>
              </a:rPr>
              <a:t>Le motif défini par l’utilisateur permet de donner une distance entre les hachures, préciser l'angle (0° pour créer les hachures horizontales; 45° des hachures obliques).</a:t>
            </a:r>
          </a:p>
          <a:p>
            <a:pPr marR="0" algn="just">
              <a:lnSpc>
                <a:spcPct val="150000"/>
              </a:lnSpc>
            </a:pPr>
            <a:r>
              <a:rPr lang="fr-FR" sz="2000" dirty="0">
                <a:solidFill>
                  <a:srgbClr val="000000"/>
                </a:solidFill>
                <a:latin typeface="Verdana" panose="020B0604030504040204" pitchFamily="34" charset="0"/>
                <a:ea typeface="Verdana" panose="020B0604030504040204" pitchFamily="34" charset="0"/>
              </a:rPr>
              <a:t>Les style d’hachures permettent de gérer les ilots fermés dans les contours.</a:t>
            </a:r>
          </a:p>
        </p:txBody>
      </p:sp>
    </p:spTree>
    <p:extLst>
      <p:ext uri="{BB962C8B-B14F-4D97-AF65-F5344CB8AC3E}">
        <p14:creationId xmlns:p14="http://schemas.microsoft.com/office/powerpoint/2010/main" val="178483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5">
            <a:extLst>
              <a:ext uri="{FF2B5EF4-FFF2-40B4-BE49-F238E27FC236}">
                <a16:creationId xmlns:a16="http://schemas.microsoft.com/office/drawing/2014/main" id="{D50F26B5-0DA9-4EEF-83BA-FEB7D7C852E6}"/>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06:</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Habillage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a:extLst>
              <a:ext uri="{FF2B5EF4-FFF2-40B4-BE49-F238E27FC236}">
                <a16:creationId xmlns:a16="http://schemas.microsoft.com/office/drawing/2014/main" id="{CECA6A24-C6E1-43A7-B3A0-BF3FA1A6BD1B}"/>
              </a:ext>
            </a:extLst>
          </p:cNvPr>
          <p:cNvSpPr/>
          <p:nvPr/>
        </p:nvSpPr>
        <p:spPr>
          <a:xfrm>
            <a:off x="119270" y="731032"/>
            <a:ext cx="6799690" cy="4646721"/>
          </a:xfrm>
          <a:prstGeom prst="rect">
            <a:avLst/>
          </a:prstGeom>
        </p:spPr>
        <p:txBody>
          <a:bodyPr wrap="square">
            <a:spAutoFit/>
          </a:bodyPr>
          <a:lstStyle/>
          <a:p>
            <a:pPr marR="0" algn="just">
              <a:lnSpc>
                <a:spcPct val="150000"/>
              </a:lnSpc>
            </a:pPr>
            <a:r>
              <a:rPr lang="fr-FR" sz="2000" dirty="0">
                <a:solidFill>
                  <a:srgbClr val="000000"/>
                </a:solidFill>
                <a:latin typeface="Verdana" panose="020B0604030504040204" pitchFamily="34" charset="0"/>
                <a:ea typeface="Verdana" panose="020B0604030504040204" pitchFamily="34" charset="0"/>
              </a:rPr>
              <a:t>Pour créer une hachure, utiliser l'alias « H » ( ou via le menu « dessin &gt;Hachures »). Choisir ensuite un motif (« prédéfini » ou « personnalisé », en précisant son rotation et son échelle. Enfin, sélectionner l’entité à hachurer ( utiliser le bouton  « Aperçu pour gagner du temps),</a:t>
            </a:r>
          </a:p>
          <a:p>
            <a:pPr marR="0" algn="just">
              <a:lnSpc>
                <a:spcPct val="150000"/>
              </a:lnSpc>
            </a:pPr>
            <a:r>
              <a:rPr lang="fr-FR" sz="2000" dirty="0">
                <a:solidFill>
                  <a:srgbClr val="000000"/>
                </a:solidFill>
                <a:latin typeface="Verdana" panose="020B0604030504040204" pitchFamily="34" charset="0"/>
                <a:ea typeface="Verdana" panose="020B0604030504040204" pitchFamily="34" charset="0"/>
              </a:rPr>
              <a:t>Le principe est le même pour les dégradés.</a:t>
            </a:r>
          </a:p>
          <a:p>
            <a:pPr marR="0" algn="just">
              <a:lnSpc>
                <a:spcPct val="150000"/>
              </a:lnSpc>
            </a:pPr>
            <a:r>
              <a:rPr lang="fr-FR" sz="2000" dirty="0">
                <a:solidFill>
                  <a:srgbClr val="000000"/>
                </a:solidFill>
                <a:latin typeface="Verdana" panose="020B0604030504040204" pitchFamily="34" charset="0"/>
                <a:ea typeface="Verdana" panose="020B0604030504040204" pitchFamily="34" charset="0"/>
              </a:rPr>
              <a:t>Pour modifier une hachure ou un dégradé, il suffit de double cliquer dessus; la case de dialogue s’ouvre pour faire les modifications souhaitées.</a:t>
            </a:r>
          </a:p>
        </p:txBody>
      </p:sp>
      <p:pic>
        <p:nvPicPr>
          <p:cNvPr id="8" name="Image 7">
            <a:extLst>
              <a:ext uri="{FF2B5EF4-FFF2-40B4-BE49-F238E27FC236}">
                <a16:creationId xmlns:a16="http://schemas.microsoft.com/office/drawing/2014/main" id="{CDF17FB1-F3B2-4474-AADD-DD607F9E4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360" y="882691"/>
            <a:ext cx="4825365" cy="5700431"/>
          </a:xfrm>
          <a:prstGeom prst="rect">
            <a:avLst/>
          </a:prstGeom>
        </p:spPr>
      </p:pic>
    </p:spTree>
    <p:extLst>
      <p:ext uri="{BB962C8B-B14F-4D97-AF65-F5344CB8AC3E}">
        <p14:creationId xmlns:p14="http://schemas.microsoft.com/office/powerpoint/2010/main" val="199273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a:extLst>
              <a:ext uri="{FF2B5EF4-FFF2-40B4-BE49-F238E27FC236}">
                <a16:creationId xmlns:a16="http://schemas.microsoft.com/office/drawing/2014/main" id="{14822250-C547-41F4-8BD2-12AE8B7E1A82}"/>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06:</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Habillage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 Box 5">
            <a:extLst>
              <a:ext uri="{FF2B5EF4-FFF2-40B4-BE49-F238E27FC236}">
                <a16:creationId xmlns:a16="http://schemas.microsoft.com/office/drawing/2014/main" id="{A4C0E262-2DD9-4E67-81D5-D8542F108F68}"/>
              </a:ext>
            </a:extLst>
          </p:cNvPr>
          <p:cNvSpPr txBox="1">
            <a:spLocks noChangeArrowheads="1"/>
          </p:cNvSpPr>
          <p:nvPr/>
        </p:nvSpPr>
        <p:spPr bwMode="auto">
          <a:xfrm>
            <a:off x="119270" y="731032"/>
            <a:ext cx="3309730" cy="646331"/>
          </a:xfrm>
          <a:prstGeom prst="rect">
            <a:avLst/>
          </a:prstGeom>
          <a:noFill/>
          <a:ln w="0">
            <a:noFill/>
            <a:prstDash val="solid"/>
          </a:ln>
        </p:spPr>
        <p:txBody>
          <a:bodyPr wrap="none" lIns="90004" tIns="44997" rIns="90004" bIns="44997" anchor="ctr" anchorCtr="1" compatLnSpc="0"/>
          <a:lstStyle/>
          <a:p>
            <a:pPr defTabSz="457200"/>
            <a:r>
              <a:rPr lang="fr-FR" sz="2800" b="1" dirty="0">
                <a:solidFill>
                  <a:srgbClr val="C00000"/>
                </a:solidFill>
                <a:latin typeface="Verdana" panose="020B0604030504040204" pitchFamily="34" charset="0"/>
                <a:ea typeface="Verdana" panose="020B0604030504040204" pitchFamily="34" charset="0"/>
                <a:cs typeface="Verdana" panose="020B0604030504040204" pitchFamily="34" charset="0"/>
              </a:rPr>
              <a:t>6.2. La cotation </a:t>
            </a:r>
          </a:p>
        </p:txBody>
      </p:sp>
      <p:sp>
        <p:nvSpPr>
          <p:cNvPr id="10" name="Rectangle 9">
            <a:extLst>
              <a:ext uri="{FF2B5EF4-FFF2-40B4-BE49-F238E27FC236}">
                <a16:creationId xmlns:a16="http://schemas.microsoft.com/office/drawing/2014/main" id="{434B0803-40B0-49C8-BA50-FA09F3DBF8C2}"/>
              </a:ext>
            </a:extLst>
          </p:cNvPr>
          <p:cNvSpPr/>
          <p:nvPr/>
        </p:nvSpPr>
        <p:spPr>
          <a:xfrm>
            <a:off x="119270" y="1377363"/>
            <a:ext cx="11913704" cy="646331"/>
          </a:xfrm>
          <a:prstGeom prst="rect">
            <a:avLst/>
          </a:prstGeom>
        </p:spPr>
        <p:txBody>
          <a:bodyPr wrap="square">
            <a:spAutoFit/>
          </a:bodyPr>
          <a:lstStyle/>
          <a:p>
            <a:r>
              <a:rPr lang="fr-FR" dirty="0">
                <a:latin typeface="Verdana" panose="020B0604030504040204" pitchFamily="34" charset="0"/>
                <a:ea typeface="Verdana" panose="020B0604030504040204" pitchFamily="34" charset="0"/>
              </a:rPr>
              <a:t>1- Tout d'abord, mettre en place un nouveau style de dimension en cliquant Gestionnaire des styles Dimension via « Dimension Style Manager »</a:t>
            </a:r>
          </a:p>
        </p:txBody>
      </p:sp>
      <p:pic>
        <p:nvPicPr>
          <p:cNvPr id="11" name="Image 10">
            <a:extLst>
              <a:ext uri="{FF2B5EF4-FFF2-40B4-BE49-F238E27FC236}">
                <a16:creationId xmlns:a16="http://schemas.microsoft.com/office/drawing/2014/main" id="{45B119A5-A240-4BE1-A752-3983861FB164}"/>
              </a:ext>
            </a:extLst>
          </p:cNvPr>
          <p:cNvPicPr>
            <a:picLocks noChangeAspect="1"/>
          </p:cNvPicPr>
          <p:nvPr/>
        </p:nvPicPr>
        <p:blipFill>
          <a:blip r:embed="rId2"/>
          <a:stretch>
            <a:fillRect/>
          </a:stretch>
        </p:blipFill>
        <p:spPr>
          <a:xfrm>
            <a:off x="159027" y="2023695"/>
            <a:ext cx="3895712" cy="2990266"/>
          </a:xfrm>
          <a:prstGeom prst="rect">
            <a:avLst/>
          </a:prstGeom>
        </p:spPr>
      </p:pic>
      <p:sp>
        <p:nvSpPr>
          <p:cNvPr id="12" name="Rectangle 11">
            <a:extLst>
              <a:ext uri="{FF2B5EF4-FFF2-40B4-BE49-F238E27FC236}">
                <a16:creationId xmlns:a16="http://schemas.microsoft.com/office/drawing/2014/main" id="{CC13BD9E-5E65-4307-9F76-FE8535011635}"/>
              </a:ext>
            </a:extLst>
          </p:cNvPr>
          <p:cNvSpPr/>
          <p:nvPr/>
        </p:nvSpPr>
        <p:spPr>
          <a:xfrm flipH="1">
            <a:off x="3260917" y="2844029"/>
            <a:ext cx="783868" cy="345531"/>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fr-FR"/>
          </a:p>
        </p:txBody>
      </p:sp>
      <p:sp>
        <p:nvSpPr>
          <p:cNvPr id="13" name="Rectangle 12">
            <a:extLst>
              <a:ext uri="{FF2B5EF4-FFF2-40B4-BE49-F238E27FC236}">
                <a16:creationId xmlns:a16="http://schemas.microsoft.com/office/drawing/2014/main" id="{A3D36550-34FA-4413-B421-D4CE716EEF72}"/>
              </a:ext>
            </a:extLst>
          </p:cNvPr>
          <p:cNvSpPr/>
          <p:nvPr/>
        </p:nvSpPr>
        <p:spPr>
          <a:xfrm>
            <a:off x="4063211" y="2208360"/>
            <a:ext cx="2971660" cy="923330"/>
          </a:xfrm>
          <a:prstGeom prst="rect">
            <a:avLst/>
          </a:prstGeom>
        </p:spPr>
        <p:txBody>
          <a:bodyPr wrap="square">
            <a:spAutoFit/>
          </a:bodyPr>
          <a:lstStyle/>
          <a:p>
            <a:r>
              <a:rPr lang="fr-FR" dirty="0">
                <a:latin typeface="Verdana" panose="020B0604030504040204" pitchFamily="34" charset="0"/>
                <a:ea typeface="Verdana" panose="020B0604030504040204" pitchFamily="34" charset="0"/>
              </a:rPr>
              <a:t>2- Choisir de nouveau et mettre en place un nouveau style</a:t>
            </a:r>
          </a:p>
        </p:txBody>
      </p:sp>
      <p:pic>
        <p:nvPicPr>
          <p:cNvPr id="14" name="Image 13">
            <a:extLst>
              <a:ext uri="{FF2B5EF4-FFF2-40B4-BE49-F238E27FC236}">
                <a16:creationId xmlns:a16="http://schemas.microsoft.com/office/drawing/2014/main" id="{1D7ACFB0-DED6-4824-A881-8F8A9EDE2F7E}"/>
              </a:ext>
            </a:extLst>
          </p:cNvPr>
          <p:cNvPicPr>
            <a:picLocks noChangeAspect="1"/>
          </p:cNvPicPr>
          <p:nvPr/>
        </p:nvPicPr>
        <p:blipFill>
          <a:blip r:embed="rId3"/>
          <a:stretch>
            <a:fillRect/>
          </a:stretch>
        </p:blipFill>
        <p:spPr>
          <a:xfrm>
            <a:off x="4243029" y="3184797"/>
            <a:ext cx="2979486" cy="2200582"/>
          </a:xfrm>
          <a:prstGeom prst="rect">
            <a:avLst/>
          </a:prstGeom>
        </p:spPr>
      </p:pic>
      <p:sp>
        <p:nvSpPr>
          <p:cNvPr id="15" name="Rectangle 14">
            <a:extLst>
              <a:ext uri="{FF2B5EF4-FFF2-40B4-BE49-F238E27FC236}">
                <a16:creationId xmlns:a16="http://schemas.microsoft.com/office/drawing/2014/main" id="{0EAB8C5F-29DE-498C-AACD-291A1ECFFB72}"/>
              </a:ext>
            </a:extLst>
          </p:cNvPr>
          <p:cNvSpPr/>
          <p:nvPr/>
        </p:nvSpPr>
        <p:spPr>
          <a:xfrm flipH="1">
            <a:off x="6375984" y="3708552"/>
            <a:ext cx="783868" cy="345531"/>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fr-FR"/>
          </a:p>
        </p:txBody>
      </p:sp>
      <p:sp>
        <p:nvSpPr>
          <p:cNvPr id="16" name="Rectangle 15">
            <a:extLst>
              <a:ext uri="{FF2B5EF4-FFF2-40B4-BE49-F238E27FC236}">
                <a16:creationId xmlns:a16="http://schemas.microsoft.com/office/drawing/2014/main" id="{5DB453C9-54C7-4CC3-950E-C0EB3C9797FB}"/>
              </a:ext>
            </a:extLst>
          </p:cNvPr>
          <p:cNvSpPr/>
          <p:nvPr/>
        </p:nvSpPr>
        <p:spPr>
          <a:xfrm>
            <a:off x="7528560" y="2023694"/>
            <a:ext cx="4504413" cy="646331"/>
          </a:xfrm>
          <a:prstGeom prst="rect">
            <a:avLst/>
          </a:prstGeom>
        </p:spPr>
        <p:txBody>
          <a:bodyPr wrap="square">
            <a:spAutoFit/>
          </a:bodyPr>
          <a:lstStyle/>
          <a:p>
            <a:pPr algn="just"/>
            <a:r>
              <a:rPr lang="fr-FR" dirty="0">
                <a:latin typeface="Verdana" panose="020B0604030504040204" pitchFamily="34" charset="0"/>
                <a:ea typeface="Verdana" panose="020B0604030504040204" pitchFamily="34" charset="0"/>
              </a:rPr>
              <a:t>3- Continuer et puis vous pouvez modifier les paramètres</a:t>
            </a:r>
          </a:p>
        </p:txBody>
      </p:sp>
      <p:pic>
        <p:nvPicPr>
          <p:cNvPr id="17" name="Image 16">
            <a:extLst>
              <a:ext uri="{FF2B5EF4-FFF2-40B4-BE49-F238E27FC236}">
                <a16:creationId xmlns:a16="http://schemas.microsoft.com/office/drawing/2014/main" id="{236BFA5B-6173-4E9E-A508-31E935434711}"/>
              </a:ext>
            </a:extLst>
          </p:cNvPr>
          <p:cNvPicPr>
            <a:picLocks noChangeAspect="1"/>
          </p:cNvPicPr>
          <p:nvPr/>
        </p:nvPicPr>
        <p:blipFill>
          <a:blip r:embed="rId4"/>
          <a:stretch>
            <a:fillRect/>
          </a:stretch>
        </p:blipFill>
        <p:spPr>
          <a:xfrm>
            <a:off x="7518606" y="2670025"/>
            <a:ext cx="4357931" cy="4153989"/>
          </a:xfrm>
          <a:prstGeom prst="rect">
            <a:avLst/>
          </a:prstGeom>
        </p:spPr>
      </p:pic>
      <p:sp>
        <p:nvSpPr>
          <p:cNvPr id="18" name="Rectangle 17">
            <a:extLst>
              <a:ext uri="{FF2B5EF4-FFF2-40B4-BE49-F238E27FC236}">
                <a16:creationId xmlns:a16="http://schemas.microsoft.com/office/drawing/2014/main" id="{641131F4-A54A-4461-9CDC-7430628D27AE}"/>
              </a:ext>
            </a:extLst>
          </p:cNvPr>
          <p:cNvSpPr/>
          <p:nvPr/>
        </p:nvSpPr>
        <p:spPr>
          <a:xfrm flipH="1">
            <a:off x="7803901" y="2899158"/>
            <a:ext cx="902605" cy="328105"/>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fr-FR"/>
          </a:p>
        </p:txBody>
      </p:sp>
      <p:sp>
        <p:nvSpPr>
          <p:cNvPr id="19" name="Rectangle 18">
            <a:extLst>
              <a:ext uri="{FF2B5EF4-FFF2-40B4-BE49-F238E27FC236}">
                <a16:creationId xmlns:a16="http://schemas.microsoft.com/office/drawing/2014/main" id="{4ABFBC11-A3A4-46F5-9E0E-4552EFC85689}"/>
              </a:ext>
            </a:extLst>
          </p:cNvPr>
          <p:cNvSpPr/>
          <p:nvPr/>
        </p:nvSpPr>
        <p:spPr>
          <a:xfrm flipH="1">
            <a:off x="9180213" y="2976777"/>
            <a:ext cx="796228" cy="250486"/>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fr-FR"/>
          </a:p>
        </p:txBody>
      </p:sp>
    </p:spTree>
    <p:extLst>
      <p:ext uri="{BB962C8B-B14F-4D97-AF65-F5344CB8AC3E}">
        <p14:creationId xmlns:p14="http://schemas.microsoft.com/office/powerpoint/2010/main" val="113685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theme/theme1.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3178</TotalTime>
  <Words>1822</Words>
  <Application>Microsoft Office PowerPoint</Application>
  <PresentationFormat>Widescreen</PresentationFormat>
  <Paragraphs>105</Paragraphs>
  <Slides>23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Verdana</vt:lpstr>
      <vt:lpstr>1_Thème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Sarah</dc:creator>
  <cp:lastModifiedBy>sarah.sahnoune@gmail.com</cp:lastModifiedBy>
  <cp:revision>197</cp:revision>
  <dcterms:created xsi:type="dcterms:W3CDTF">2018-10-25T16:10:57Z</dcterms:created>
  <dcterms:modified xsi:type="dcterms:W3CDTF">2022-05-10T16:32:57Z</dcterms:modified>
</cp:coreProperties>
</file>