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314" r:id="rId4"/>
    <p:sldId id="315" r:id="rId5"/>
    <p:sldId id="316" r:id="rId6"/>
    <p:sldId id="257" r:id="rId7"/>
    <p:sldId id="317" r:id="rId8"/>
    <p:sldId id="318" r:id="rId9"/>
    <p:sldId id="262" r:id="rId10"/>
    <p:sldId id="319" r:id="rId11"/>
    <p:sldId id="263" r:id="rId12"/>
    <p:sldId id="264" r:id="rId13"/>
    <p:sldId id="309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5" r:id="rId22"/>
    <p:sldId id="273" r:id="rId23"/>
    <p:sldId id="274" r:id="rId24"/>
    <p:sldId id="305" r:id="rId25"/>
    <p:sldId id="306" r:id="rId26"/>
    <p:sldId id="307" r:id="rId27"/>
    <p:sldId id="312" r:id="rId28"/>
    <p:sldId id="308" r:id="rId29"/>
    <p:sldId id="32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3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23/11/2019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74DC-ABE7-4CD0-87D1-A4077B8CAB42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946-2EF5-4913-B8FA-2FBF56E2807E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66B-0573-4B7A-81EB-4D009C0CE89E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ED8B-D395-46C3-8C79-6A6F811EF4B3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A89-4F67-4A6C-8F34-0BA427A200A1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391E6-FB9A-4AFD-99FB-090CB9541926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4D0-C7EF-44F4-9209-B8573ED0BF31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F9A2-852A-4DE3-95AC-DEC382CE25CA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5ABC-489C-48B2-A947-0F23FCC57F5E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D3E6-2659-4971-A087-82470C98A309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F3DA3A-A307-420A-B464-890F20A63E1D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78C4E1-7F8D-43BD-979F-B5160CABDC04}" type="datetime1">
              <a:rPr lang="fr-FR" smtClean="0"/>
              <a:pPr/>
              <a:t>23/11/2019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572560" cy="2538426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Chapitre </a:t>
            </a:r>
            <a:r>
              <a:rPr lang="fr-FR" sz="5000" dirty="0" smtClean="0">
                <a:solidFill>
                  <a:schemeClr val="tx1"/>
                </a:solidFill>
              </a:rPr>
              <a:t>02</a:t>
            </a:r>
            <a:r>
              <a:rPr lang="fr-FR" sz="36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sz="4000" cap="none" dirty="0" smtClean="0"/>
              <a:t>Cours01: </a:t>
            </a:r>
          </a:p>
          <a:p>
            <a:r>
              <a:rPr lang="fr-FR" sz="4000" cap="none" dirty="0" smtClean="0">
                <a:solidFill>
                  <a:srgbClr val="ED7013"/>
                </a:solidFill>
              </a:rPr>
              <a:t>Transformations de base</a:t>
            </a:r>
            <a:endParaRPr lang="fr-FR" sz="4000" cap="none" dirty="0">
              <a:solidFill>
                <a:srgbClr val="ED701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97643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Synthèse d’image</a:t>
            </a:r>
            <a:br>
              <a:rPr lang="fr-FR" sz="5400" b="1" dirty="0" smtClean="0"/>
            </a:b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5072066" y="6000768"/>
            <a:ext cx="350046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Année </a:t>
            </a:r>
            <a:r>
              <a:rPr lang="fr-FR" dirty="0" err="1" smtClean="0">
                <a:solidFill>
                  <a:schemeClr val="tx1"/>
                </a:solidFill>
              </a:rPr>
              <a:t>univ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smtClean="0">
                <a:solidFill>
                  <a:schemeClr val="tx1"/>
                </a:solidFill>
              </a:rPr>
              <a:t>2019-2020</a:t>
            </a:r>
            <a:r>
              <a:rPr lang="fr-FR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Translation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68558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Changement d'échelle (homothétie)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2563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Rotation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7929618" cy="44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Remarque</a:t>
            </a:r>
            <a:r>
              <a:rPr lang="fr-FR" dirty="0" smtClean="0"/>
              <a:t> : Rotation autour d'un point arbitraire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8" y="2065731"/>
            <a:ext cx="7677174" cy="41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/>
          <a:lstStyle/>
          <a:p>
            <a:r>
              <a:rPr lang="fr-FR" dirty="0" smtClean="0"/>
              <a:t>Multiplication et addition de matrices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8001056" cy="410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/>
          <a:lstStyle/>
          <a:p>
            <a:r>
              <a:rPr lang="fr-FR" dirty="0" smtClean="0"/>
              <a:t>Utilisation des coordonnées homogènes.</a:t>
            </a:r>
          </a:p>
          <a:p>
            <a:pPr lvl="1"/>
            <a:r>
              <a:rPr lang="fr-FR" sz="2400" dirty="0" smtClean="0"/>
              <a:t>Outil géométrique très puissant : Utilisé dans plusieurs domaines : Synthèse d’images, Vision par ordinateur, Robotique…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Principe</a:t>
            </a:r>
            <a:r>
              <a:rPr lang="fr-FR" sz="2400" dirty="0" smtClean="0"/>
              <a:t> : En 2D on ajoute une troisième coordonnée, w</a:t>
            </a:r>
          </a:p>
          <a:p>
            <a:pPr lvl="2"/>
            <a:r>
              <a:rPr lang="fr-FR" sz="2400" dirty="0" smtClean="0"/>
              <a:t> Par défaut, on pose w=1</a:t>
            </a:r>
          </a:p>
          <a:p>
            <a:pPr lvl="1"/>
            <a:r>
              <a:rPr lang="fr-FR" sz="2400" dirty="0" smtClean="0"/>
              <a:t>Un point 2D devient un vecteur à 3 coordonnées :</a:t>
            </a:r>
            <a:endParaRPr lang="fr-F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72008"/>
            <a:ext cx="1390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Coordonnées homogènes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571472" y="1500174"/>
            <a:ext cx="8157154" cy="4714908"/>
            <a:chOff x="571472" y="1500174"/>
            <a:chExt cx="8157154" cy="471490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1500174"/>
              <a:ext cx="815715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8215338" y="5857892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Coordonnées homogènes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30382"/>
          </a:xfrm>
        </p:spPr>
        <p:txBody>
          <a:bodyPr/>
          <a:lstStyle/>
          <a:p>
            <a:r>
              <a:rPr lang="fr-FR" dirty="0" smtClean="0"/>
              <a:t>Translation en coordonnées homogènes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000924" cy="43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générale de transformations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4463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01056" cy="48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 transformation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00" y="1643050"/>
            <a:ext cx="83730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/>
                </a:solidFill>
              </a:rPr>
              <a:t>Repère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70174"/>
            <a:ext cx="7572428" cy="488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 transformation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07128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 transformation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4463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La mise à l’échelle est un redimensionnement de l’objet selon  une direction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78"/>
            <a:ext cx="2618711" cy="19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86208" y="4229092"/>
            <a:ext cx="391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/>
              <a:t>s &gt; 1 </a:t>
            </a:r>
            <a:r>
              <a:rPr lang="fr-FR" sz="2400" b="1" dirty="0" smtClean="0"/>
              <a:t> </a:t>
            </a:r>
            <a:r>
              <a:rPr lang="fr-FR" sz="2400" dirty="0" smtClean="0"/>
              <a:t>agrandit </a:t>
            </a:r>
            <a:r>
              <a:rPr lang="fr-FR" sz="2400" dirty="0"/>
              <a:t>l’image</a:t>
            </a:r>
          </a:p>
          <a:p>
            <a:r>
              <a:rPr lang="fr-FR" sz="2400" b="1" dirty="0"/>
              <a:t>0 &lt; s &lt; 1 </a:t>
            </a:r>
            <a:r>
              <a:rPr lang="fr-FR" sz="2400" b="1" dirty="0" smtClean="0"/>
              <a:t> </a:t>
            </a:r>
            <a:r>
              <a:rPr lang="fr-FR" sz="2400" dirty="0" smtClean="0"/>
              <a:t>réduit </a:t>
            </a:r>
            <a:r>
              <a:rPr lang="fr-FR" sz="2400" dirty="0"/>
              <a:t>l’image</a:t>
            </a:r>
          </a:p>
          <a:p>
            <a:r>
              <a:rPr lang="fr-FR" sz="2400" b="1" dirty="0"/>
              <a:t>s &lt; 0 </a:t>
            </a:r>
            <a:r>
              <a:rPr lang="fr-FR" sz="2400" b="1" dirty="0" smtClean="0"/>
              <a:t>  </a:t>
            </a:r>
            <a:r>
              <a:rPr lang="fr-FR" sz="2400" dirty="0" smtClean="0"/>
              <a:t>inverse l’image (avec agrandissement ou réduction)</a:t>
            </a:r>
            <a:endParaRPr lang="fr-FR" sz="24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5400000">
            <a:off x="3113865" y="4264811"/>
            <a:ext cx="863600" cy="503237"/>
          </a:xfrm>
          <a:custGeom>
            <a:avLst/>
            <a:gdLst>
              <a:gd name="G0" fmla="+- 9257 0 0"/>
              <a:gd name="G1" fmla="+- 16716 0 0"/>
              <a:gd name="G2" fmla="+- 9257 0 0"/>
              <a:gd name="G3" fmla="*/ 9257 1 2"/>
              <a:gd name="G4" fmla="+- G3 10800 0"/>
              <a:gd name="G5" fmla="+- 21600 9257 16716"/>
              <a:gd name="G6" fmla="+- 16716 9257 0"/>
              <a:gd name="G7" fmla="*/ G6 1 2"/>
              <a:gd name="G8" fmla="*/ 1671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16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9257 h 21600"/>
              <a:gd name="T4" fmla="*/ 0 w 21600"/>
              <a:gd name="T5" fmla="*/ 19937 h 21600"/>
              <a:gd name="T6" fmla="*/ 8358 w 21600"/>
              <a:gd name="T7" fmla="*/ 21600 h 21600"/>
              <a:gd name="T8" fmla="*/ 16716 w 21600"/>
              <a:gd name="T9" fmla="*/ 16781 h 21600"/>
              <a:gd name="T10" fmla="*/ 21600 w 21600"/>
              <a:gd name="T11" fmla="*/ 92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257"/>
                </a:lnTo>
                <a:lnTo>
                  <a:pt x="14141" y="9257"/>
                </a:lnTo>
                <a:lnTo>
                  <a:pt x="14141" y="18273"/>
                </a:lnTo>
                <a:lnTo>
                  <a:pt x="0" y="18273"/>
                </a:lnTo>
                <a:lnTo>
                  <a:pt x="0" y="21600"/>
                </a:lnTo>
                <a:lnTo>
                  <a:pt x="16716" y="21600"/>
                </a:lnTo>
                <a:lnTo>
                  <a:pt x="16716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 transformation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grpSp>
        <p:nvGrpSpPr>
          <p:cNvPr id="12" name="Groupe 11"/>
          <p:cNvGrpSpPr/>
          <p:nvPr/>
        </p:nvGrpSpPr>
        <p:grpSpPr>
          <a:xfrm>
            <a:off x="500034" y="1357298"/>
            <a:ext cx="8072494" cy="5039127"/>
            <a:chOff x="500034" y="1357298"/>
            <a:chExt cx="8072494" cy="5039127"/>
          </a:xfrm>
        </p:grpSpPr>
        <p:grpSp>
          <p:nvGrpSpPr>
            <p:cNvPr id="10" name="Groupe 9"/>
            <p:cNvGrpSpPr/>
            <p:nvPr/>
          </p:nvGrpSpPr>
          <p:grpSpPr>
            <a:xfrm>
              <a:off x="500034" y="1357298"/>
              <a:ext cx="8072494" cy="4684040"/>
              <a:chOff x="500034" y="1531042"/>
              <a:chExt cx="8072494" cy="4684040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34" y="1531042"/>
                <a:ext cx="8072494" cy="468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Ellipse 6"/>
              <p:cNvSpPr/>
              <p:nvPr/>
            </p:nvSpPr>
            <p:spPr>
              <a:xfrm>
                <a:off x="4857752" y="1643050"/>
                <a:ext cx="35719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38100">
                    <a:solidFill>
                      <a:schemeClr val="tx1"/>
                    </a:solidFill>
                    <a:prstDash val="solid"/>
                  </a:ln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6929454" y="5429264"/>
                <a:ext cx="35719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38100">
                    <a:solidFill>
                      <a:schemeClr val="tx1"/>
                    </a:solidFill>
                    <a:prstDash val="solid"/>
                  </a:ln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6000760" y="3643314"/>
                <a:ext cx="35719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38100">
                    <a:solidFill>
                      <a:schemeClr val="tx1"/>
                    </a:solidFill>
                    <a:prstDash val="solid"/>
                  </a:ln>
                </a:endParaRPr>
              </a:p>
            </p:txBody>
          </p:sp>
        </p:grpSp>
        <p:pic>
          <p:nvPicPr>
            <p:cNvPr id="74753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4000504"/>
              <a:ext cx="1658946" cy="101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8860" y="2428868"/>
              <a:ext cx="1643074" cy="1116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5357826"/>
              <a:ext cx="1500198" cy="103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transformations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9" y="1500174"/>
            <a:ext cx="7562875" cy="47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transformations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547832"/>
            <a:ext cx="8201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 transformations: exemple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500207"/>
            <a:ext cx="8667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 transformations: exemple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685944"/>
            <a:ext cx="86391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 transformations: exemple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41595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312734"/>
            <a:ext cx="8503920" cy="758944"/>
          </a:xfrm>
        </p:spPr>
        <p:txBody>
          <a:bodyPr/>
          <a:lstStyle/>
          <a:p>
            <a:r>
              <a:rPr lang="fr-FR" dirty="0" smtClean="0"/>
              <a:t>Translation et rotation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 transformations: exemple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633556"/>
            <a:ext cx="8210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Fin cours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/>
                </a:solidFill>
              </a:rPr>
              <a:t>Repère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/>
          <a:lstStyle/>
          <a:p>
            <a:r>
              <a:rPr lang="fr-FR" dirty="0" smtClean="0"/>
              <a:t>Système de coordonnées main droite (</a:t>
            </a:r>
            <a:r>
              <a:rPr lang="fr-FR" dirty="0" err="1" smtClean="0"/>
              <a:t>OpenGL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85992"/>
            <a:ext cx="6174132" cy="30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Scène et repères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171451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Une scène est composée d’un ensemble d’objets géométriques , eux-mêmes composés a partir de primitives géométriques : point, droite, polygones…</a:t>
            </a:r>
          </a:p>
          <a:p>
            <a:r>
              <a:rPr lang="fr-FR" sz="2400" dirty="0" smtClean="0"/>
              <a:t>Ces objets sont représentés et positionnés dans un (ou des) repère(s) .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928934"/>
            <a:ext cx="6500858" cy="33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Scène et repères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71406" y="1285860"/>
            <a:ext cx="8842248" cy="1785950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 smtClean="0"/>
              <a:t>Plusieurs types de repères dans une scène : </a:t>
            </a:r>
          </a:p>
          <a:p>
            <a:pPr lvl="1"/>
            <a:r>
              <a:rPr lang="fr-FR" sz="1900" dirty="0" smtClean="0"/>
              <a:t>Repère de toute la scène appelé : </a:t>
            </a:r>
            <a:r>
              <a:rPr lang="fr-FR" sz="2000" dirty="0" smtClean="0">
                <a:solidFill>
                  <a:srgbClr val="FF0000"/>
                </a:solidFill>
              </a:rPr>
              <a:t>repère scène,  monde ou global.</a:t>
            </a:r>
          </a:p>
          <a:p>
            <a:pPr lvl="1"/>
            <a:r>
              <a:rPr lang="fr-FR" sz="2000" dirty="0" smtClean="0"/>
              <a:t>Repère de chaque objet appelé : </a:t>
            </a:r>
            <a:r>
              <a:rPr lang="fr-FR" sz="2000" dirty="0" smtClean="0">
                <a:solidFill>
                  <a:srgbClr val="FF0000"/>
                </a:solidFill>
              </a:rPr>
              <a:t>repère  objet ou repère  local.</a:t>
            </a:r>
          </a:p>
          <a:p>
            <a:pPr lvl="1"/>
            <a:r>
              <a:rPr lang="fr-FR" sz="2000" dirty="0" smtClean="0"/>
              <a:t>Repère de la caméra appelé : </a:t>
            </a:r>
            <a:r>
              <a:rPr lang="fr-FR" sz="2000" dirty="0" smtClean="0">
                <a:solidFill>
                  <a:srgbClr val="FF0000"/>
                </a:solidFill>
              </a:rPr>
              <a:t>repère  caméra ou observateur.</a:t>
            </a:r>
          </a:p>
          <a:p>
            <a:r>
              <a:rPr lang="fr-FR" sz="2500" dirty="0" smtClean="0"/>
              <a:t>Un repère en cours d’utilisation  (sélectionné) est appelé :  </a:t>
            </a:r>
            <a:r>
              <a:rPr lang="fr-FR" sz="2500" dirty="0" smtClean="0">
                <a:solidFill>
                  <a:srgbClr val="FF0000"/>
                </a:solidFill>
              </a:rPr>
              <a:t>repère courant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2928934"/>
            <a:ext cx="6500858" cy="33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Affichage d’une scène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627966" cy="11430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La méthode adoptée par les cartes graphiques, et la plupart des bibliothèques graphiques comme </a:t>
            </a:r>
            <a:r>
              <a:rPr lang="fr-FR" dirty="0" err="1" smtClean="0"/>
              <a:t>OpenGL</a:t>
            </a:r>
            <a:r>
              <a:rPr lang="fr-FR" dirty="0" smtClean="0"/>
              <a:t>, pour l’affichage est la </a:t>
            </a:r>
            <a:r>
              <a:rPr lang="fr-FR" b="1" dirty="0" smtClean="0"/>
              <a:t>Visualisation basée sur un rendu projectif.</a:t>
            </a:r>
          </a:p>
          <a:p>
            <a:pPr algn="just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64884"/>
            <a:ext cx="6215106" cy="389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Affichage d’une scène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627966" cy="11430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Les logiciels de modélisation 3D offres plusieurs points de vue avec plusieurs caméras da capture pour la visualisation de la scène..  </a:t>
            </a:r>
            <a:endParaRPr lang="fr-FR" b="1" dirty="0" smtClean="0"/>
          </a:p>
          <a:p>
            <a:pPr algn="just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098" name="Picture 2" descr="http://cloud.addictivetips.com/wp-content/uploads/2009/01/3dmodelmadewithble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02078"/>
            <a:ext cx="4786346" cy="382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627966" cy="42862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ED7013"/>
                </a:solidFill>
              </a:rPr>
              <a:t>Transformations de base 2D</a:t>
            </a:r>
            <a:endParaRPr lang="fr-FR" sz="4000" b="1" dirty="0">
              <a:solidFill>
                <a:srgbClr val="ED701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Ils existent 3 transformations de base pour la manipulation des objets graphiques dans une scène :</a:t>
            </a:r>
          </a:p>
          <a:p>
            <a:pPr lvl="1"/>
            <a:r>
              <a:rPr lang="fr-FR" sz="2800" dirty="0" smtClean="0"/>
              <a:t>Translation</a:t>
            </a:r>
          </a:p>
          <a:p>
            <a:pPr lvl="1"/>
            <a:r>
              <a:rPr lang="fr-FR" sz="2800" dirty="0" smtClean="0"/>
              <a:t>Rotation</a:t>
            </a:r>
          </a:p>
          <a:p>
            <a:pPr lvl="1"/>
            <a:r>
              <a:rPr lang="fr-FR" sz="2800" dirty="0" smtClean="0"/>
              <a:t>Changement d’échelle (homothétie).</a:t>
            </a:r>
            <a:endParaRPr lang="fr-F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643446"/>
            <a:ext cx="28142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1432</TotalTime>
  <Words>459</Words>
  <PresentationFormat>Affichage à l'écran (4:3)</PresentationFormat>
  <Paragraphs>128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Civil</vt:lpstr>
      <vt:lpstr>Synthèse d’image </vt:lpstr>
      <vt:lpstr>Repère</vt:lpstr>
      <vt:lpstr>Repère</vt:lpstr>
      <vt:lpstr>Scène et repères </vt:lpstr>
      <vt:lpstr>Scène et repères </vt:lpstr>
      <vt:lpstr>Affichage d’une scène</vt:lpstr>
      <vt:lpstr>Affichage d’une scène</vt:lpstr>
      <vt:lpstr>Diapositive 8</vt:lpstr>
      <vt:lpstr>Transformations de base 2D</vt:lpstr>
      <vt:lpstr>Transformations de base 2D</vt:lpstr>
      <vt:lpstr>Transformations de base 2D</vt:lpstr>
      <vt:lpstr>Transformations de base 2D</vt:lpstr>
      <vt:lpstr>Transformations de base 2D</vt:lpstr>
      <vt:lpstr>Transformations de base 2D</vt:lpstr>
      <vt:lpstr>Transformations de base 2D</vt:lpstr>
      <vt:lpstr>Coordonnées homogènes</vt:lpstr>
      <vt:lpstr>Coordonnées homogènes</vt:lpstr>
      <vt:lpstr>Matrice générale de transformations 2D</vt:lpstr>
      <vt:lpstr>Matrice de transformation 3D</vt:lpstr>
      <vt:lpstr>Matrice de transformation 3D</vt:lpstr>
      <vt:lpstr>Matrice de transformation 3D</vt:lpstr>
      <vt:lpstr>Matrice de transformation 3D</vt:lpstr>
      <vt:lpstr>Autres transformations</vt:lpstr>
      <vt:lpstr>Autres transformations</vt:lpstr>
      <vt:lpstr>Composition de transformations: exemple</vt:lpstr>
      <vt:lpstr>Composition de transformations: exemple</vt:lpstr>
      <vt:lpstr>Composition de transformations: exemple</vt:lpstr>
      <vt:lpstr>Composition de transformations: exemple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Rahim</cp:lastModifiedBy>
  <cp:revision>305</cp:revision>
  <dcterms:modified xsi:type="dcterms:W3CDTF">2019-11-23T11:44:29Z</dcterms:modified>
</cp:coreProperties>
</file>