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0"/>
  </p:notesMasterIdLst>
  <p:handoutMasterIdLst>
    <p:handoutMasterId r:id="rId21"/>
  </p:handoutMasterIdLst>
  <p:sldIdLst>
    <p:sldId id="279" r:id="rId2"/>
    <p:sldId id="259" r:id="rId3"/>
    <p:sldId id="260" r:id="rId4"/>
    <p:sldId id="261" r:id="rId5"/>
    <p:sldId id="263" r:id="rId6"/>
    <p:sldId id="264" r:id="rId7"/>
    <p:sldId id="265" r:id="rId8"/>
    <p:sldId id="266" r:id="rId9"/>
    <p:sldId id="281" r:id="rId10"/>
    <p:sldId id="268" r:id="rId11"/>
    <p:sldId id="270" r:id="rId12"/>
    <p:sldId id="271" r:id="rId13"/>
    <p:sldId id="272" r:id="rId14"/>
    <p:sldId id="275" r:id="rId15"/>
    <p:sldId id="273" r:id="rId16"/>
    <p:sldId id="276" r:id="rId17"/>
    <p:sldId id="277" r:id="rId18"/>
    <p:sldId id="278" r:id="rId19"/>
  </p:sldIdLst>
  <p:sldSz cx="9144000" cy="6858000" type="screen4x3"/>
  <p:notesSz cx="10234613" cy="71040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115" cy="355260"/>
          </a:xfrm>
          <a:prstGeom prst="rect">
            <a:avLst/>
          </a:prstGeom>
        </p:spPr>
        <p:txBody>
          <a:bodyPr vert="horz" lIns="95418" tIns="47709" rIns="95418" bIns="47709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798089" y="0"/>
            <a:ext cx="4434115" cy="355260"/>
          </a:xfrm>
          <a:prstGeom prst="rect">
            <a:avLst/>
          </a:prstGeom>
        </p:spPr>
        <p:txBody>
          <a:bodyPr vert="horz" lIns="95418" tIns="47709" rIns="95418" bIns="47709" rtlCol="0"/>
          <a:lstStyle>
            <a:lvl1pPr algn="r">
              <a:defRPr sz="1300"/>
            </a:lvl1pPr>
          </a:lstStyle>
          <a:p>
            <a:fld id="{C4E8B500-A0EC-43E1-B144-B131FF3359CB}" type="datetimeFigureOut">
              <a:rPr lang="fr-FR" smtClean="0"/>
              <a:pPr/>
              <a:t>03/02/2018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747662"/>
            <a:ext cx="4434115" cy="355259"/>
          </a:xfrm>
          <a:prstGeom prst="rect">
            <a:avLst/>
          </a:prstGeom>
        </p:spPr>
        <p:txBody>
          <a:bodyPr vert="horz" lIns="95418" tIns="47709" rIns="95418" bIns="47709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798089" y="6747662"/>
            <a:ext cx="4434115" cy="355259"/>
          </a:xfrm>
          <a:prstGeom prst="rect">
            <a:avLst/>
          </a:prstGeom>
        </p:spPr>
        <p:txBody>
          <a:bodyPr vert="horz" lIns="95418" tIns="47709" rIns="95418" bIns="47709" rtlCol="0" anchor="b"/>
          <a:lstStyle>
            <a:lvl1pPr algn="r">
              <a:defRPr sz="1300"/>
            </a:lvl1pPr>
          </a:lstStyle>
          <a:p>
            <a:fld id="{E1E132E0-9655-42FD-B7BD-1F01D60587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5164" cy="354618"/>
          </a:xfrm>
          <a:prstGeom prst="rect">
            <a:avLst/>
          </a:prstGeom>
        </p:spPr>
        <p:txBody>
          <a:bodyPr vert="horz" lIns="95418" tIns="47709" rIns="95418" bIns="47709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797804" y="0"/>
            <a:ext cx="4435163" cy="354618"/>
          </a:xfrm>
          <a:prstGeom prst="rect">
            <a:avLst/>
          </a:prstGeom>
        </p:spPr>
        <p:txBody>
          <a:bodyPr vert="horz" lIns="95418" tIns="47709" rIns="95418" bIns="47709" rtlCol="0"/>
          <a:lstStyle>
            <a:lvl1pPr algn="r">
              <a:defRPr sz="1300"/>
            </a:lvl1pPr>
          </a:lstStyle>
          <a:p>
            <a:fld id="{4B93BCE3-BDFB-4C54-9C11-EA97BFF41FAD}" type="datetimeFigureOut">
              <a:rPr lang="fr-FR" smtClean="0"/>
              <a:pPr/>
              <a:t>03/02/2018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343275" y="533400"/>
            <a:ext cx="3549650" cy="2663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18" tIns="47709" rIns="95418" bIns="47709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23627" y="3373886"/>
            <a:ext cx="8187361" cy="3196577"/>
          </a:xfrm>
          <a:prstGeom prst="rect">
            <a:avLst/>
          </a:prstGeom>
        </p:spPr>
        <p:txBody>
          <a:bodyPr vert="horz" lIns="95418" tIns="47709" rIns="95418" bIns="47709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747772"/>
            <a:ext cx="4435164" cy="354618"/>
          </a:xfrm>
          <a:prstGeom prst="rect">
            <a:avLst/>
          </a:prstGeom>
        </p:spPr>
        <p:txBody>
          <a:bodyPr vert="horz" lIns="95418" tIns="47709" rIns="95418" bIns="47709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797804" y="6747772"/>
            <a:ext cx="4435163" cy="354618"/>
          </a:xfrm>
          <a:prstGeom prst="rect">
            <a:avLst/>
          </a:prstGeom>
        </p:spPr>
        <p:txBody>
          <a:bodyPr vert="horz" lIns="95418" tIns="47709" rIns="95418" bIns="47709" rtlCol="0" anchor="b"/>
          <a:lstStyle>
            <a:lvl1pPr algn="r">
              <a:defRPr sz="1300"/>
            </a:lvl1pPr>
          </a:lstStyle>
          <a:p>
            <a:fld id="{681E7422-6ADE-46F4-9991-3DDCE9F899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220C5-AC60-4B86-A198-76016BC8C26C}" type="datetime1">
              <a:rPr lang="fr-FR" smtClean="0"/>
              <a:pPr/>
              <a:t>03/02/2018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878F0-8948-4FDA-9D36-C868C309FA16}" type="datetime1">
              <a:rPr lang="fr-FR" smtClean="0"/>
              <a:pPr/>
              <a:t>03/02/2018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0862C-6E3F-452E-B56E-81072CDFE849}" type="datetime1">
              <a:rPr lang="fr-FR" smtClean="0"/>
              <a:pPr/>
              <a:t>03/02/2018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75CE-0D97-441A-81D2-EDB79E86CCFD}" type="datetime1">
              <a:rPr lang="fr-FR" smtClean="0"/>
              <a:pPr/>
              <a:t>03/02/2018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3ED33-D556-48D5-B785-5087FA637E62}" type="datetime1">
              <a:rPr lang="fr-FR" smtClean="0"/>
              <a:pPr/>
              <a:t>03/02/2018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A0AF3-7ACC-465C-84E0-33CD39D3E1EC}" type="datetime1">
              <a:rPr lang="fr-FR" smtClean="0"/>
              <a:pPr/>
              <a:t>03/02/2018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52B5-F194-43B9-9CAA-8DA436FCF610}" type="datetime1">
              <a:rPr lang="fr-FR" smtClean="0"/>
              <a:pPr/>
              <a:t>03/02/2018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739EA-2263-4929-8B59-281E23D288A4}" type="datetime1">
              <a:rPr lang="fr-FR" smtClean="0"/>
              <a:pPr/>
              <a:t>03/02/2018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7747-85B8-44B5-B1B1-0BFBEF46D54A}" type="datetime1">
              <a:rPr lang="fr-FR" smtClean="0"/>
              <a:pPr/>
              <a:t>03/02/2018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12349-10B2-45BD-8538-8327F9EB8A1C}" type="datetime1">
              <a:rPr lang="fr-FR" smtClean="0"/>
              <a:pPr/>
              <a:t>03/02/2018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B1215-D005-4956-AB93-44BA0A88BEAB}" type="datetime1">
              <a:rPr lang="fr-FR" smtClean="0"/>
              <a:pPr/>
              <a:t>03/02/2018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19E11-EE9C-4A11-A22D-7528C76E4E36}" type="datetime1">
              <a:rPr lang="fr-FR" smtClean="0"/>
              <a:pPr/>
              <a:t>03/02/2018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80222-E5EC-4C11-93CF-38BD575362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214422"/>
            <a:ext cx="9144000" cy="5262979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txBody>
          <a:bodyPr wrap="square">
            <a:spAutoFit/>
          </a:bodyPr>
          <a:lstStyle/>
          <a:p>
            <a:pPr marL="442913" indent="-265113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endParaRPr lang="fr-FR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2913" indent="-265113"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fr-FR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Chapitre 2</a:t>
            </a:r>
          </a:p>
          <a:p>
            <a:pPr marL="442913" indent="-265113"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fr-FR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Diagramme de cas d’utilisation </a:t>
            </a:r>
            <a:br>
              <a:rPr lang="fr-FR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(Use case </a:t>
            </a:r>
            <a:r>
              <a:rPr lang="fr-FR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diagram</a:t>
            </a:r>
            <a:r>
              <a:rPr lang="fr-FR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42913" indent="-265113">
              <a:lnSpc>
                <a:spcPct val="150000"/>
              </a:lnSpc>
              <a:spcAft>
                <a:spcPts val="1200"/>
              </a:spcAft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688C2C4-741E-4393-A453-6A35726C010F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785810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179388" algn="l">
              <a:spcBef>
                <a:spcPct val="20000"/>
              </a:spcBef>
            </a:pPr>
            <a:r>
              <a:rPr lang="fr-FR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Cas d’utilisation (CU)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142984"/>
            <a:ext cx="8401080" cy="5143536"/>
          </a:xfrm>
        </p:spPr>
        <p:txBody>
          <a:bodyPr>
            <a:normAutofit/>
          </a:bodyPr>
          <a:lstStyle/>
          <a:p>
            <a:pPr algn="just">
              <a:spcAft>
                <a:spcPts val="1800"/>
              </a:spcAft>
            </a:pPr>
            <a:r>
              <a:rPr lang="fr-FR" sz="2400" dirty="0" smtClean="0"/>
              <a:t>Un cas d’utilisation (use case) est une manière spécifique d’utiliser le système.</a:t>
            </a:r>
          </a:p>
          <a:p>
            <a:pPr algn="just">
              <a:spcAft>
                <a:spcPts val="2400"/>
              </a:spcAft>
            </a:pPr>
            <a:r>
              <a:rPr lang="fr-FR" sz="2400" dirty="0" smtClean="0"/>
              <a:t>Il permet de décrire ce que le futur système devra faire, sans spécifier comment il le fera.</a:t>
            </a:r>
          </a:p>
          <a:p>
            <a:pPr algn="just">
              <a:spcAft>
                <a:spcPts val="1800"/>
              </a:spcAft>
            </a:pPr>
            <a:r>
              <a:rPr lang="fr-FR" sz="2400" dirty="0" smtClean="0"/>
              <a:t>Généralement modélisés sous forme d’ellipse Le nom peut figurer à l’intérieur de l’ellipse ou au-dessous. </a:t>
            </a:r>
          </a:p>
          <a:p>
            <a:endParaRPr lang="fr-FR" sz="2400" dirty="0"/>
          </a:p>
          <a:p>
            <a:pPr>
              <a:buFont typeface="Wingdings" pitchFamily="2" charset="2"/>
              <a:buChar char="§"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-24"/>
            <a:ext cx="9144000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Diagramme de cas d’utilisation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 b="47761"/>
          <a:stretch>
            <a:fillRect/>
          </a:stretch>
        </p:blipFill>
        <p:spPr bwMode="auto">
          <a:xfrm>
            <a:off x="1857356" y="4786322"/>
            <a:ext cx="5526240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785810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342900" indent="-342900" algn="l">
              <a:spcBef>
                <a:spcPct val="20000"/>
              </a:spcBef>
            </a:pPr>
            <a:r>
              <a:rPr lang="fr-FR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Cas d’utilisation (CU) - </a:t>
            </a:r>
            <a:r>
              <a:rPr lang="fr-F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Recenser les cas d’utilisation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142984"/>
            <a:ext cx="8401080" cy="5072098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fr-FR" sz="2400" dirty="0" smtClean="0"/>
              <a:t>Il n’y a pas une manière mécanique et totalement objective de repérer les cas d’utilisation</a:t>
            </a:r>
          </a:p>
          <a:p>
            <a:pPr algn="just">
              <a:spcAft>
                <a:spcPts val="600"/>
              </a:spcAft>
            </a:pPr>
            <a:r>
              <a:rPr lang="fr-FR" sz="2400" dirty="0" smtClean="0"/>
              <a:t>Il faut déterminer dans le cahier des charges les services fonctionnels attendus du système</a:t>
            </a:r>
          </a:p>
          <a:p>
            <a:pPr algn="just">
              <a:spcAft>
                <a:spcPts val="600"/>
              </a:spcAft>
            </a:pPr>
            <a:r>
              <a:rPr lang="fr-FR" sz="2400" dirty="0" smtClean="0"/>
              <a:t>Il faut se placer du point de vue de chaque acteur et déterminer :</a:t>
            </a:r>
          </a:p>
          <a:p>
            <a:pPr marL="628650" algn="just">
              <a:spcAft>
                <a:spcPts val="600"/>
              </a:spcAft>
            </a:pPr>
            <a:r>
              <a:rPr lang="fr-FR" sz="2400" dirty="0" smtClean="0"/>
              <a:t>Comment il se sert du système et dans quels cas il l’utilise,</a:t>
            </a:r>
          </a:p>
          <a:p>
            <a:pPr marL="628650" algn="just">
              <a:spcAft>
                <a:spcPts val="600"/>
              </a:spcAft>
            </a:pPr>
            <a:r>
              <a:rPr lang="fr-FR" sz="2400" dirty="0" smtClean="0"/>
              <a:t>À quelles fonctionnalités il doit avoir accès.</a:t>
            </a:r>
          </a:p>
          <a:p>
            <a:pPr marL="628650" algn="just">
              <a:spcAft>
                <a:spcPts val="600"/>
              </a:spcAft>
            </a:pPr>
            <a:r>
              <a:rPr lang="fr-FR" sz="2400" dirty="0" smtClean="0"/>
              <a:t>Rechercher les différentes intentions avec lesquelles il utilise le système</a:t>
            </a:r>
          </a:p>
          <a:p>
            <a:endParaRPr lang="fr-FR" sz="2400" dirty="0"/>
          </a:p>
          <a:p>
            <a:pPr>
              <a:buFont typeface="Wingdings" pitchFamily="2" charset="2"/>
              <a:buChar char="§"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-24"/>
            <a:ext cx="9144000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Diagramme de cas d’utilisation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785810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342900" indent="-342900" algn="l">
              <a:spcBef>
                <a:spcPct val="20000"/>
              </a:spcBef>
            </a:pPr>
            <a:r>
              <a:rPr lang="fr-FR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Cas d’utilisation (CU) - </a:t>
            </a:r>
            <a:r>
              <a:rPr lang="fr-F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Recenser les cas d’utilisation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142984"/>
            <a:ext cx="8401080" cy="5072098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fr-FR" sz="2400" dirty="0" smtClean="0"/>
              <a:t>Il faut </a:t>
            </a:r>
            <a:r>
              <a:rPr lang="fr-FR" sz="2400" b="1" u="sng" dirty="0" smtClean="0"/>
              <a:t>éviter les redondances </a:t>
            </a:r>
            <a:r>
              <a:rPr lang="fr-FR" sz="2400" dirty="0" smtClean="0"/>
              <a:t>et </a:t>
            </a:r>
            <a:r>
              <a:rPr lang="fr-FR" sz="2400" b="1" u="sng" dirty="0" smtClean="0"/>
              <a:t>limiter le nombre de cas </a:t>
            </a:r>
            <a:r>
              <a:rPr lang="fr-FR" sz="2400" dirty="0" smtClean="0"/>
              <a:t>en se situant au bon niveau d’abstraction. </a:t>
            </a:r>
          </a:p>
          <a:p>
            <a:pPr marL="717550" algn="just">
              <a:spcAft>
                <a:spcPts val="2400"/>
              </a:spcAft>
              <a:buNone/>
            </a:pPr>
            <a:r>
              <a:rPr lang="fr-FR" sz="2400" b="1" dirty="0" smtClean="0"/>
              <a:t>Exemple:</a:t>
            </a:r>
            <a:r>
              <a:rPr lang="fr-FR" sz="2400" dirty="0" smtClean="0"/>
              <a:t> </a:t>
            </a:r>
            <a:r>
              <a:rPr lang="fr-FR" sz="2400" b="1" dirty="0" smtClean="0">
                <a:solidFill>
                  <a:srgbClr val="FF0000"/>
                </a:solidFill>
              </a:rPr>
              <a:t>ne pas réduire un cas à une action</a:t>
            </a:r>
            <a:r>
              <a:rPr lang="fr-FR" sz="2400" dirty="0" smtClean="0"/>
              <a:t>.</a:t>
            </a:r>
          </a:p>
          <a:p>
            <a:pPr algn="just">
              <a:spcAft>
                <a:spcPts val="2400"/>
              </a:spcAft>
            </a:pPr>
            <a:r>
              <a:rPr lang="fr-FR" sz="2400" dirty="0" smtClean="0"/>
              <a:t>Il ne faut pas faire </a:t>
            </a:r>
            <a:r>
              <a:rPr lang="fr-FR" sz="2400" b="1" u="sng" dirty="0" smtClean="0"/>
              <a:t>apparaître les détails des cas </a:t>
            </a:r>
            <a:r>
              <a:rPr lang="fr-FR" sz="2400" dirty="0" smtClean="0"/>
              <a:t>d’utilisation, mais il faut rester au niveau des grandes fonctions du système.</a:t>
            </a:r>
          </a:p>
          <a:p>
            <a:pPr algn="just">
              <a:spcAft>
                <a:spcPts val="2400"/>
              </a:spcAft>
            </a:pPr>
            <a:r>
              <a:rPr lang="fr-FR" sz="2400" dirty="0" smtClean="0"/>
              <a:t>Il ne doit pas y avoir de notion </a:t>
            </a:r>
            <a:r>
              <a:rPr lang="fr-FR" sz="2400" b="1" u="sng" dirty="0" smtClean="0">
                <a:solidFill>
                  <a:srgbClr val="002060"/>
                </a:solidFill>
              </a:rPr>
              <a:t>temporelle</a:t>
            </a:r>
            <a:r>
              <a:rPr lang="fr-FR" sz="2400" dirty="0" smtClean="0"/>
              <a:t> dans un diagramme de cas d’utilisation (sera pris en compte dans le diagramme de séquence par exemple).</a:t>
            </a:r>
          </a:p>
          <a:p>
            <a:endParaRPr lang="fr-FR" sz="2400" dirty="0"/>
          </a:p>
          <a:p>
            <a:pPr>
              <a:buFont typeface="Wingdings" pitchFamily="2" charset="2"/>
              <a:buChar char="§"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-24"/>
            <a:ext cx="9144000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Diagramme de cas d’utilisation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785810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342900" indent="-342900" algn="l">
              <a:spcBef>
                <a:spcPct val="20000"/>
              </a:spcBef>
            </a:pPr>
            <a:r>
              <a:rPr lang="fr-F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Relation entre  acteurs</a:t>
            </a:r>
            <a:endParaRPr lang="fr-FR" sz="40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142984"/>
            <a:ext cx="8401080" cy="5072098"/>
          </a:xfrm>
        </p:spPr>
        <p:txBody>
          <a:bodyPr>
            <a:normAutofit/>
          </a:bodyPr>
          <a:lstStyle/>
          <a:p>
            <a:pPr algn="just"/>
            <a:r>
              <a:rPr lang="fr-FR" sz="2400" dirty="0" smtClean="0"/>
              <a:t>Une </a:t>
            </a:r>
            <a:r>
              <a:rPr lang="fr-FR" sz="2400" dirty="0"/>
              <a:t>seule relation possible : la </a:t>
            </a:r>
            <a:r>
              <a:rPr lang="fr-FR" sz="2400" dirty="0" smtClean="0"/>
              <a:t>généralisation/spécialisation.</a:t>
            </a:r>
          </a:p>
          <a:p>
            <a:pPr algn="just"/>
            <a:endParaRPr lang="fr-FR" sz="2400" dirty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endParaRPr lang="fr-FR" sz="2400" dirty="0" smtClean="0"/>
          </a:p>
          <a:p>
            <a:endParaRPr lang="fr-FR" sz="2400" dirty="0"/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/>
          </a:p>
          <a:p>
            <a:pPr>
              <a:buNone/>
            </a:pPr>
            <a:endParaRPr lang="fr-FR" sz="2400" dirty="0"/>
          </a:p>
          <a:p>
            <a:pPr algn="just">
              <a:spcAft>
                <a:spcPts val="600"/>
              </a:spcAft>
            </a:pPr>
            <a:endParaRPr lang="fr-FR" sz="2400" dirty="0" smtClean="0"/>
          </a:p>
          <a:p>
            <a:endParaRPr lang="fr-FR" sz="2400" dirty="0"/>
          </a:p>
          <a:p>
            <a:pPr>
              <a:buFont typeface="Wingdings" pitchFamily="2" charset="2"/>
              <a:buChar char="§"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-24"/>
            <a:ext cx="9144000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Diagramme de cas d’utilisation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143116"/>
            <a:ext cx="5000660" cy="3829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785810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342900" indent="-342900" algn="l">
              <a:spcBef>
                <a:spcPct val="20000"/>
              </a:spcBef>
            </a:pPr>
            <a:r>
              <a:rPr lang="fr-F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Relation entre cas d’utilisation </a:t>
            </a:r>
            <a:endParaRPr lang="fr-FR" sz="40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142984"/>
            <a:ext cx="8401080" cy="3071834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fr-FR" sz="2800" b="1" dirty="0" smtClean="0">
                <a:solidFill>
                  <a:srgbClr val="C00000"/>
                </a:solidFill>
              </a:rPr>
              <a:t>L’inclusion </a:t>
            </a:r>
          </a:p>
          <a:p>
            <a:pPr marL="538163"/>
            <a:r>
              <a:rPr lang="fr-FR" sz="2400" dirty="0" smtClean="0"/>
              <a:t>Signifie que la réalisation d’un CU nécessite la réalisation d’un autre CU.</a:t>
            </a:r>
          </a:p>
          <a:p>
            <a:pPr>
              <a:buNone/>
            </a:pPr>
            <a:endParaRPr lang="fr-FR" sz="2400" dirty="0"/>
          </a:p>
          <a:p>
            <a:endParaRPr lang="fr-FR" sz="2400" dirty="0"/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/>
          </a:p>
          <a:p>
            <a:pPr>
              <a:buNone/>
            </a:pPr>
            <a:endParaRPr lang="fr-FR" sz="2400" dirty="0"/>
          </a:p>
          <a:p>
            <a:pPr algn="just">
              <a:spcAft>
                <a:spcPts val="600"/>
              </a:spcAft>
            </a:pPr>
            <a:endParaRPr lang="fr-FR" sz="2400" dirty="0" smtClean="0"/>
          </a:p>
          <a:p>
            <a:endParaRPr lang="fr-FR" sz="2400" dirty="0"/>
          </a:p>
          <a:p>
            <a:pPr>
              <a:buFont typeface="Wingdings" pitchFamily="2" charset="2"/>
              <a:buChar char="§"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-24"/>
            <a:ext cx="9144000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Diagramme de cas d’utilisation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14</a:t>
            </a:fld>
            <a:endParaRPr lang="fr-FR"/>
          </a:p>
        </p:txBody>
      </p:sp>
      <p:grpSp>
        <p:nvGrpSpPr>
          <p:cNvPr id="18" name="Groupe 17"/>
          <p:cNvGrpSpPr/>
          <p:nvPr/>
        </p:nvGrpSpPr>
        <p:grpSpPr>
          <a:xfrm>
            <a:off x="971578" y="3214686"/>
            <a:ext cx="7600950" cy="2181225"/>
            <a:chOff x="571472" y="4214818"/>
            <a:chExt cx="7600950" cy="2181225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71472" y="4214818"/>
              <a:ext cx="7600950" cy="2181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8" name="Connecteur droit avec flèche 7"/>
            <p:cNvCxnSpPr/>
            <p:nvPr/>
          </p:nvCxnSpPr>
          <p:spPr>
            <a:xfrm>
              <a:off x="4786314" y="4892074"/>
              <a:ext cx="1285884" cy="180000"/>
            </a:xfrm>
            <a:prstGeom prst="straightConnector1">
              <a:avLst/>
            </a:prstGeom>
            <a:ln w="38100">
              <a:solidFill>
                <a:srgbClr val="C0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avec flèche 14"/>
            <p:cNvCxnSpPr/>
            <p:nvPr/>
          </p:nvCxnSpPr>
          <p:spPr>
            <a:xfrm flipV="1">
              <a:off x="4786314" y="5357826"/>
              <a:ext cx="1357322" cy="285752"/>
            </a:xfrm>
            <a:prstGeom prst="straightConnector1">
              <a:avLst/>
            </a:prstGeom>
            <a:ln w="38100">
              <a:solidFill>
                <a:srgbClr val="C0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785810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342900" indent="-342900" algn="l">
              <a:spcBef>
                <a:spcPct val="20000"/>
              </a:spcBef>
            </a:pPr>
            <a:r>
              <a:rPr lang="fr-F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Relation entre cas d’utilisation </a:t>
            </a:r>
            <a:endParaRPr lang="fr-FR" sz="40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71546"/>
            <a:ext cx="8401080" cy="5072098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fr-FR" sz="2800" b="1" dirty="0" smtClean="0">
                <a:solidFill>
                  <a:srgbClr val="C00000"/>
                </a:solidFill>
              </a:rPr>
              <a:t>L’inclusion (pourquoi)</a:t>
            </a:r>
          </a:p>
          <a:p>
            <a:pPr marL="538163" algn="just">
              <a:spcAft>
                <a:spcPts val="1200"/>
              </a:spcAft>
            </a:pPr>
            <a:r>
              <a:rPr lang="fr-FR" sz="2200" dirty="0" smtClean="0"/>
              <a:t>Permet à la fonctionnalité commune de plusieurs cas d’utilisation d’être décrite par un cas d’utilisation (Ex. s’authentifier dans l’exemple précédent).</a:t>
            </a:r>
          </a:p>
          <a:p>
            <a:pPr marL="538163" algn="just">
              <a:spcAft>
                <a:spcPts val="1200"/>
              </a:spcAft>
            </a:pPr>
            <a:r>
              <a:rPr lang="fr-FR" sz="2200" dirty="0" smtClean="0"/>
              <a:t>Évite la description multiple du même comportement.</a:t>
            </a:r>
          </a:p>
          <a:p>
            <a:pPr marL="538163" algn="just">
              <a:spcAft>
                <a:spcPts val="1200"/>
              </a:spcAft>
            </a:pPr>
            <a:r>
              <a:rPr lang="fr-FR" sz="2200" dirty="0" smtClean="0"/>
              <a:t>Quand </a:t>
            </a:r>
            <a:r>
              <a:rPr lang="fr-FR" sz="2200" dirty="0"/>
              <a:t>un cas est trop complexe (faisant intervenir un trop </a:t>
            </a:r>
            <a:r>
              <a:rPr lang="fr-FR" sz="2200" dirty="0" smtClean="0"/>
              <a:t>grand nombre d’actions), on peut procéder à sa décomposition en cas plus simples.</a:t>
            </a:r>
          </a:p>
          <a:p>
            <a:endParaRPr lang="fr-FR" sz="2400" dirty="0"/>
          </a:p>
          <a:p>
            <a:endParaRPr lang="fr-FR" sz="2400" dirty="0"/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/>
          </a:p>
          <a:p>
            <a:pPr>
              <a:buNone/>
            </a:pPr>
            <a:endParaRPr lang="fr-FR" sz="2400" dirty="0"/>
          </a:p>
          <a:p>
            <a:pPr algn="just">
              <a:spcAft>
                <a:spcPts val="600"/>
              </a:spcAft>
            </a:pPr>
            <a:endParaRPr lang="fr-FR" sz="2400" dirty="0" smtClean="0"/>
          </a:p>
          <a:p>
            <a:endParaRPr lang="fr-FR" sz="2400" dirty="0"/>
          </a:p>
          <a:p>
            <a:pPr>
              <a:buFont typeface="Wingdings" pitchFamily="2" charset="2"/>
              <a:buChar char="§"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-24"/>
            <a:ext cx="9144000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Diagramme de cas d’utilisation 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 t="12308" b="4616"/>
          <a:stretch>
            <a:fillRect/>
          </a:stretch>
        </p:blipFill>
        <p:spPr bwMode="auto">
          <a:xfrm>
            <a:off x="2214546" y="4286279"/>
            <a:ext cx="6072230" cy="2571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785810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342900" indent="-342900" algn="l">
              <a:spcBef>
                <a:spcPct val="20000"/>
              </a:spcBef>
            </a:pPr>
            <a:r>
              <a:rPr lang="fr-F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Relation entre cas d’utilisation </a:t>
            </a:r>
            <a:endParaRPr lang="fr-FR" sz="40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142984"/>
            <a:ext cx="8401080" cy="3071834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buNone/>
            </a:pPr>
            <a:r>
              <a:rPr lang="fr-FR" sz="11200" b="1" dirty="0" smtClean="0">
                <a:solidFill>
                  <a:srgbClr val="C00000"/>
                </a:solidFill>
              </a:rPr>
              <a:t>2.   L’extension</a:t>
            </a:r>
          </a:p>
          <a:p>
            <a:pPr algn="just">
              <a:spcAft>
                <a:spcPts val="600"/>
              </a:spcAft>
            </a:pPr>
            <a:r>
              <a:rPr lang="fr-FR" sz="9200" dirty="0" smtClean="0"/>
              <a:t>On utilise principalement cette relation pour séparer le comportement optionnel (les variantes) du comportement obligatoire.</a:t>
            </a:r>
          </a:p>
          <a:p>
            <a:pPr algn="just">
              <a:spcAft>
                <a:spcPts val="600"/>
              </a:spcAft>
            </a:pPr>
            <a:r>
              <a:rPr lang="fr-FR" sz="9200" dirty="0" smtClean="0"/>
              <a:t>Le cas d’utilisation A est complété par le cas d’utilisation B.</a:t>
            </a:r>
          </a:p>
          <a:p>
            <a:pPr algn="just">
              <a:spcAft>
                <a:spcPts val="600"/>
              </a:spcAft>
            </a:pPr>
            <a:r>
              <a:rPr lang="fr-FR" sz="9200" dirty="0" smtClean="0"/>
              <a:t>Le cas d’utilisation A décrit la fonctionnalité de base, le cas d’utilisation B spécifie les extensions.</a:t>
            </a:r>
          </a:p>
          <a:p>
            <a:pPr algn="just">
              <a:spcAft>
                <a:spcPts val="600"/>
              </a:spcAft>
            </a:pPr>
            <a:r>
              <a:rPr lang="fr-FR" sz="9200" dirty="0" smtClean="0"/>
              <a:t>Le cas d’utilisation A peut être exécuté seul ou avec les extensions.</a:t>
            </a:r>
            <a:endParaRPr lang="fr-FR" sz="9200" dirty="0"/>
          </a:p>
          <a:p>
            <a:endParaRPr lang="fr-FR" sz="2400" dirty="0"/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/>
          </a:p>
          <a:p>
            <a:pPr>
              <a:buNone/>
            </a:pPr>
            <a:endParaRPr lang="fr-FR" sz="2400" dirty="0"/>
          </a:p>
          <a:p>
            <a:pPr algn="just">
              <a:spcAft>
                <a:spcPts val="600"/>
              </a:spcAft>
            </a:pPr>
            <a:endParaRPr lang="fr-FR" sz="2400" dirty="0" smtClean="0"/>
          </a:p>
          <a:p>
            <a:endParaRPr lang="fr-FR" sz="2400" dirty="0"/>
          </a:p>
          <a:p>
            <a:pPr>
              <a:buFont typeface="Wingdings" pitchFamily="2" charset="2"/>
              <a:buChar char="§"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-24"/>
            <a:ext cx="9144000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Diagramme de cas d’utilisation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4286256"/>
            <a:ext cx="5357850" cy="2295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785810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342900" indent="-342900" algn="l">
              <a:spcBef>
                <a:spcPct val="20000"/>
              </a:spcBef>
            </a:pPr>
            <a:r>
              <a:rPr lang="fr-F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Relation entre cas d’utilisation </a:t>
            </a:r>
            <a:endParaRPr lang="fr-FR" sz="40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142984"/>
            <a:ext cx="8401080" cy="1143008"/>
          </a:xfrm>
        </p:spPr>
        <p:txBody>
          <a:bodyPr>
            <a:noAutofit/>
          </a:bodyPr>
          <a:lstStyle/>
          <a:p>
            <a:pPr marL="514350" indent="-514350">
              <a:buAutoNum type="arabicPeriod" startAt="3"/>
            </a:pPr>
            <a:r>
              <a:rPr lang="fr-FR" sz="2400" b="1" dirty="0" smtClean="0">
                <a:solidFill>
                  <a:srgbClr val="C00000"/>
                </a:solidFill>
              </a:rPr>
              <a:t>La généralisation</a:t>
            </a:r>
          </a:p>
          <a:p>
            <a:pPr marL="514350" indent="-514350">
              <a:buNone/>
            </a:pPr>
            <a:r>
              <a:rPr lang="fr-FR" sz="2400" dirty="0" smtClean="0"/>
              <a:t>Exprime la relation d'héritage "sorte de"</a:t>
            </a:r>
            <a:endParaRPr lang="fr-FR" sz="2400" b="1" dirty="0" smtClean="0">
              <a:solidFill>
                <a:srgbClr val="C00000"/>
              </a:solidFill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-24"/>
            <a:ext cx="9144000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Diagramme de cas d’utilisation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071678"/>
            <a:ext cx="6878604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428596" y="4071942"/>
            <a:ext cx="77867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/>
              <a:t>Un virement </a:t>
            </a:r>
            <a:r>
              <a:rPr lang="fr-FR" sz="2400" b="1" dirty="0" smtClean="0"/>
              <a:t>est un cas particulier </a:t>
            </a:r>
            <a:r>
              <a:rPr lang="fr-FR" sz="2400" dirty="0" smtClean="0"/>
              <a:t>de paiement.</a:t>
            </a:r>
          </a:p>
          <a:p>
            <a:r>
              <a:rPr lang="fr-FR" sz="2400" dirty="0" smtClean="0"/>
              <a:t>Un virement </a:t>
            </a:r>
            <a:r>
              <a:rPr lang="fr-FR" sz="2400" b="1" dirty="0" smtClean="0"/>
              <a:t>est une sorte</a:t>
            </a:r>
            <a:r>
              <a:rPr lang="fr-FR" sz="2400" dirty="0" smtClean="0"/>
              <a:t> de paiement.</a:t>
            </a:r>
          </a:p>
          <a:p>
            <a:endParaRPr lang="fr-FR" sz="2400" dirty="0" smtClean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17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785810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342900" indent="-342900" algn="l">
              <a:spcBef>
                <a:spcPct val="20000"/>
              </a:spcBef>
            </a:pPr>
            <a:r>
              <a:rPr lang="fr-F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Relation entre cas d’utilisation </a:t>
            </a:r>
            <a:endParaRPr lang="fr-FR" sz="4000" dirty="0">
              <a:solidFill>
                <a:srgbClr val="C00000"/>
              </a:solidFill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-24"/>
            <a:ext cx="9144000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Diagramme de cas d’utilisation </a:t>
            </a:r>
          </a:p>
        </p:txBody>
      </p:sp>
      <p:sp>
        <p:nvSpPr>
          <p:cNvPr id="9" name="Rectangle 8"/>
          <p:cNvSpPr/>
          <p:nvPr/>
        </p:nvSpPr>
        <p:spPr>
          <a:xfrm>
            <a:off x="357158" y="1285860"/>
            <a:ext cx="8358246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Attention !</a:t>
            </a:r>
          </a:p>
          <a:p>
            <a:pPr marL="360363" indent="-360363">
              <a:buFont typeface="Wingdings" pitchFamily="2" charset="2"/>
              <a:buChar char="§"/>
            </a:pPr>
            <a:r>
              <a:rPr lang="fr-FR" sz="2400" dirty="0" smtClean="0"/>
              <a:t>Les communications internes (entre cas d’utilisations) ne sont pas modélisées</a:t>
            </a:r>
          </a:p>
          <a:p>
            <a:pPr marL="360363" indent="-360363">
              <a:spcBef>
                <a:spcPts val="1200"/>
              </a:spcBef>
              <a:buFont typeface="Wingdings" pitchFamily="2" charset="2"/>
              <a:buChar char="§"/>
            </a:pPr>
            <a:r>
              <a:rPr lang="fr-FR" sz="2400" dirty="0" smtClean="0"/>
              <a:t>Les communications externes (entre acteurs) ne sont pas modélisées.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714752"/>
            <a:ext cx="7429552" cy="2449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18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642942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342900" lvl="0" indent="-342900" algn="l">
              <a:spcBef>
                <a:spcPct val="20000"/>
              </a:spcBef>
            </a:pPr>
            <a:r>
              <a:rPr lang="fr-FR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Qu’est </a:t>
            </a:r>
            <a:r>
              <a:rPr lang="fr-FR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ce qu’un diagramme de cas d’utilisation </a:t>
            </a:r>
            <a:r>
              <a:rPr lang="fr-FR" sz="3600" dirty="0" smtClean="0">
                <a:solidFill>
                  <a:srgbClr val="C00000"/>
                </a:solidFill>
              </a:rPr>
              <a:t> </a:t>
            </a:r>
            <a:endParaRPr lang="fr-FR" sz="36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142960"/>
            <a:ext cx="8572560" cy="5715040"/>
          </a:xfrm>
        </p:spPr>
        <p:txBody>
          <a:bodyPr>
            <a:normAutofit fontScale="62500" lnSpcReduction="20000"/>
          </a:bodyPr>
          <a:lstStyle/>
          <a:p>
            <a:pPr algn="just">
              <a:spcAft>
                <a:spcPts val="1800"/>
              </a:spcAft>
              <a:buClr>
                <a:schemeClr val="tx2">
                  <a:lumMod val="60000"/>
                  <a:lumOff val="40000"/>
                </a:schemeClr>
              </a:buClr>
              <a:buFont typeface="Calibri" pitchFamily="34" charset="0"/>
              <a:buChar char="•"/>
            </a:pPr>
            <a:r>
              <a:rPr lang="fr-FR" sz="3400" dirty="0"/>
              <a:t>Le </a:t>
            </a:r>
            <a:r>
              <a:rPr lang="fr-FR" sz="3400" dirty="0" smtClean="0"/>
              <a:t>diagramme de Cas </a:t>
            </a:r>
            <a:r>
              <a:rPr lang="fr-FR" sz="3400" dirty="0"/>
              <a:t>d’utilisation est utilisé dans </a:t>
            </a:r>
            <a:r>
              <a:rPr lang="fr-FR" sz="3400" dirty="0" smtClean="0"/>
              <a:t>l’activité de </a:t>
            </a:r>
            <a:r>
              <a:rPr lang="fr-FR" sz="3400" b="1" dirty="0"/>
              <a:t>spécification des </a:t>
            </a:r>
            <a:r>
              <a:rPr lang="fr-FR" sz="3400" b="1" dirty="0" smtClean="0"/>
              <a:t>besoins.</a:t>
            </a:r>
          </a:p>
          <a:p>
            <a:pPr algn="just">
              <a:spcAft>
                <a:spcPts val="1800"/>
              </a:spcAft>
              <a:buClr>
                <a:schemeClr val="tx2">
                  <a:lumMod val="60000"/>
                  <a:lumOff val="40000"/>
                </a:schemeClr>
              </a:buClr>
              <a:buFont typeface="Calibri" pitchFamily="34" charset="0"/>
              <a:buChar char="•"/>
            </a:pPr>
            <a:r>
              <a:rPr lang="fr-FR" sz="3400" dirty="0" smtClean="0"/>
              <a:t>Utilisé pour </a:t>
            </a:r>
            <a:r>
              <a:rPr lang="fr-FR" sz="3400" dirty="0"/>
              <a:t>:</a:t>
            </a:r>
          </a:p>
          <a:p>
            <a:pPr marL="889000" indent="-514350" algn="just">
              <a:spcAft>
                <a:spcPts val="1800"/>
              </a:spcAft>
              <a:buClr>
                <a:schemeClr val="tx2">
                  <a:lumMod val="60000"/>
                  <a:lumOff val="40000"/>
                </a:schemeClr>
              </a:buClr>
              <a:buFont typeface="+mj-lt"/>
              <a:buAutoNum type="arabicPeriod"/>
            </a:pPr>
            <a:r>
              <a:rPr lang="fr-FR" dirty="0" smtClean="0"/>
              <a:t>Recueillir, analyser et organiser les besoins.</a:t>
            </a:r>
          </a:p>
          <a:p>
            <a:pPr marL="889000" indent="-514350" algn="just">
              <a:spcAft>
                <a:spcPts val="1800"/>
              </a:spcAft>
              <a:buClr>
                <a:schemeClr val="tx2">
                  <a:lumMod val="60000"/>
                  <a:lumOff val="40000"/>
                </a:schemeClr>
              </a:buClr>
              <a:buFont typeface="+mj-lt"/>
              <a:buAutoNum type="arabicPeriod"/>
            </a:pPr>
            <a:r>
              <a:rPr lang="fr-FR" dirty="0" smtClean="0"/>
              <a:t>Recenser les fonctionnalités d’un système</a:t>
            </a:r>
          </a:p>
          <a:p>
            <a:pPr marL="1077913" algn="just">
              <a:spcAft>
                <a:spcPts val="1800"/>
              </a:spcAft>
              <a:buClr>
                <a:schemeClr val="tx2">
                  <a:lumMod val="60000"/>
                  <a:lumOff val="40000"/>
                </a:schemeClr>
              </a:buClr>
              <a:buSzPct val="181000"/>
              <a:buFont typeface="Calibri" pitchFamily="34" charset="0"/>
              <a:buChar char="-"/>
            </a:pPr>
            <a:r>
              <a:rPr lang="fr-FR" dirty="0" smtClean="0"/>
              <a:t>Ce </a:t>
            </a:r>
            <a:r>
              <a:rPr lang="fr-FR" dirty="0"/>
              <a:t>qu’il devra faire (et pas "comment")</a:t>
            </a:r>
          </a:p>
          <a:p>
            <a:pPr marL="1077913" algn="just">
              <a:spcAft>
                <a:spcPts val="1800"/>
              </a:spcAft>
              <a:buClr>
                <a:schemeClr val="tx2">
                  <a:lumMod val="60000"/>
                  <a:lumOff val="40000"/>
                </a:schemeClr>
              </a:buClr>
              <a:buSzPct val="181000"/>
              <a:buFont typeface="Calibri" pitchFamily="34" charset="0"/>
              <a:buChar char="-"/>
            </a:pPr>
            <a:r>
              <a:rPr lang="fr-FR" dirty="0" smtClean="0"/>
              <a:t>Description </a:t>
            </a:r>
            <a:r>
              <a:rPr lang="fr-FR" dirty="0"/>
              <a:t>du comportement sous forme d’actions/réactions</a:t>
            </a:r>
          </a:p>
          <a:p>
            <a:pPr marL="1077913" algn="just">
              <a:spcAft>
                <a:spcPts val="1800"/>
              </a:spcAft>
              <a:buClr>
                <a:schemeClr val="tx2">
                  <a:lumMod val="60000"/>
                  <a:lumOff val="40000"/>
                </a:schemeClr>
              </a:buClr>
              <a:buSzPct val="181000"/>
              <a:buFont typeface="Calibri" pitchFamily="34" charset="0"/>
              <a:buChar char="-"/>
            </a:pPr>
            <a:r>
              <a:rPr lang="fr-FR" dirty="0" smtClean="0"/>
              <a:t>Représentation </a:t>
            </a:r>
            <a:r>
              <a:rPr lang="fr-FR" dirty="0"/>
              <a:t>des fonctions du système du point de vue </a:t>
            </a:r>
            <a:r>
              <a:rPr lang="fr-FR" dirty="0" smtClean="0"/>
              <a:t>des utilisateurs.</a:t>
            </a:r>
          </a:p>
          <a:p>
            <a:pPr marL="874713" indent="-514350" algn="just">
              <a:spcAft>
                <a:spcPts val="1800"/>
              </a:spcAft>
              <a:buClr>
                <a:schemeClr val="tx2">
                  <a:lumMod val="60000"/>
                  <a:lumOff val="40000"/>
                </a:schemeClr>
              </a:buClr>
              <a:buFont typeface="+mj-lt"/>
              <a:buAutoNum type="arabicPeriod" startAt="3"/>
            </a:pPr>
            <a:r>
              <a:rPr lang="fr-FR" sz="3400" dirty="0" smtClean="0"/>
              <a:t>Déterminer </a:t>
            </a:r>
            <a:r>
              <a:rPr lang="fr-FR" sz="3400" dirty="0"/>
              <a:t>les limites du système</a:t>
            </a:r>
          </a:p>
          <a:p>
            <a:pPr algn="just">
              <a:spcBef>
                <a:spcPts val="1200"/>
              </a:spcBef>
              <a:spcAft>
                <a:spcPts val="1800"/>
              </a:spcAft>
              <a:buClr>
                <a:schemeClr val="tx2">
                  <a:lumMod val="60000"/>
                  <a:lumOff val="40000"/>
                </a:schemeClr>
              </a:buClr>
              <a:buFont typeface="Calibri" pitchFamily="34" charset="0"/>
              <a:buChar char="•"/>
            </a:pPr>
            <a:r>
              <a:rPr lang="fr-FR" sz="3400" dirty="0"/>
              <a:t>Le </a:t>
            </a:r>
            <a:r>
              <a:rPr lang="fr-FR" sz="3400" dirty="0" smtClean="0"/>
              <a:t>diagramme de Cas d’utilisation doit </a:t>
            </a:r>
            <a:r>
              <a:rPr lang="fr-FR" sz="3400" dirty="0"/>
              <a:t>permettre de répondre à la question </a:t>
            </a:r>
            <a:r>
              <a:rPr lang="fr-FR" sz="3400" dirty="0" smtClean="0"/>
              <a:t>Qui fait </a:t>
            </a:r>
            <a:r>
              <a:rPr lang="fr-FR" sz="3400" dirty="0"/>
              <a:t>quoi </a:t>
            </a:r>
            <a:r>
              <a:rPr lang="fr-FR" sz="3400" dirty="0" smtClean="0"/>
              <a:t>?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0" y="-24"/>
            <a:ext cx="9144000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Diagramme de cas d’utilisation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785810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342900" lvl="0" indent="-342900" algn="l">
              <a:spcBef>
                <a:spcPct val="20000"/>
              </a:spcBef>
            </a:pPr>
            <a:r>
              <a:rPr lang="fr-FR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Qu’est </a:t>
            </a:r>
            <a:r>
              <a:rPr lang="fr-FR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ce qu’un diagramme de cas d’utilisation </a:t>
            </a:r>
            <a:r>
              <a:rPr lang="fr-FR" dirty="0" smtClean="0">
                <a:solidFill>
                  <a:srgbClr val="C00000"/>
                </a:solidFill>
              </a:rPr>
              <a:t> 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142984"/>
            <a:ext cx="8401080" cy="5072098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None/>
            </a:pPr>
            <a:endParaRPr lang="fr-FR" sz="2800" dirty="0" smtClean="0"/>
          </a:p>
          <a:p>
            <a:pPr algn="just">
              <a:lnSpc>
                <a:spcPct val="150000"/>
              </a:lnSpc>
              <a:spcAft>
                <a:spcPts val="1200"/>
              </a:spcAft>
              <a:buClr>
                <a:schemeClr val="tx2">
                  <a:lumMod val="60000"/>
                  <a:lumOff val="40000"/>
                </a:schemeClr>
              </a:buClr>
              <a:buNone/>
            </a:pPr>
            <a:r>
              <a:rPr lang="fr-FR" sz="2400" dirty="0" smtClean="0"/>
              <a:t>Pour construire le diagramme de cas d’utilisation il faut :</a:t>
            </a:r>
          </a:p>
          <a:p>
            <a:pPr marL="831850" indent="-457200" algn="just">
              <a:spcAft>
                <a:spcPts val="1800"/>
              </a:spcAft>
              <a:buClr>
                <a:schemeClr val="tx2">
                  <a:lumMod val="60000"/>
                  <a:lumOff val="40000"/>
                </a:schemeClr>
              </a:buClr>
              <a:buFont typeface="+mj-lt"/>
              <a:buAutoNum type="alphaLcParenR"/>
            </a:pPr>
            <a:r>
              <a:rPr lang="fr-FR" sz="2400" dirty="0" smtClean="0"/>
              <a:t>Identifier les rôles qui interagissent avec le système (acteurs)</a:t>
            </a:r>
          </a:p>
          <a:p>
            <a:pPr marL="831850" indent="-457200" algn="just">
              <a:spcAft>
                <a:spcPts val="1800"/>
              </a:spcAft>
              <a:buClr>
                <a:schemeClr val="tx2">
                  <a:lumMod val="60000"/>
                  <a:lumOff val="40000"/>
                </a:schemeClr>
              </a:buClr>
              <a:buFont typeface="+mj-lt"/>
              <a:buAutoNum type="alphaLcParenR"/>
            </a:pPr>
            <a:r>
              <a:rPr lang="fr-FR" sz="2400" dirty="0" smtClean="0"/>
              <a:t>Déterminer les grandes catégories d’utilisation (Use cases)</a:t>
            </a:r>
          </a:p>
          <a:p>
            <a:pPr marL="831850" indent="-457200" algn="just">
              <a:spcAft>
                <a:spcPts val="1800"/>
              </a:spcAft>
              <a:buClr>
                <a:schemeClr val="tx2">
                  <a:lumMod val="60000"/>
                  <a:lumOff val="40000"/>
                </a:schemeClr>
              </a:buClr>
              <a:buFont typeface="+mj-lt"/>
              <a:buAutoNum type="alphaLcParenR"/>
            </a:pPr>
            <a:r>
              <a:rPr lang="fr-FR" sz="2400" dirty="0" smtClean="0"/>
              <a:t>Décrire textuellement les interactions (scénarios)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-24"/>
            <a:ext cx="9144000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Diagramme de cas d’utilisation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785810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342900" indent="-342900" algn="l">
              <a:spcBef>
                <a:spcPct val="20000"/>
              </a:spcBef>
            </a:pPr>
            <a:r>
              <a:rPr lang="fr-FR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Eléments du diagramme de cas d’utilisation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428736"/>
            <a:ext cx="8401080" cy="5072098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Font typeface="Calibri" pitchFamily="34" charset="0"/>
              <a:buChar char="•"/>
            </a:pPr>
            <a:r>
              <a:rPr lang="fr-FR" sz="2400" dirty="0" smtClean="0"/>
              <a:t>Le diagramme est constitué de</a:t>
            </a:r>
          </a:p>
          <a:p>
            <a:pPr marL="808038" algn="just"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Font typeface="Calibri" pitchFamily="34" charset="0"/>
              <a:buChar char="•"/>
            </a:pPr>
            <a:r>
              <a:rPr lang="fr-FR" sz="2400" dirty="0" smtClean="0"/>
              <a:t>système</a:t>
            </a:r>
          </a:p>
          <a:p>
            <a:pPr marL="808038" algn="just"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Font typeface="Calibri" pitchFamily="34" charset="0"/>
              <a:buChar char="•"/>
            </a:pPr>
            <a:r>
              <a:rPr lang="fr-FR" sz="2400" dirty="0" smtClean="0"/>
              <a:t>acteurs</a:t>
            </a:r>
          </a:p>
          <a:p>
            <a:pPr marL="808038" algn="just"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Font typeface="Calibri" pitchFamily="34" charset="0"/>
              <a:buChar char="•"/>
            </a:pPr>
            <a:r>
              <a:rPr lang="fr-FR" sz="2400" dirty="0" smtClean="0"/>
              <a:t>cas d’utilisation</a:t>
            </a:r>
          </a:p>
          <a:p>
            <a:pPr algn="just"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None/>
            </a:pPr>
            <a:r>
              <a:rPr lang="fr-FR" sz="2400" b="1" dirty="0" smtClean="0"/>
              <a:t>Exemple: </a:t>
            </a:r>
          </a:p>
          <a:p>
            <a:pPr>
              <a:buFont typeface="Wingdings" pitchFamily="2" charset="2"/>
              <a:buChar char="§"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-24"/>
            <a:ext cx="9144000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Diagramme de cas d’utilisation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3636181"/>
            <a:ext cx="7072330" cy="3221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785810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342900" indent="-342900" algn="l">
              <a:spcBef>
                <a:spcPct val="20000"/>
              </a:spcBef>
            </a:pPr>
            <a:r>
              <a:rPr lang="fr-FR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Acteur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428736"/>
            <a:ext cx="8401080" cy="4714908"/>
          </a:xfrm>
        </p:spPr>
        <p:txBody>
          <a:bodyPr>
            <a:normAutofit fontScale="92500"/>
          </a:bodyPr>
          <a:lstStyle/>
          <a:p>
            <a:pPr algn="just">
              <a:spcAft>
                <a:spcPts val="1200"/>
              </a:spcAft>
              <a:buClr>
                <a:schemeClr val="tx2">
                  <a:lumMod val="60000"/>
                  <a:lumOff val="40000"/>
                </a:schemeClr>
              </a:buClr>
              <a:buFont typeface="Calibri" pitchFamily="34" charset="0"/>
              <a:buChar char="•"/>
            </a:pPr>
            <a:r>
              <a:rPr lang="fr-FR" sz="2600" dirty="0" smtClean="0"/>
              <a:t>Un acteur est un rôle joué par l’utilisateur du système.</a:t>
            </a:r>
          </a:p>
          <a:p>
            <a:pPr algn="just">
              <a:spcAft>
                <a:spcPts val="1200"/>
              </a:spcAft>
              <a:buClr>
                <a:schemeClr val="tx2">
                  <a:lumMod val="60000"/>
                  <a:lumOff val="40000"/>
                </a:schemeClr>
              </a:buClr>
              <a:buFont typeface="Calibri" pitchFamily="34" charset="0"/>
              <a:buChar char="•"/>
            </a:pPr>
            <a:r>
              <a:rPr lang="fr-FR" sz="2600" dirty="0" smtClean="0"/>
              <a:t>En plus des personnes physiques, les acteurs peuvent être :</a:t>
            </a:r>
          </a:p>
          <a:p>
            <a:pPr marL="717550" algn="just">
              <a:spcAft>
                <a:spcPts val="1200"/>
              </a:spcAft>
              <a:buClr>
                <a:schemeClr val="tx2">
                  <a:lumMod val="60000"/>
                  <a:lumOff val="40000"/>
                </a:schemeClr>
              </a:buClr>
              <a:buFont typeface="Calibri" pitchFamily="34" charset="0"/>
              <a:buChar char="•"/>
            </a:pPr>
            <a:r>
              <a:rPr lang="fr-FR" sz="2600" dirty="0" smtClean="0"/>
              <a:t>Des périphériques manipulés par le système (imprimantes, robots, . . . ) ;</a:t>
            </a:r>
          </a:p>
          <a:p>
            <a:pPr marL="717550" algn="just">
              <a:spcAft>
                <a:spcPts val="1200"/>
              </a:spcAft>
              <a:buClr>
                <a:schemeClr val="tx2">
                  <a:lumMod val="60000"/>
                  <a:lumOff val="40000"/>
                </a:schemeClr>
              </a:buClr>
              <a:buFont typeface="Calibri" pitchFamily="34" charset="0"/>
              <a:buChar char="•"/>
            </a:pPr>
            <a:r>
              <a:rPr lang="fr-FR" sz="2600" dirty="0" smtClean="0"/>
              <a:t>Des logiciels déjà disponibles à intégrer dans le projet ;</a:t>
            </a:r>
          </a:p>
          <a:p>
            <a:pPr marL="717550" algn="just">
              <a:spcAft>
                <a:spcPts val="1200"/>
              </a:spcAft>
              <a:buClr>
                <a:schemeClr val="tx2">
                  <a:lumMod val="60000"/>
                  <a:lumOff val="40000"/>
                </a:schemeClr>
              </a:buClr>
              <a:buFont typeface="Calibri" pitchFamily="34" charset="0"/>
              <a:buChar char="•"/>
            </a:pPr>
            <a:r>
              <a:rPr lang="fr-FR" sz="2600" dirty="0" smtClean="0"/>
              <a:t>Des systèmes informatiques externes au système mais qui interagissent avec lui, etc.</a:t>
            </a:r>
          </a:p>
          <a:p>
            <a:pPr algn="just">
              <a:spcAft>
                <a:spcPts val="1200"/>
              </a:spcAft>
              <a:buClr>
                <a:schemeClr val="tx2">
                  <a:lumMod val="60000"/>
                  <a:lumOff val="40000"/>
                </a:schemeClr>
              </a:buClr>
              <a:buFont typeface="Calibri" pitchFamily="34" charset="0"/>
              <a:buChar char="•"/>
            </a:pPr>
            <a:r>
              <a:rPr lang="fr-FR" sz="2600" dirty="0" smtClean="0"/>
              <a:t>Les acteurs se trouvent obligatoirement à l’extérieur du système.</a:t>
            </a:r>
          </a:p>
          <a:p>
            <a:pPr>
              <a:buFont typeface="Wingdings" pitchFamily="2" charset="2"/>
              <a:buChar char="§"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-24"/>
            <a:ext cx="9144000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Diagramme de cas d’utilisation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785810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342900" indent="-342900" algn="l">
              <a:spcBef>
                <a:spcPct val="20000"/>
              </a:spcBef>
            </a:pPr>
            <a:r>
              <a:rPr lang="fr-FR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Acteur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214422"/>
            <a:ext cx="8401080" cy="4714908"/>
          </a:xfrm>
        </p:spPr>
        <p:txBody>
          <a:bodyPr>
            <a:normAutofit/>
          </a:bodyPr>
          <a:lstStyle/>
          <a:p>
            <a:pPr algn="just"/>
            <a:r>
              <a:rPr lang="fr-FR" sz="2400" dirty="0"/>
              <a:t>Les acteurs sont souvent spécifiés sous forme de </a:t>
            </a:r>
            <a:r>
              <a:rPr lang="fr-FR" sz="2400" dirty="0" smtClean="0"/>
              <a:t>personnages stylisés.</a:t>
            </a:r>
          </a:p>
          <a:p>
            <a:endParaRPr lang="fr-FR" sz="2400" dirty="0"/>
          </a:p>
          <a:p>
            <a:endParaRPr lang="fr-FR" sz="2400" dirty="0" smtClean="0"/>
          </a:p>
          <a:p>
            <a:endParaRPr lang="fr-FR" sz="2400" dirty="0"/>
          </a:p>
          <a:p>
            <a:pPr algn="just"/>
            <a:r>
              <a:rPr lang="fr-FR" sz="2400" dirty="0" smtClean="0"/>
              <a:t>Ils </a:t>
            </a:r>
            <a:r>
              <a:rPr lang="fr-FR" sz="2400" dirty="0"/>
              <a:t>peuvent également être représentés par un rectangle doté </a:t>
            </a:r>
            <a:r>
              <a:rPr lang="fr-FR" sz="2400" dirty="0" smtClean="0"/>
              <a:t>du stéréotype </a:t>
            </a:r>
            <a:r>
              <a:rPr lang="fr-FR" sz="2400" dirty="0"/>
              <a:t>"</a:t>
            </a:r>
            <a:r>
              <a:rPr lang="fr-FR" sz="2400" dirty="0" err="1"/>
              <a:t>actor</a:t>
            </a:r>
            <a:r>
              <a:rPr lang="fr-FR" sz="2400" dirty="0"/>
              <a:t>" ou par un pictogramme (par exemple un </a:t>
            </a:r>
            <a:r>
              <a:rPr lang="fr-FR" sz="2400" dirty="0" smtClean="0"/>
              <a:t>symbole d’ordinateur</a:t>
            </a:r>
            <a:r>
              <a:rPr lang="fr-FR" sz="2400" dirty="0"/>
              <a:t>).</a:t>
            </a:r>
          </a:p>
          <a:p>
            <a:endParaRPr lang="fr-FR" sz="2400" dirty="0"/>
          </a:p>
          <a:p>
            <a:pPr>
              <a:buFont typeface="Wingdings" pitchFamily="2" charset="2"/>
              <a:buChar char="§"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-24"/>
            <a:ext cx="9144000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Diagramme de cas d’utilisation 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2000240"/>
            <a:ext cx="1643074" cy="1214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4643446"/>
            <a:ext cx="4857784" cy="175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785810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342900" indent="-342900" algn="l">
              <a:spcBef>
                <a:spcPct val="20000"/>
              </a:spcBef>
            </a:pPr>
            <a:r>
              <a:rPr lang="fr-FR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Acteur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214422"/>
            <a:ext cx="8215370" cy="521497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spcAft>
                <a:spcPts val="600"/>
              </a:spcAft>
              <a:buNone/>
            </a:pPr>
            <a:r>
              <a:rPr lang="fr-FR" sz="4000" dirty="0" smtClean="0">
                <a:solidFill>
                  <a:srgbClr val="C00000"/>
                </a:solidFill>
              </a:rPr>
              <a:t>Attention !</a:t>
            </a:r>
          </a:p>
          <a:p>
            <a:pPr marL="447675" algn="just">
              <a:spcAft>
                <a:spcPts val="600"/>
              </a:spcAft>
            </a:pPr>
            <a:r>
              <a:rPr lang="fr-FR" sz="2400" dirty="0" smtClean="0"/>
              <a:t>Un acteur correspond à un rôle, pas à une personne physique.</a:t>
            </a:r>
          </a:p>
          <a:p>
            <a:pPr marL="447675" algn="just">
              <a:spcAft>
                <a:spcPts val="600"/>
              </a:spcAft>
            </a:pPr>
            <a:r>
              <a:rPr lang="fr-FR" sz="2400" dirty="0" smtClean="0"/>
              <a:t>Une même personne physique peut être représentée par plusieurs acteurs si elle a plusieurs rôles.</a:t>
            </a:r>
          </a:p>
          <a:p>
            <a:pPr marL="447675" algn="just">
              <a:spcAft>
                <a:spcPts val="600"/>
              </a:spcAft>
            </a:pPr>
            <a:r>
              <a:rPr lang="fr-FR" sz="2400" dirty="0" smtClean="0"/>
              <a:t>Si plusieurs personnes jouent le même rôle vis-à-vis du système, elles seront représentées par un seul acteur.</a:t>
            </a:r>
          </a:p>
          <a:p>
            <a:pPr marL="447675" algn="just">
              <a:spcAft>
                <a:spcPts val="600"/>
              </a:spcAft>
            </a:pPr>
            <a:r>
              <a:rPr lang="fr-FR" sz="2400" dirty="0" smtClean="0"/>
              <a:t>un acteur n’est pas forcément "humain"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-24"/>
            <a:ext cx="9144000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Diagramme de cas d’utilisation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785810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342900" indent="-342900" algn="l">
              <a:spcBef>
                <a:spcPct val="20000"/>
              </a:spcBef>
            </a:pPr>
            <a:r>
              <a:rPr lang="fr-FR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Acteur  - </a:t>
            </a:r>
            <a:r>
              <a:rPr lang="fr-F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Acteur principal ou secondaire 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142984"/>
            <a:ext cx="8401080" cy="5357850"/>
          </a:xfrm>
        </p:spPr>
        <p:txBody>
          <a:bodyPr>
            <a:normAutofit fontScale="92500"/>
          </a:bodyPr>
          <a:lstStyle/>
          <a:p>
            <a:pPr algn="just">
              <a:spcAft>
                <a:spcPts val="1800"/>
              </a:spcAft>
              <a:buNone/>
            </a:pPr>
            <a:r>
              <a:rPr lang="fr-FR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Acteur principal</a:t>
            </a:r>
            <a:endParaRPr lang="fr-FR" sz="2400" b="1" u="sng" dirty="0" smtClean="0"/>
          </a:p>
          <a:p>
            <a:pPr marL="539750" indent="-360363" algn="just">
              <a:spcAft>
                <a:spcPts val="1800"/>
              </a:spcAft>
            </a:pPr>
            <a:r>
              <a:rPr lang="fr-FR" sz="2400" dirty="0" smtClean="0"/>
              <a:t>Celui pour qui le cas d’utilisation produit un résultat observable.</a:t>
            </a:r>
          </a:p>
          <a:p>
            <a:pPr marL="539750" indent="-360363" algn="just">
              <a:spcAft>
                <a:spcPts val="1800"/>
              </a:spcAft>
            </a:pPr>
            <a:r>
              <a:rPr lang="fr-FR" sz="2400" dirty="0" smtClean="0"/>
              <a:t>l’acteur principal est à l’initiative des échanges nécessaires pour réaliser le cas d’utilisation (C’est lui qui déclenche le cas d’utilisation).</a:t>
            </a:r>
          </a:p>
          <a:p>
            <a:pPr algn="just">
              <a:spcAft>
                <a:spcPts val="1800"/>
              </a:spcAft>
              <a:buNone/>
            </a:pPr>
            <a:r>
              <a:rPr lang="fr-FR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Acteur secondaire</a:t>
            </a:r>
          </a:p>
          <a:p>
            <a:pPr marL="538163" algn="just">
              <a:spcAft>
                <a:spcPts val="1800"/>
              </a:spcAft>
            </a:pPr>
            <a:r>
              <a:rPr lang="fr-FR" sz="2400" dirty="0" smtClean="0"/>
              <a:t>Les acteurs secondaires sont souvent sollicités pour des informations complémentaires ; </a:t>
            </a:r>
          </a:p>
          <a:p>
            <a:pPr marL="538163" algn="just">
              <a:spcAft>
                <a:spcPts val="1800"/>
              </a:spcAft>
            </a:pPr>
            <a:r>
              <a:rPr lang="fr-FR" sz="2400" dirty="0" smtClean="0"/>
              <a:t>ils peuvent uniquement consulter ou informer le système lors de l’exécution du cas d’utilisation.</a:t>
            </a:r>
          </a:p>
          <a:p>
            <a:pPr>
              <a:spcAft>
                <a:spcPts val="1800"/>
              </a:spcAft>
            </a:pPr>
            <a:endParaRPr lang="fr-FR" sz="2400" dirty="0"/>
          </a:p>
          <a:p>
            <a:pPr>
              <a:spcAft>
                <a:spcPts val="1800"/>
              </a:spcAft>
              <a:buFont typeface="Wingdings" pitchFamily="2" charset="2"/>
              <a:buChar char="§"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-24"/>
            <a:ext cx="9144000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Diagramme de cas d’utilisation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785810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342900" indent="-342900" algn="l">
              <a:spcBef>
                <a:spcPct val="20000"/>
              </a:spcBef>
            </a:pPr>
            <a:r>
              <a:rPr lang="fr-FR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Acteur  - </a:t>
            </a:r>
            <a:r>
              <a:rPr lang="fr-F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Acteur principal ou secondaire 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142984"/>
            <a:ext cx="8401080" cy="4214842"/>
          </a:xfrm>
        </p:spPr>
        <p:txBody>
          <a:bodyPr>
            <a:normAutofit/>
          </a:bodyPr>
          <a:lstStyle/>
          <a:p>
            <a:pPr algn="just"/>
            <a:r>
              <a:rPr lang="fr-FR" sz="2400" dirty="0" smtClean="0"/>
              <a:t>Dans la mesure du possible, disposez les acteurs principaux à gauche des cas d’utilisation et les acteurs secondaires à droite.</a:t>
            </a:r>
          </a:p>
          <a:p>
            <a:endParaRPr lang="fr-FR" sz="2400" dirty="0"/>
          </a:p>
          <a:p>
            <a:pPr>
              <a:buFont typeface="Wingdings" pitchFamily="2" charset="2"/>
              <a:buChar char="§"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-24"/>
            <a:ext cx="9144000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Diagramme de cas d’utilisation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786058"/>
            <a:ext cx="6372225" cy="1471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571472" y="4286256"/>
            <a:ext cx="18155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buNone/>
            </a:pPr>
            <a:r>
              <a:rPr lang="fr-FR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Acteur principal</a:t>
            </a:r>
            <a:endParaRPr lang="fr-FR" b="1" dirty="0" smtClean="0"/>
          </a:p>
        </p:txBody>
      </p:sp>
      <p:sp>
        <p:nvSpPr>
          <p:cNvPr id="8" name="Rectangle 7"/>
          <p:cNvSpPr/>
          <p:nvPr/>
        </p:nvSpPr>
        <p:spPr>
          <a:xfrm>
            <a:off x="5286380" y="4429132"/>
            <a:ext cx="19652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buNone/>
            </a:pPr>
            <a:r>
              <a:rPr lang="fr-FR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Acteur secondaire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</TotalTime>
  <Words>980</Words>
  <Application>Microsoft Office PowerPoint</Application>
  <PresentationFormat>Affichage à l'écran (4:3)</PresentationFormat>
  <Paragraphs>161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Diapositive 1</vt:lpstr>
      <vt:lpstr> Qu’est ce qu’un diagramme de cas d’utilisation  </vt:lpstr>
      <vt:lpstr> Qu’est ce qu’un diagramme de cas d’utilisation  </vt:lpstr>
      <vt:lpstr> Eléments du diagramme de cas d’utilisation</vt:lpstr>
      <vt:lpstr> Acteur</vt:lpstr>
      <vt:lpstr> Acteur</vt:lpstr>
      <vt:lpstr> Acteur</vt:lpstr>
      <vt:lpstr> Acteur  - Acteur principal ou secondaire </vt:lpstr>
      <vt:lpstr> Acteur  - Acteur principal ou secondaire </vt:lpstr>
      <vt:lpstr>Cas d’utilisation (CU)</vt:lpstr>
      <vt:lpstr> Cas d’utilisation (CU) - Recenser les cas d’utilisation</vt:lpstr>
      <vt:lpstr> Cas d’utilisation (CU) - Recenser les cas d’utilisation</vt:lpstr>
      <vt:lpstr> Relation entre  acteurs</vt:lpstr>
      <vt:lpstr> Relation entre cas d’utilisation </vt:lpstr>
      <vt:lpstr> Relation entre cas d’utilisation </vt:lpstr>
      <vt:lpstr> Relation entre cas d’utilisation </vt:lpstr>
      <vt:lpstr> Relation entre cas d’utilisation </vt:lpstr>
      <vt:lpstr> Relation entre cas d’utilisation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2 UML - Diagramme de cas d’utilisation (Usecase diagram)</dc:title>
  <dc:creator>Salim</dc:creator>
  <cp:lastModifiedBy>Salim</cp:lastModifiedBy>
  <cp:revision>111</cp:revision>
  <dcterms:created xsi:type="dcterms:W3CDTF">2015-02-06T15:38:25Z</dcterms:created>
  <dcterms:modified xsi:type="dcterms:W3CDTF">2018-02-03T07:48:37Z</dcterms:modified>
</cp:coreProperties>
</file>