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6"/>
  </p:notesMasterIdLst>
  <p:sldIdLst>
    <p:sldId id="258" r:id="rId2"/>
    <p:sldId id="444" r:id="rId3"/>
    <p:sldId id="433" r:id="rId4"/>
    <p:sldId id="434" r:id="rId5"/>
    <p:sldId id="445" r:id="rId6"/>
    <p:sldId id="446" r:id="rId7"/>
    <p:sldId id="447" r:id="rId8"/>
    <p:sldId id="448" r:id="rId9"/>
    <p:sldId id="450" r:id="rId10"/>
    <p:sldId id="451" r:id="rId11"/>
    <p:sldId id="452" r:id="rId12"/>
    <p:sldId id="453" r:id="rId13"/>
    <p:sldId id="454" r:id="rId14"/>
    <p:sldId id="455" r:id="rId15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000000"/>
    <a:srgbClr val="408089"/>
    <a:srgbClr val="292929"/>
    <a:srgbClr val="DBFABC"/>
    <a:srgbClr val="8EF02C"/>
    <a:srgbClr val="D9FAB8"/>
    <a:srgbClr val="D7FAB4"/>
    <a:srgbClr val="CDF9A1"/>
    <a:srgbClr val="5D808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113A9D2-9D6B-4929-AA2D-F23B5EE8CBE7}" styleName="Style à thème 2 - Accentuation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4" autoAdjust="0"/>
    <p:restoredTop sz="94420" autoAdjust="0"/>
  </p:normalViewPr>
  <p:slideViewPr>
    <p:cSldViewPr>
      <p:cViewPr>
        <p:scale>
          <a:sx n="90" d="100"/>
          <a:sy n="90" d="100"/>
        </p:scale>
        <p:origin x="-7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88"/>
    </p:cViewPr>
  </p:sorterViewPr>
  <p:notesViewPr>
    <p:cSldViewPr>
      <p:cViewPr varScale="1">
        <p:scale>
          <a:sx n="38" d="100"/>
          <a:sy n="38" d="100"/>
        </p:scale>
        <p:origin x="-1542" y="-12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FD9DFA8D-ACB1-4BDF-BC98-E2E71900A255}" type="datetimeFigureOut">
              <a:rPr lang="en-IE"/>
              <a:pPr>
                <a:defRPr/>
              </a:pPr>
              <a:t>03/02/2017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IE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IE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363C0036-6512-4026-93F6-FF30657F6859}" type="slidenum">
              <a:rPr lang="en-IE"/>
              <a:pPr>
                <a:defRPr/>
              </a:pPr>
              <a:t>‹N°›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F09F998-1975-4092-B1A6-CAF569D4F3CA}" type="slidenum">
              <a:rPr lang="en-IE" smtClean="0"/>
              <a:pPr>
                <a:defRPr/>
              </a:pPr>
              <a:t>1</a:t>
            </a:fld>
            <a:endParaRPr lang="en-IE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F09F998-1975-4092-B1A6-CAF569D4F3CA}" type="slidenum">
              <a:rPr lang="en-IE" smtClean="0"/>
              <a:pPr>
                <a:defRPr/>
              </a:pPr>
              <a:t>9</a:t>
            </a:fld>
            <a:endParaRPr lang="en-IE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1"/>
          <p:cNvSpPr>
            <a:spLocks noChangeArrowheads="1"/>
          </p:cNvSpPr>
          <p:nvPr userDrawn="1"/>
        </p:nvSpPr>
        <p:spPr bwMode="white">
          <a:xfrm>
            <a:off x="0" y="836613"/>
            <a:ext cx="9144000" cy="1555750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IE">
              <a:latin typeface="Arial" pitchFamily="34" charset="0"/>
              <a:cs typeface="+mn-cs"/>
            </a:endParaRPr>
          </a:p>
        </p:txBody>
      </p:sp>
      <p:sp>
        <p:nvSpPr>
          <p:cNvPr id="5" name="Freeform 43"/>
          <p:cNvSpPr>
            <a:spLocks/>
          </p:cNvSpPr>
          <p:nvPr userDrawn="1"/>
        </p:nvSpPr>
        <p:spPr bwMode="invGray">
          <a:xfrm>
            <a:off x="0" y="836613"/>
            <a:ext cx="2139950" cy="15462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348" y="0"/>
              </a:cxn>
              <a:cxn ang="0">
                <a:pos x="1170" y="287"/>
              </a:cxn>
              <a:cxn ang="0">
                <a:pos x="0" y="286"/>
              </a:cxn>
              <a:cxn ang="0">
                <a:pos x="0" y="0"/>
              </a:cxn>
            </a:cxnLst>
            <a:rect l="0" t="0" r="r" b="b"/>
            <a:pathLst>
              <a:path w="1348" h="287">
                <a:moveTo>
                  <a:pt x="0" y="0"/>
                </a:moveTo>
                <a:lnTo>
                  <a:pt x="1348" y="0"/>
                </a:lnTo>
                <a:lnTo>
                  <a:pt x="1170" y="287"/>
                </a:lnTo>
                <a:lnTo>
                  <a:pt x="0" y="28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IE">
              <a:latin typeface="Arial" pitchFamily="34" charset="0"/>
              <a:cs typeface="+mn-cs"/>
            </a:endParaRPr>
          </a:p>
        </p:txBody>
      </p:sp>
      <p:graphicFrame>
        <p:nvGraphicFramePr>
          <p:cNvPr id="6" name="Object 37"/>
          <p:cNvGraphicFramePr>
            <a:graphicFrameLocks noChangeAspect="1"/>
          </p:cNvGraphicFramePr>
          <p:nvPr/>
        </p:nvGraphicFramePr>
        <p:xfrm>
          <a:off x="0" y="0"/>
          <a:ext cx="9144000" cy="849313"/>
        </p:xfrm>
        <a:graphic>
          <a:graphicData uri="http://schemas.openxmlformats.org/presentationml/2006/ole">
            <p:oleObj spid="_x0000_s32770" name="Image" r:id="rId3" imgW="8571429" imgH="1514286" progId="">
              <p:embed/>
            </p:oleObj>
          </a:graphicData>
        </a:graphic>
      </p:graphicFrame>
      <p:sp>
        <p:nvSpPr>
          <p:cNvPr id="7" name="Freeform 42"/>
          <p:cNvSpPr>
            <a:spLocks/>
          </p:cNvSpPr>
          <p:nvPr userDrawn="1"/>
        </p:nvSpPr>
        <p:spPr bwMode="gray">
          <a:xfrm>
            <a:off x="0" y="836613"/>
            <a:ext cx="9145588" cy="1558925"/>
          </a:xfrm>
          <a:custGeom>
            <a:avLst/>
            <a:gdLst/>
            <a:ahLst/>
            <a:cxnLst>
              <a:cxn ang="0">
                <a:pos x="0" y="573"/>
              </a:cxn>
              <a:cxn ang="0">
                <a:pos x="4134" y="573"/>
              </a:cxn>
              <a:cxn ang="0">
                <a:pos x="4134" y="1"/>
              </a:cxn>
              <a:cxn ang="0">
                <a:pos x="322" y="0"/>
              </a:cxn>
              <a:cxn ang="0">
                <a:pos x="0" y="573"/>
              </a:cxn>
            </a:cxnLst>
            <a:rect l="0" t="0" r="r" b="b"/>
            <a:pathLst>
              <a:path w="4134" h="573">
                <a:moveTo>
                  <a:pt x="0" y="573"/>
                </a:moveTo>
                <a:lnTo>
                  <a:pt x="4134" y="573"/>
                </a:lnTo>
                <a:lnTo>
                  <a:pt x="4134" y="1"/>
                </a:lnTo>
                <a:lnTo>
                  <a:pt x="322" y="0"/>
                </a:lnTo>
                <a:lnTo>
                  <a:pt x="0" y="573"/>
                </a:lnTo>
                <a:close/>
              </a:path>
            </a:pathLst>
          </a:custGeom>
          <a:gradFill rotWithShape="1">
            <a:gsLst>
              <a:gs pos="0">
                <a:schemeClr val="accent1">
                  <a:gamma/>
                  <a:shade val="12549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IE">
              <a:latin typeface="Arial" pitchFamily="34" charset="0"/>
              <a:cs typeface="+mn-cs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38425" y="1601788"/>
            <a:ext cx="6324600" cy="685800"/>
          </a:xfrm>
        </p:spPr>
        <p:txBody>
          <a:bodyPr/>
          <a:lstStyle>
            <a:lvl1pPr>
              <a:defRPr sz="1400" b="0" i="1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76375" y="4292600"/>
            <a:ext cx="6400800" cy="5334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b="1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2738" y="227013"/>
            <a:ext cx="2068512" cy="61706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7013"/>
            <a:ext cx="6053138" cy="61706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949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949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IE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tint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0"/>
          <p:cNvGraphicFramePr>
            <a:graphicFrameLocks noChangeAspect="1"/>
          </p:cNvGraphicFramePr>
          <p:nvPr/>
        </p:nvGraphicFramePr>
        <p:xfrm>
          <a:off x="0" y="0"/>
          <a:ext cx="9144000" cy="973138"/>
        </p:xfrm>
        <a:graphic>
          <a:graphicData uri="http://schemas.openxmlformats.org/presentationml/2006/ole">
            <p:oleObj spid="_x0000_s1026" name="Image" r:id="rId14" imgW="8571429" imgH="1514286" progId="">
              <p:embed/>
            </p:oleObj>
          </a:graphicData>
        </a:graphic>
      </p:graphicFrame>
      <p:sp>
        <p:nvSpPr>
          <p:cNvPr id="1045" name="Freeform 21"/>
          <p:cNvSpPr>
            <a:spLocks/>
          </p:cNvSpPr>
          <p:nvPr/>
        </p:nvSpPr>
        <p:spPr bwMode="gray">
          <a:xfrm>
            <a:off x="1828800" y="246063"/>
            <a:ext cx="7315200" cy="720725"/>
          </a:xfrm>
          <a:custGeom>
            <a:avLst/>
            <a:gdLst/>
            <a:ahLst/>
            <a:cxnLst>
              <a:cxn ang="0">
                <a:pos x="0" y="454"/>
              </a:cxn>
              <a:cxn ang="0">
                <a:pos x="4798" y="454"/>
              </a:cxn>
              <a:cxn ang="0">
                <a:pos x="4798" y="0"/>
              </a:cxn>
              <a:cxn ang="0">
                <a:pos x="382" y="3"/>
              </a:cxn>
              <a:cxn ang="0">
                <a:pos x="0" y="454"/>
              </a:cxn>
            </a:cxnLst>
            <a:rect l="0" t="0" r="r" b="b"/>
            <a:pathLst>
              <a:path w="4798" h="454">
                <a:moveTo>
                  <a:pt x="0" y="454"/>
                </a:moveTo>
                <a:lnTo>
                  <a:pt x="4798" y="454"/>
                </a:lnTo>
                <a:lnTo>
                  <a:pt x="4798" y="0"/>
                </a:lnTo>
                <a:lnTo>
                  <a:pt x="382" y="3"/>
                </a:lnTo>
                <a:lnTo>
                  <a:pt x="0" y="454"/>
                </a:lnTo>
                <a:close/>
              </a:path>
            </a:pathLst>
          </a:cu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IE">
              <a:latin typeface="Arial" pitchFamily="34" charset="0"/>
              <a:cs typeface="+mn-cs"/>
            </a:endParaRPr>
          </a:p>
        </p:txBody>
      </p:sp>
      <p:sp>
        <p:nvSpPr>
          <p:cNvPr id="1046" name="Freeform 22"/>
          <p:cNvSpPr>
            <a:spLocks/>
          </p:cNvSpPr>
          <p:nvPr/>
        </p:nvSpPr>
        <p:spPr bwMode="gray">
          <a:xfrm>
            <a:off x="0" y="966788"/>
            <a:ext cx="1828800" cy="2889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338" y="0"/>
              </a:cxn>
              <a:cxn ang="0">
                <a:pos x="1138" y="182"/>
              </a:cxn>
              <a:cxn ang="0">
                <a:pos x="0" y="181"/>
              </a:cxn>
              <a:cxn ang="0">
                <a:pos x="0" y="0"/>
              </a:cxn>
            </a:cxnLst>
            <a:rect l="0" t="0" r="r" b="b"/>
            <a:pathLst>
              <a:path w="1338" h="182">
                <a:moveTo>
                  <a:pt x="0" y="0"/>
                </a:moveTo>
                <a:lnTo>
                  <a:pt x="1338" y="0"/>
                </a:lnTo>
                <a:lnTo>
                  <a:pt x="1138" y="182"/>
                </a:lnTo>
                <a:lnTo>
                  <a:pt x="0" y="18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IE">
              <a:latin typeface="Arial" pitchFamily="34" charset="0"/>
              <a:cs typeface="+mn-cs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white">
          <a:xfrm>
            <a:off x="2406650" y="227013"/>
            <a:ext cx="6324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47800"/>
            <a:ext cx="8229600" cy="494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ransition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q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5508104" y="1196752"/>
            <a:ext cx="2635658" cy="4642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ts val="2900"/>
              </a:lnSpc>
            </a:pPr>
            <a:r>
              <a:rPr lang="ar-SA" sz="2800" b="1" dirty="0" smtClean="0">
                <a:solidFill>
                  <a:schemeClr val="bg1"/>
                </a:solidFill>
              </a:rPr>
              <a:t>التسويق الاستراتيجي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20" name="Text Box 9"/>
          <p:cNvSpPr txBox="1">
            <a:spLocks noChangeArrowheads="1"/>
          </p:cNvSpPr>
          <p:nvPr/>
        </p:nvSpPr>
        <p:spPr bwMode="auto">
          <a:xfrm>
            <a:off x="395536" y="1484784"/>
            <a:ext cx="4670425" cy="9271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4287" tIns="52144" rIns="104287" bIns="52144"/>
          <a:lstStyle/>
          <a:p>
            <a:pPr algn="ctr" rtl="1"/>
            <a:r>
              <a:rPr lang="ar-SA" sz="2000" b="1" dirty="0">
                <a:solidFill>
                  <a:schemeClr val="bg1"/>
                </a:solidFill>
              </a:rPr>
              <a:t>المركز الجامعي </a:t>
            </a:r>
            <a:r>
              <a:rPr lang="ar-SA" sz="2000" b="1" dirty="0" smtClean="0">
                <a:solidFill>
                  <a:schemeClr val="bg1"/>
                </a:solidFill>
              </a:rPr>
              <a:t>ميلة، الجزائر</a:t>
            </a:r>
            <a:endParaRPr lang="fr-FR" sz="2000" b="1" dirty="0">
              <a:solidFill>
                <a:schemeClr val="bg1"/>
              </a:solidFill>
            </a:endParaRPr>
          </a:p>
          <a:p>
            <a:pPr algn="ctr" rtl="1">
              <a:lnSpc>
                <a:spcPct val="150000"/>
              </a:lnSpc>
            </a:pPr>
            <a:endParaRPr lang="fr-FR" sz="16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057" name="Rectangle 1"/>
          <p:cNvSpPr>
            <a:spLocks noChangeArrowheads="1"/>
          </p:cNvSpPr>
          <p:nvPr/>
        </p:nvSpPr>
        <p:spPr bwMode="auto">
          <a:xfrm>
            <a:off x="899592" y="2636912"/>
            <a:ext cx="72008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zh-CN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التسويق هو: علم وفن اختيار الأسواق المستهدفة، وكسب الزبائن والحفاظ عليهم وتطوير العلاقة معهم من خلال التواصل وتسليمهم شيئا ذا قيمة بالنسبة </a:t>
            </a:r>
            <a:r>
              <a:rPr kumimoji="0" lang="ar-SA" altLang="zh-CN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لهم ”</a:t>
            </a:r>
            <a:endParaRPr kumimoji="0" lang="ar-SA" altLang="zh-CN" sz="2400" b="1" i="0" u="none" strike="noStrike" cap="none" normalizeH="0" baseline="30000" dirty="0" smtClean="0" bmk="">
              <a:ln>
                <a:noFill/>
              </a:ln>
              <a:solidFill>
                <a:srgbClr val="000000"/>
              </a:solidFill>
              <a:effectLst/>
              <a:latin typeface="Traditional Arabic" pitchFamily="18" charset="-78"/>
              <a:ea typeface="SimSun" pitchFamily="2" charset="-122"/>
              <a:cs typeface="Traditional Arabic" pitchFamily="18" charset="-78"/>
            </a:endParaRPr>
          </a:p>
          <a:p>
            <a:pPr marL="0" marR="0" lvl="0" indent="0" algn="just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zh-CN" sz="1500" b="0" i="1" u="none" strike="noStrike" cap="none" normalizeH="0" baseline="0" dirty="0" smtClean="0">
                <a:ln>
                  <a:noFill/>
                </a:ln>
                <a:solidFill>
                  <a:srgbClr val="292929"/>
                </a:solidFill>
                <a:effectLst/>
                <a:latin typeface="Times New Roman" pitchFamily="18" charset="0"/>
                <a:ea typeface="SimSun" pitchFamily="2" charset="-122"/>
                <a:cs typeface="Traditional Arabic" pitchFamily="18" charset="-78"/>
              </a:rPr>
              <a:t>     </a:t>
            </a:r>
            <a:r>
              <a:rPr kumimoji="0" lang="en-GB" altLang="zh-CN" sz="1600" b="1" i="1" u="none" strike="noStrike" cap="none" normalizeH="0" baseline="0" dirty="0" smtClean="0">
                <a:ln>
                  <a:noFill/>
                </a:ln>
                <a:solidFill>
                  <a:srgbClr val="292929"/>
                </a:solidFill>
                <a:effectLst/>
                <a:latin typeface="Times New Roman" pitchFamily="18" charset="0"/>
                <a:ea typeface="SimSun" pitchFamily="2" charset="-122"/>
                <a:cs typeface="Traditional Arabic" pitchFamily="18" charset="-78"/>
              </a:rPr>
              <a:t>“We</a:t>
            </a:r>
            <a:r>
              <a:rPr kumimoji="0" lang="en-US" altLang="zh-CN" sz="1600" b="1" i="1" u="none" strike="noStrike" cap="none" normalizeH="0" baseline="0" dirty="0" smtClean="0">
                <a:ln>
                  <a:noFill/>
                </a:ln>
                <a:solidFill>
                  <a:srgbClr val="292929"/>
                </a:solidFill>
                <a:effectLst/>
                <a:latin typeface="Times New Roman" pitchFamily="18" charset="0"/>
                <a:ea typeface="SimSun" pitchFamily="2" charset="-122"/>
                <a:cs typeface="Traditional Arabic" pitchFamily="18" charset="-78"/>
              </a:rPr>
              <a:t> see marketing as the art and science</a:t>
            </a:r>
            <a:r>
              <a:rPr kumimoji="0" lang="en-US" altLang="zh-CN" sz="1600" b="1" i="1" u="none" strike="noStrike" cap="none" normalizeH="0" baseline="0" dirty="0" smtClean="0">
                <a:ln>
                  <a:noFill/>
                </a:ln>
                <a:solidFill>
                  <a:srgbClr val="292929"/>
                </a:solidFill>
                <a:effectLst/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 </a:t>
            </a:r>
            <a:r>
              <a:rPr kumimoji="0" lang="en-US" altLang="zh-CN" sz="1600" b="1" i="1" u="none" strike="noStrike" cap="none" normalizeH="0" baseline="0" dirty="0" smtClean="0">
                <a:ln>
                  <a:noFill/>
                </a:ln>
                <a:solidFill>
                  <a:srgbClr val="292929"/>
                </a:solidFill>
                <a:effectLst/>
                <a:latin typeface="Times New Roman" pitchFamily="18" charset="0"/>
                <a:ea typeface="SimSun" pitchFamily="2" charset="-122"/>
                <a:cs typeface="Traditional Arabic" pitchFamily="18" charset="-78"/>
              </a:rPr>
              <a:t>of applying core marketing concepts to choose target markets and get, keep, and grow customers through creating, delivering, and communicating superior customer value</a:t>
            </a:r>
            <a:r>
              <a:rPr kumimoji="0" lang="en-GB" altLang="zh-CN" sz="1600" b="1" i="1" u="none" strike="noStrike" cap="none" normalizeH="0" baseline="0" dirty="0" smtClean="0">
                <a:ln>
                  <a:noFill/>
                </a:ln>
                <a:solidFill>
                  <a:srgbClr val="292929"/>
                </a:solidFill>
                <a:effectLst/>
                <a:latin typeface="Times New Roman" pitchFamily="18" charset="0"/>
                <a:ea typeface="SimSun" pitchFamily="2" charset="-122"/>
                <a:cs typeface="Traditional Arabic" pitchFamily="18" charset="-78"/>
              </a:rPr>
              <a:t>”.</a:t>
            </a:r>
            <a:endParaRPr kumimoji="0" lang="fr-FR" altLang="zh-CN" sz="1600" b="1" i="0" u="none" strike="noStrike" cap="none" normalizeH="0" baseline="0" dirty="0" smtClean="0">
              <a:ln>
                <a:noFill/>
              </a:ln>
              <a:solidFill>
                <a:srgbClr val="292929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fr-FR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fr-FR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2195736" y="4509120"/>
            <a:ext cx="554461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kumimoji="0" lang="fr-FR" sz="11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Philip </a:t>
            </a:r>
            <a:r>
              <a:rPr kumimoji="0" lang="fr-FR" sz="11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Kotler</a:t>
            </a:r>
            <a:r>
              <a:rPr kumimoji="0" lang="fr-FR" sz="11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lang="fr-FR" sz="1100" i="1" u="sng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Marketing Insights</a:t>
            </a:r>
            <a:r>
              <a:rPr kumimoji="0" lang="fr-FR" sz="11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Pearson </a:t>
            </a:r>
            <a:r>
              <a:rPr kumimoji="0" lang="fr-FR" sz="11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education</a:t>
            </a:r>
            <a:r>
              <a:rPr kumimoji="0" lang="fr-FR" sz="11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2003.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148064" y="5157192"/>
            <a:ext cx="177163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>
              <a:buFont typeface="Arial" pitchFamily="34" charset="0"/>
              <a:buChar char="•"/>
            </a:pPr>
            <a:r>
              <a:rPr lang="ar-SA" altLang="zh-CN" sz="2200" b="1" dirty="0" smtClean="0">
                <a:solidFill>
                  <a:srgbClr val="000000"/>
                </a:solidFill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الأسواق المستهدفة</a:t>
            </a:r>
          </a:p>
          <a:p>
            <a:pPr algn="r" rtl="1">
              <a:buFont typeface="Arial" pitchFamily="34" charset="0"/>
              <a:buChar char="•"/>
            </a:pPr>
            <a:r>
              <a:rPr lang="ar-SA" altLang="zh-CN" sz="2200" b="1" dirty="0" smtClean="0">
                <a:solidFill>
                  <a:srgbClr val="000000"/>
                </a:solidFill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 القيمة</a:t>
            </a:r>
          </a:p>
          <a:p>
            <a:pPr algn="r" rtl="1">
              <a:buFont typeface="Arial" pitchFamily="34" charset="0"/>
              <a:buChar char="•"/>
            </a:pPr>
            <a:r>
              <a:rPr lang="ar-SA" altLang="zh-CN" sz="2200" b="1" dirty="0" smtClean="0">
                <a:solidFill>
                  <a:srgbClr val="000000"/>
                </a:solidFill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 العلاقة</a:t>
            </a:r>
            <a:endParaRPr lang="fr-FR" altLang="zh-CN" sz="2200" b="1" dirty="0" smtClean="0">
              <a:solidFill>
                <a:srgbClr val="000000"/>
              </a:solidFill>
              <a:latin typeface="Traditional Arabic" pitchFamily="18" charset="-78"/>
              <a:ea typeface="SimSun" pitchFamily="2" charset="-122"/>
              <a:cs typeface="Traditional Arabic" pitchFamily="18" charset="-7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46810" y="227013"/>
            <a:ext cx="4109566" cy="762000"/>
          </a:xfrm>
        </p:spPr>
        <p:txBody>
          <a:bodyPr/>
          <a:lstStyle/>
          <a:p>
            <a:r>
              <a:rPr lang="ar-SA" sz="2000" dirty="0" smtClean="0"/>
              <a:t>تطور المفهوم الاستراتيجي في الادارة</a:t>
            </a:r>
            <a:endParaRPr lang="fr-FR" sz="2000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899592" y="1268760"/>
            <a:ext cx="7575376" cy="48860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just" defTabSz="914400" rtl="1" eaLnBrk="1" fontAlgn="base" latinLnBrk="0" hangingPunct="1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lang="ar-SA" sz="1700" b="1" dirty="0" smtClean="0">
                <a:solidFill>
                  <a:srgbClr val="000000"/>
                </a:solidFill>
                <a:latin typeface="Traditional Arabic" pitchFamily="18" charset="-78"/>
                <a:cs typeface="Traditional Arabic" pitchFamily="18" charset="-78"/>
              </a:rPr>
              <a:t>(500 ق.م حتى الآن</a:t>
            </a:r>
            <a:r>
              <a:rPr lang="ar-SA" sz="1700" b="1" dirty="0" err="1" smtClean="0">
                <a:solidFill>
                  <a:srgbClr val="000000"/>
                </a:solidFill>
                <a:latin typeface="Traditional Arabic" pitchFamily="18" charset="-78"/>
                <a:cs typeface="Traditional Arabic" pitchFamily="18" charset="-78"/>
              </a:rPr>
              <a:t>) </a:t>
            </a:r>
            <a:r>
              <a:rPr lang="ar-SA" sz="1700" b="1" dirty="0" smtClean="0">
                <a:solidFill>
                  <a:srgbClr val="000000"/>
                </a:solidFill>
                <a:latin typeface="Traditional Arabic" pitchFamily="18" charset="-78"/>
                <a:cs typeface="Traditional Arabic" pitchFamily="18" charset="-78"/>
              </a:rPr>
              <a:t>- مفهوم عسكري.</a:t>
            </a:r>
          </a:p>
          <a:p>
            <a:pPr marL="342900" marR="0" lvl="0" indent="-342900" algn="just" defTabSz="914400" rtl="1" eaLnBrk="1" fontAlgn="base" latinLnBrk="0" hangingPunct="1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lang="ar-SA" sz="1700" b="1" dirty="0" smtClean="0">
                <a:solidFill>
                  <a:srgbClr val="000000"/>
                </a:solidFill>
                <a:latin typeface="Traditional Arabic" pitchFamily="18" charset="-78"/>
                <a:cs typeface="Traditional Arabic" pitchFamily="18" charset="-78"/>
              </a:rPr>
              <a:t> (1920) أول نموذج للتخطيط الاستراتيجي في إدارة </a:t>
            </a:r>
            <a:r>
              <a:rPr lang="ar-SA" sz="1700" b="1" dirty="0" err="1" smtClean="0">
                <a:solidFill>
                  <a:srgbClr val="000000"/>
                </a:solidFill>
                <a:latin typeface="Traditional Arabic" pitchFamily="18" charset="-78"/>
                <a:cs typeface="Traditional Arabic" pitchFamily="18" charset="-78"/>
              </a:rPr>
              <a:t>الأعمال </a:t>
            </a:r>
            <a:r>
              <a:rPr lang="ar-SA" sz="1700" b="1" dirty="0" smtClean="0">
                <a:solidFill>
                  <a:srgbClr val="000000"/>
                </a:solidFill>
                <a:latin typeface="Traditional Arabic" pitchFamily="18" charset="-78"/>
                <a:cs typeface="Traditional Arabic" pitchFamily="18" charset="-78"/>
              </a:rPr>
              <a:t>(نموذج هارفارد</a:t>
            </a:r>
            <a:r>
              <a:rPr lang="ar-SA" sz="1700" b="1" dirty="0" err="1" smtClean="0">
                <a:solidFill>
                  <a:srgbClr val="000000"/>
                </a:solidFill>
                <a:latin typeface="Traditional Arabic" pitchFamily="18" charset="-78"/>
                <a:cs typeface="Traditional Arabic" pitchFamily="18" charset="-78"/>
              </a:rPr>
              <a:t>)</a:t>
            </a:r>
            <a:endParaRPr lang="ar-SA" sz="1700" b="1" dirty="0" smtClean="0">
              <a:solidFill>
                <a:srgbClr val="000000"/>
              </a:solidFill>
              <a:latin typeface="Traditional Arabic" pitchFamily="18" charset="-78"/>
              <a:cs typeface="Traditional Arabic" pitchFamily="18" charset="-78"/>
            </a:endParaRPr>
          </a:p>
          <a:p>
            <a:pPr marL="342900" marR="0" lvl="0" indent="-342900" algn="just" defTabSz="914400" rtl="1" eaLnBrk="1" fontAlgn="base" latinLnBrk="0" hangingPunct="1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lang="ar-SA" sz="1700" b="1" dirty="0" smtClean="0">
                <a:solidFill>
                  <a:srgbClr val="000000"/>
                </a:solidFill>
                <a:latin typeface="Traditional Arabic" pitchFamily="18" charset="-78"/>
                <a:cs typeface="Traditional Arabic" pitchFamily="18" charset="-78"/>
              </a:rPr>
              <a:t>(1950) التخطيط الاستراتيجي في التنمية الصناعية والتسويق.</a:t>
            </a:r>
          </a:p>
          <a:p>
            <a:pPr marL="342900" marR="0" lvl="0" indent="-342900" algn="just" defTabSz="914400" rtl="1" eaLnBrk="1" fontAlgn="base" latinLnBrk="0" hangingPunct="1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lang="ar-SA" sz="1700" b="1" dirty="0" smtClean="0">
                <a:solidFill>
                  <a:srgbClr val="000000"/>
                </a:solidFill>
                <a:latin typeface="Traditional Arabic" pitchFamily="18" charset="-78"/>
                <a:cs typeface="Traditional Arabic" pitchFamily="18" charset="-78"/>
              </a:rPr>
              <a:t>(1950- 1955)  ظهرت فرضية تقول إن جميع المنشآت لها استراتيجيات سواء أعلنتها أو لم تعلنها، اعترفت بذلك أم لا، شعرت بذلك أو لم تشعر.</a:t>
            </a:r>
          </a:p>
          <a:p>
            <a:pPr marL="342900" marR="0" lvl="0" indent="-342900" algn="just" defTabSz="914400" rtl="1" eaLnBrk="1" fontAlgn="base" latinLnBrk="0" hangingPunct="1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lang="ar-SA" sz="1700" b="1" dirty="0" err="1" smtClean="0">
                <a:solidFill>
                  <a:srgbClr val="000000"/>
                </a:solidFill>
                <a:latin typeface="Traditional Arabic" pitchFamily="18" charset="-78"/>
                <a:cs typeface="Traditional Arabic" pitchFamily="18" charset="-78"/>
              </a:rPr>
              <a:t>(1955 </a:t>
            </a:r>
            <a:r>
              <a:rPr lang="ar-SA" sz="1700" b="1" dirty="0" smtClean="0">
                <a:solidFill>
                  <a:srgbClr val="000000"/>
                </a:solidFill>
                <a:latin typeface="Traditional Arabic" pitchFamily="18" charset="-78"/>
                <a:cs typeface="Traditional Arabic" pitchFamily="18" charset="-78"/>
              </a:rPr>
              <a:t>– 1960) أصبحت الاستراتيجية تعني الخطة البعيدة المدى التي تسعى المنظمة من خلالها إلى الوصول إلى ما تطمح إليه.</a:t>
            </a:r>
          </a:p>
          <a:p>
            <a:pPr marL="342900" marR="0" lvl="0" indent="-342900" algn="just" defTabSz="914400" rtl="1" eaLnBrk="1" fontAlgn="base" latinLnBrk="0" hangingPunct="1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lang="ar-SA" sz="1700" b="1" dirty="0" smtClean="0">
                <a:solidFill>
                  <a:srgbClr val="000000"/>
                </a:solidFill>
                <a:latin typeface="Traditional Arabic" pitchFamily="18" charset="-78"/>
                <a:cs typeface="Traditional Arabic" pitchFamily="18" charset="-78"/>
              </a:rPr>
              <a:t>(1960) التخطيط الاستراتيجي كأداة إدارية في جميع </a:t>
            </a:r>
            <a:r>
              <a:rPr lang="ar-SA" sz="1700" b="1" dirty="0" err="1" smtClean="0">
                <a:solidFill>
                  <a:srgbClr val="000000"/>
                </a:solidFill>
                <a:latin typeface="Traditional Arabic" pitchFamily="18" charset="-78"/>
                <a:cs typeface="Traditional Arabic" pitchFamily="18" charset="-78"/>
              </a:rPr>
              <a:t>الأعمال </a:t>
            </a:r>
            <a:r>
              <a:rPr lang="ar-SA" sz="1700" b="1" dirty="0" smtClean="0">
                <a:solidFill>
                  <a:srgbClr val="000000"/>
                </a:solidFill>
                <a:latin typeface="Traditional Arabic" pitchFamily="18" charset="-78"/>
                <a:cs typeface="Traditional Arabic" pitchFamily="18" charset="-78"/>
              </a:rPr>
              <a:t>(القطاع الخاص</a:t>
            </a:r>
            <a:r>
              <a:rPr lang="ar-SA" sz="1700" b="1" dirty="0" err="1" smtClean="0">
                <a:solidFill>
                  <a:srgbClr val="000000"/>
                </a:solidFill>
                <a:latin typeface="Traditional Arabic" pitchFamily="18" charset="-78"/>
                <a:cs typeface="Traditional Arabic" pitchFamily="18" charset="-78"/>
              </a:rPr>
              <a:t>).</a:t>
            </a:r>
            <a:endParaRPr lang="ar-SA" sz="1700" b="1" dirty="0" smtClean="0">
              <a:solidFill>
                <a:srgbClr val="000000"/>
              </a:solidFill>
              <a:latin typeface="Traditional Arabic" pitchFamily="18" charset="-78"/>
              <a:cs typeface="Traditional Arabic" pitchFamily="18" charset="-78"/>
            </a:endParaRPr>
          </a:p>
          <a:p>
            <a:pPr marL="342900" marR="0" lvl="0" indent="-342900" algn="just" defTabSz="914400" rtl="1" eaLnBrk="1" fontAlgn="base" latinLnBrk="0" hangingPunct="1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lang="ar-SA" sz="1700" b="1" dirty="0" smtClean="0">
                <a:solidFill>
                  <a:srgbClr val="000000"/>
                </a:solidFill>
                <a:latin typeface="Traditional Arabic" pitchFamily="18" charset="-78"/>
                <a:cs typeface="Traditional Arabic" pitchFamily="18" charset="-78"/>
              </a:rPr>
              <a:t>(1960- 1965) سيطر مفهوم التخطيط الاستراتيجي بدلا عن مصطلح التخطيط البعيد المدى الذي بدأت عيوبه وثغراته تتكشَّف على صعيد المؤسسات.</a:t>
            </a:r>
          </a:p>
          <a:p>
            <a:pPr marL="342900" indent="-342900" algn="just" rtl="1">
              <a:lnSpc>
                <a:spcPct val="80000"/>
              </a:lnSpc>
              <a:spcBef>
                <a:spcPct val="50000"/>
              </a:spcBef>
              <a:buFont typeface="Wingdings" pitchFamily="2" charset="2"/>
              <a:buChar char="q"/>
            </a:pPr>
            <a:r>
              <a:rPr lang="ar-SA" sz="1700" b="1" dirty="0" smtClean="0">
                <a:solidFill>
                  <a:srgbClr val="000000"/>
                </a:solidFill>
                <a:latin typeface="Traditional Arabic" pitchFamily="18" charset="-78"/>
                <a:cs typeface="Traditional Arabic" pitchFamily="18" charset="-78"/>
              </a:rPr>
              <a:t>(1980) التخطيط الاستراتيجي أداة للإدارة </a:t>
            </a:r>
            <a:r>
              <a:rPr lang="ar-SA" sz="1700" b="1" dirty="0" err="1" smtClean="0">
                <a:solidFill>
                  <a:srgbClr val="000000"/>
                </a:solidFill>
                <a:latin typeface="Traditional Arabic" pitchFamily="18" charset="-78"/>
                <a:cs typeface="Traditional Arabic" pitchFamily="18" charset="-78"/>
              </a:rPr>
              <a:t>الحكومية </a:t>
            </a:r>
            <a:r>
              <a:rPr lang="ar-SA" sz="1700" b="1" dirty="0" smtClean="0">
                <a:solidFill>
                  <a:srgbClr val="000000"/>
                </a:solidFill>
                <a:latin typeface="Traditional Arabic" pitchFamily="18" charset="-78"/>
                <a:cs typeface="Traditional Arabic" pitchFamily="18" charset="-78"/>
              </a:rPr>
              <a:t>(القطاع العام</a:t>
            </a:r>
            <a:r>
              <a:rPr lang="ar-SA" sz="1700" b="1" dirty="0" err="1" smtClean="0">
                <a:solidFill>
                  <a:srgbClr val="000000"/>
                </a:solidFill>
                <a:latin typeface="Traditional Arabic" pitchFamily="18" charset="-78"/>
                <a:cs typeface="Traditional Arabic" pitchFamily="18" charset="-78"/>
              </a:rPr>
              <a:t>)</a:t>
            </a:r>
            <a:endParaRPr lang="ar-SA" sz="1700" b="1" dirty="0" smtClean="0">
              <a:solidFill>
                <a:srgbClr val="000000"/>
              </a:solidFill>
              <a:latin typeface="Traditional Arabic" pitchFamily="18" charset="-78"/>
              <a:cs typeface="Traditional Arabic" pitchFamily="18" charset="-78"/>
            </a:endParaRPr>
          </a:p>
          <a:p>
            <a:pPr marL="342900" indent="-342900" algn="just" rtl="1">
              <a:lnSpc>
                <a:spcPct val="80000"/>
              </a:lnSpc>
              <a:spcBef>
                <a:spcPct val="50000"/>
              </a:spcBef>
              <a:buFont typeface="Wingdings" pitchFamily="2" charset="2"/>
              <a:buChar char="q"/>
            </a:pPr>
            <a:r>
              <a:rPr lang="ar-SA" sz="1700" b="1" dirty="0" smtClean="0">
                <a:solidFill>
                  <a:srgbClr val="000000"/>
                </a:solidFill>
                <a:latin typeface="Traditional Arabic" pitchFamily="18" charset="-78"/>
                <a:cs typeface="Traditional Arabic" pitchFamily="18" charset="-78"/>
              </a:rPr>
              <a:t>(1986) ظهور تفسيرات جديدة </a:t>
            </a:r>
            <a:r>
              <a:rPr lang="ar-SA" sz="1700" b="1" dirty="0" err="1" smtClean="0">
                <a:solidFill>
                  <a:srgbClr val="000000"/>
                </a:solidFill>
                <a:latin typeface="Traditional Arabic" pitchFamily="18" charset="-78"/>
                <a:cs typeface="Traditional Arabic" pitchFamily="18" charset="-78"/>
              </a:rPr>
              <a:t>للاستراتيجية</a:t>
            </a:r>
            <a:r>
              <a:rPr lang="ar-SA" sz="1700" b="1" dirty="0" smtClean="0">
                <a:solidFill>
                  <a:srgbClr val="000000"/>
                </a:solidFill>
                <a:latin typeface="Traditional Arabic" pitchFamily="18" charset="-78"/>
                <a:cs typeface="Traditional Arabic" pitchFamily="18" charset="-78"/>
              </a:rPr>
              <a:t>  وبعض العلوم المرتبطة </a:t>
            </a:r>
            <a:r>
              <a:rPr lang="ar-SA" sz="1700" b="1" dirty="0" err="1" smtClean="0">
                <a:solidFill>
                  <a:srgbClr val="000000"/>
                </a:solidFill>
                <a:latin typeface="Traditional Arabic" pitchFamily="18" charset="-78"/>
                <a:cs typeface="Traditional Arabic" pitchFamily="18" charset="-78"/>
              </a:rPr>
              <a:t>بها.</a:t>
            </a:r>
            <a:r>
              <a:rPr lang="ar-SA" sz="1700" b="1" dirty="0" smtClean="0">
                <a:solidFill>
                  <a:srgbClr val="000000"/>
                </a:solidFill>
                <a:latin typeface="Traditional Arabic" pitchFamily="18" charset="-78"/>
                <a:cs typeface="Traditional Arabic" pitchFamily="18" charset="-78"/>
              </a:rPr>
              <a:t> (نهج تعيشه المنظمة ليحكُم تفكيرها وعملها وكيفية بقاءها وتطوُّرها وتقدمها</a:t>
            </a:r>
            <a:r>
              <a:rPr lang="ar-SA" sz="1700" b="1" dirty="0" err="1" smtClean="0">
                <a:solidFill>
                  <a:srgbClr val="000000"/>
                </a:solidFill>
                <a:latin typeface="Traditional Arabic" pitchFamily="18" charset="-78"/>
                <a:cs typeface="Traditional Arabic" pitchFamily="18" charset="-78"/>
              </a:rPr>
              <a:t>).</a:t>
            </a:r>
            <a:endParaRPr lang="ar-SA" sz="1700" b="1" dirty="0" smtClean="0">
              <a:solidFill>
                <a:srgbClr val="000000"/>
              </a:solidFill>
              <a:latin typeface="Traditional Arabic" pitchFamily="18" charset="-78"/>
              <a:cs typeface="Traditional Arabic" pitchFamily="18" charset="-78"/>
            </a:endParaRPr>
          </a:p>
          <a:p>
            <a:pPr marL="342900" indent="-342900" algn="just" rtl="1">
              <a:lnSpc>
                <a:spcPct val="80000"/>
              </a:lnSpc>
              <a:spcBef>
                <a:spcPct val="50000"/>
              </a:spcBef>
              <a:buFont typeface="Wingdings" pitchFamily="2" charset="2"/>
              <a:buChar char="q"/>
            </a:pPr>
            <a:r>
              <a:rPr lang="ar-SA" sz="1700" b="1" dirty="0" smtClean="0">
                <a:solidFill>
                  <a:srgbClr val="000000"/>
                </a:solidFill>
                <a:latin typeface="Traditional Arabic" pitchFamily="18" charset="-78"/>
                <a:cs typeface="Traditional Arabic" pitchFamily="18" charset="-78"/>
              </a:rPr>
              <a:t>(1992- 1996) محاولات تحديث التخطيط الاستراتيجي، وظهور التفكير الاستراتيجي كبديل مقترح وعملية سابقة للتخطيط والإدارة الاستراتيجية، وبداية الحديث عن القيادات والعقول التي تفكِّر بطريقة </a:t>
            </a:r>
            <a:r>
              <a:rPr lang="ar-SA" sz="1700" b="1" dirty="0" err="1" smtClean="0">
                <a:solidFill>
                  <a:srgbClr val="000000"/>
                </a:solidFill>
                <a:latin typeface="Traditional Arabic" pitchFamily="18" charset="-78"/>
                <a:cs typeface="Traditional Arabic" pitchFamily="18" charset="-78"/>
              </a:rPr>
              <a:t>استراتيجية.</a:t>
            </a:r>
            <a:r>
              <a:rPr lang="ar-SA" sz="1700" b="1" dirty="0" smtClean="0">
                <a:solidFill>
                  <a:srgbClr val="000000"/>
                </a:solidFill>
                <a:latin typeface="Traditional Arabic" pitchFamily="18" charset="-78"/>
                <a:cs typeface="Traditional Arabic" pitchFamily="18" charset="-78"/>
              </a:rPr>
              <a:t> </a:t>
            </a:r>
          </a:p>
          <a:p>
            <a:pPr marL="342900" indent="-342900" algn="just" rtl="1">
              <a:lnSpc>
                <a:spcPct val="80000"/>
              </a:lnSpc>
              <a:spcBef>
                <a:spcPct val="50000"/>
              </a:spcBef>
              <a:buFont typeface="Wingdings" pitchFamily="2" charset="2"/>
              <a:buChar char="q"/>
            </a:pPr>
            <a:r>
              <a:rPr lang="ar-SA" sz="1700" b="1" dirty="0" err="1" smtClean="0">
                <a:solidFill>
                  <a:srgbClr val="000000"/>
                </a:solidFill>
                <a:latin typeface="Traditional Arabic" pitchFamily="18" charset="-78"/>
                <a:cs typeface="Traditional Arabic" pitchFamily="18" charset="-78"/>
              </a:rPr>
              <a:t>(2001 </a:t>
            </a:r>
            <a:r>
              <a:rPr lang="ar-SA" sz="1700" b="1" dirty="0" smtClean="0">
                <a:solidFill>
                  <a:srgbClr val="000000"/>
                </a:solidFill>
                <a:latin typeface="Traditional Arabic" pitchFamily="18" charset="-78"/>
                <a:cs typeface="Traditional Arabic" pitchFamily="18" charset="-78"/>
              </a:rPr>
              <a:t>– الآن) التفكير الاستراتيجي يتقدَّم على بقية المصطلحات الاستراتيجية الأخرى باعتباره نقطة البدء والانطلاق وبدونه لا يمكن أن تكون هناك خطط أو إدارات استراتيجية.</a:t>
            </a:r>
            <a:endParaRPr lang="en-US" sz="1700" b="1" dirty="0" smtClean="0">
              <a:solidFill>
                <a:srgbClr val="000000"/>
              </a:solidFill>
              <a:latin typeface="Traditional Arabic" pitchFamily="18" charset="-78"/>
              <a:cs typeface="Traditional Arabic" pitchFamily="18" charset="-78"/>
            </a:endParaRPr>
          </a:p>
          <a:p>
            <a:pPr marL="342900" marR="0" lvl="0" indent="-342900" algn="just" defTabSz="914400" rtl="1" eaLnBrk="1" fontAlgn="base" latinLnBrk="0" hangingPunct="1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endParaRPr lang="ar-SA" sz="1700" b="1" dirty="0" smtClean="0">
              <a:solidFill>
                <a:srgbClr val="000000"/>
              </a:solidFill>
              <a:latin typeface="Traditional Arabic" pitchFamily="18" charset="-78"/>
              <a:cs typeface="Traditional Arabic" pitchFamily="18" charset="-78"/>
            </a:endParaRPr>
          </a:p>
          <a:p>
            <a:pPr marL="342900" marR="0" lvl="0" indent="-342900" algn="just" defTabSz="914400" rtl="1" eaLnBrk="1" fontAlgn="base" latinLnBrk="0" hangingPunct="1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tabLst/>
              <a:defRPr/>
            </a:pPr>
            <a:endParaRPr lang="ar-SA" sz="1700" b="1" dirty="0" smtClean="0">
              <a:solidFill>
                <a:srgbClr val="000000"/>
              </a:solidFill>
              <a:latin typeface="Traditional Arabic" pitchFamily="18" charset="-78"/>
              <a:cs typeface="Traditional Arabic" pitchFamily="18" charset="-78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folHlink"/>
              </a:solidFill>
              <a:effectLst/>
              <a:uLnTx/>
              <a:uFillTx/>
              <a:latin typeface="+mn-lt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979712" y="1460103"/>
            <a:ext cx="6156176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/>
            <a:r>
              <a:rPr lang="ar-SA" altLang="zh-CN" sz="1900" b="1" dirty="0" smtClean="0">
                <a:solidFill>
                  <a:srgbClr val="000000"/>
                </a:solidFill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إن الهدف الأساسي لكل أنشطة المؤسسة في ظل المفهوم التسويقي هو بلا شك تحقيق الأهداف الخاصة لها من نمو وجني للأرباح  من خلال إشباع الحاجات </a:t>
            </a:r>
            <a:r>
              <a:rPr lang="ar-SA" altLang="zh-CN" sz="1900" b="1" dirty="0" err="1" smtClean="0">
                <a:solidFill>
                  <a:srgbClr val="000000"/>
                </a:solidFill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والرغبات </a:t>
            </a:r>
            <a:r>
              <a:rPr lang="ar-SA" altLang="zh-CN" sz="1900" b="1" dirty="0" smtClean="0">
                <a:solidFill>
                  <a:srgbClr val="000000"/>
                </a:solidFill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، إن تبني هذه الفلسفة ووضعها حيز التنفيذ في المؤسسة يكون عبر مسارين متكاملين:</a:t>
            </a:r>
            <a:endParaRPr lang="fr-FR" altLang="zh-CN" sz="1900" b="1" dirty="0">
              <a:solidFill>
                <a:srgbClr val="000000"/>
              </a:solidFill>
              <a:latin typeface="Traditional Arabic" pitchFamily="18" charset="-78"/>
              <a:ea typeface="SimSun" pitchFamily="2" charset="-122"/>
              <a:cs typeface="Traditional Arabic" pitchFamily="18" charset="-78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763688" y="2420888"/>
            <a:ext cx="5760640" cy="29084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1"/>
            <a:endParaRPr lang="fr-FR" sz="2000" dirty="0" smtClean="0"/>
          </a:p>
          <a:p>
            <a:pPr lvl="0" algn="just" rtl="1">
              <a:buFont typeface="Arial" pitchFamily="34" charset="0"/>
              <a:buChar char="•"/>
            </a:pPr>
            <a:r>
              <a:rPr lang="ar-SA" altLang="zh-CN" sz="1900" b="1" dirty="0" smtClean="0">
                <a:solidFill>
                  <a:srgbClr val="000000"/>
                </a:solidFill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  </a:t>
            </a:r>
            <a:r>
              <a:rPr lang="ar-SA" altLang="zh-CN" b="1" dirty="0" smtClean="0">
                <a:solidFill>
                  <a:srgbClr val="000000"/>
                </a:solidFill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تحليل مستمر لحاجات السوق ومن ثم تطوير منتجات ذات أداء جيد توجهها المؤسسة لفئة محددة من </a:t>
            </a:r>
            <a:r>
              <a:rPr lang="ar-SA" altLang="zh-CN" b="1" dirty="0" err="1" smtClean="0">
                <a:solidFill>
                  <a:srgbClr val="000000"/>
                </a:solidFill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المستهلكين </a:t>
            </a:r>
            <a:r>
              <a:rPr lang="ar-SA" altLang="zh-CN" b="1" dirty="0" smtClean="0">
                <a:solidFill>
                  <a:srgbClr val="000000"/>
                </a:solidFill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(يمثلون سوقها المستهدف) حيث يرون فيها جودة خاصة تميزها عن غيرها من منتجات المنافسين وبالتالي تضمن </a:t>
            </a:r>
            <a:r>
              <a:rPr lang="ar-SA" altLang="zh-CN" b="1" dirty="0" err="1" smtClean="0">
                <a:solidFill>
                  <a:srgbClr val="000000"/>
                </a:solidFill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للمنتوج</a:t>
            </a:r>
            <a:r>
              <a:rPr lang="ar-SA" altLang="zh-CN" b="1" dirty="0" smtClean="0">
                <a:solidFill>
                  <a:srgbClr val="000000"/>
                </a:solidFill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- ومنه للمؤسسة- ميزة تنافسية قوية ودائمة، وهذا ما يقوم </a:t>
            </a:r>
            <a:r>
              <a:rPr lang="ar-SA" altLang="zh-CN" b="1" dirty="0" err="1" smtClean="0">
                <a:solidFill>
                  <a:srgbClr val="000000"/>
                </a:solidFill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به</a:t>
            </a:r>
            <a:r>
              <a:rPr lang="ar-SA" altLang="zh-CN" b="1" dirty="0" smtClean="0">
                <a:solidFill>
                  <a:srgbClr val="000000"/>
                </a:solidFill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 المسار الأول وهو”التسويق </a:t>
            </a:r>
            <a:r>
              <a:rPr lang="ar-SA" altLang="zh-CN" b="1" dirty="0" err="1" smtClean="0">
                <a:solidFill>
                  <a:srgbClr val="000000"/>
                </a:solidFill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الإستراتيجي“ (</a:t>
            </a:r>
            <a:r>
              <a:rPr lang="en-US" altLang="zh-CN" b="1" dirty="0" smtClean="0">
                <a:solidFill>
                  <a:srgbClr val="000000"/>
                </a:solidFill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strategic</a:t>
            </a:r>
            <a:r>
              <a:rPr lang="fr-FR" altLang="zh-CN" b="1" dirty="0" smtClean="0">
                <a:solidFill>
                  <a:srgbClr val="000000"/>
                </a:solidFill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 marketing</a:t>
            </a:r>
            <a:r>
              <a:rPr lang="ar-SA" altLang="zh-CN" b="1" dirty="0" err="1" smtClean="0">
                <a:solidFill>
                  <a:srgbClr val="000000"/>
                </a:solidFill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)</a:t>
            </a:r>
            <a:r>
              <a:rPr lang="fr-FR" altLang="zh-CN" b="1" dirty="0" smtClean="0">
                <a:solidFill>
                  <a:srgbClr val="000000"/>
                </a:solidFill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. </a:t>
            </a:r>
          </a:p>
          <a:p>
            <a:pPr algn="just" rtl="1"/>
            <a:r>
              <a:rPr lang="fr-FR" altLang="zh-CN" b="1" dirty="0" smtClean="0">
                <a:solidFill>
                  <a:srgbClr val="000000"/>
                </a:solidFill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 </a:t>
            </a:r>
          </a:p>
          <a:p>
            <a:pPr lvl="0" algn="just" rtl="1">
              <a:buFont typeface="Arial" pitchFamily="34" charset="0"/>
              <a:buChar char="•"/>
            </a:pPr>
            <a:r>
              <a:rPr lang="ar-SA" altLang="zh-CN" b="1" dirty="0" smtClean="0">
                <a:solidFill>
                  <a:srgbClr val="000000"/>
                </a:solidFill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 تنظيم عملية البيع والاتصال من أجل تعريف المستهلكين </a:t>
            </a:r>
            <a:r>
              <a:rPr lang="ar-SA" altLang="zh-CN" b="1" dirty="0" err="1" smtClean="0">
                <a:solidFill>
                  <a:srgbClr val="000000"/>
                </a:solidFill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بمنتوج</a:t>
            </a:r>
            <a:r>
              <a:rPr lang="ar-SA" altLang="zh-CN" b="1" dirty="0" smtClean="0">
                <a:solidFill>
                  <a:srgbClr val="000000"/>
                </a:solidFill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 المؤسسة وإقناعهم بمدى جودته وتميزه وبالتالي تجنيبهم عناء وتكلفة البحث عن </a:t>
            </a:r>
            <a:r>
              <a:rPr lang="ar-SA" altLang="zh-CN" b="1" dirty="0" err="1" smtClean="0">
                <a:solidFill>
                  <a:srgbClr val="000000"/>
                </a:solidFill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المنتوج</a:t>
            </a:r>
            <a:r>
              <a:rPr lang="ar-SA" altLang="zh-CN" b="1" dirty="0" smtClean="0">
                <a:solidFill>
                  <a:srgbClr val="000000"/>
                </a:solidFill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 في السوق وهذا هو دور” التسويق الميداني“ أو </a:t>
            </a:r>
            <a:r>
              <a:rPr lang="ar-SA" altLang="zh-CN" b="1" dirty="0" err="1" smtClean="0">
                <a:solidFill>
                  <a:srgbClr val="000000"/>
                </a:solidFill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التكتيكي (</a:t>
            </a:r>
            <a:r>
              <a:rPr lang="en-US" altLang="zh-CN" b="1" dirty="0" smtClean="0">
                <a:solidFill>
                  <a:srgbClr val="000000"/>
                </a:solidFill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tactical</a:t>
            </a:r>
            <a:r>
              <a:rPr lang="fr-FR" altLang="zh-CN" b="1" dirty="0" smtClean="0">
                <a:solidFill>
                  <a:srgbClr val="000000"/>
                </a:solidFill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 marketing</a:t>
            </a:r>
            <a:r>
              <a:rPr lang="ar-SA" altLang="zh-CN" b="1" dirty="0" err="1" smtClean="0">
                <a:solidFill>
                  <a:srgbClr val="000000"/>
                </a:solidFill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)</a:t>
            </a:r>
            <a:r>
              <a:rPr lang="fr-FR" altLang="zh-CN" b="1" dirty="0" smtClean="0">
                <a:solidFill>
                  <a:srgbClr val="000000"/>
                </a:solidFill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.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3995936" y="476672"/>
            <a:ext cx="38884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2200" b="1" dirty="0" smtClean="0">
                <a:solidFill>
                  <a:schemeClr val="bg1"/>
                </a:solidFill>
              </a:rPr>
              <a:t>تعريف التسويق الاستراتيجي</a:t>
            </a:r>
            <a:endParaRPr lang="fr-FR" sz="2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56319" y="1772816"/>
          <a:ext cx="7888313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63953"/>
                <a:gridCol w="1524360"/>
              </a:tblGrid>
              <a:tr h="722009">
                <a:tc>
                  <a:txBody>
                    <a:bodyPr/>
                    <a:lstStyle/>
                    <a:p>
                      <a:pPr lvl="0" algn="just" rtl="1"/>
                      <a:r>
                        <a:rPr kumimoji="0" lang="ar-SA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aditional Arabic" pitchFamily="18" charset="-78"/>
                          <a:ea typeface="Arial" pitchFamily="34" charset="0"/>
                          <a:cs typeface="Traditional Arabic" pitchFamily="18" charset="-78"/>
                        </a:rPr>
                        <a:t>” نشاط تتبناه المؤسسة الموجهة بالسوق، يهدف إلى تحقيق كفاءة اقتصادية أكبر من تلك السائدة فيه، من خلال سياسة مستمرة ترتكز على خلق منتجات وخدمات تقدم للمستهلك قيمة أعلى من عروض </a:t>
                      </a:r>
                      <a:r>
                        <a:rPr kumimoji="0" lang="ar-SA" sz="18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aditional Arabic" pitchFamily="18" charset="-78"/>
                          <a:ea typeface="Arial" pitchFamily="34" charset="0"/>
                          <a:cs typeface="Traditional Arabic" pitchFamily="18" charset="-78"/>
                        </a:rPr>
                        <a:t>المنافسين “</a:t>
                      </a:r>
                      <a:endParaRPr kumimoji="0" lang="fr-FR" sz="18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aditional Arabic" pitchFamily="18" charset="-78"/>
                        <a:ea typeface="Arial" pitchFamily="34" charset="0"/>
                        <a:cs typeface="Traditional Arabic" pitchFamily="18" charset="-78"/>
                      </a:endParaRPr>
                    </a:p>
                    <a:p>
                      <a:pPr lvl="0" algn="just" rtl="1"/>
                      <a:endParaRPr kumimoji="0" lang="fr-FR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aditional Arabic" pitchFamily="18" charset="-78"/>
                        <a:ea typeface="Arial" pitchFamily="34" charset="0"/>
                        <a:cs typeface="Traditional Arabic" pitchFamily="18" charset="-78"/>
                      </a:endParaRPr>
                    </a:p>
                  </a:txBody>
                  <a:tcPr anchor="ctr">
                    <a:solidFill>
                      <a:srgbClr val="77DE1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defTabSz="914400" rtl="1" eaLnBrk="1" latinLnBrk="0" hangingPunct="1"/>
                      <a:r>
                        <a:rPr kumimoji="0" lang="ar-SA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aditional Arabic" pitchFamily="18" charset="-78"/>
                          <a:ea typeface="Arial" pitchFamily="34" charset="0"/>
                          <a:cs typeface="Traditional Arabic" pitchFamily="18" charset="-78"/>
                        </a:rPr>
                        <a:t>يعرف التسويق الاستراتيجي على أنه </a:t>
                      </a:r>
                      <a:endParaRPr kumimoji="0" lang="en-IE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aditional Arabic" pitchFamily="18" charset="-78"/>
                        <a:ea typeface="Arial" pitchFamily="34" charset="0"/>
                        <a:cs typeface="Traditional Arabic" pitchFamily="18" charset="-78"/>
                      </a:endParaRPr>
                    </a:p>
                  </a:txBody>
                  <a:tcPr anchor="ctr">
                    <a:solidFill>
                      <a:srgbClr val="77DE10">
                        <a:alpha val="4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10" name="Espace réservé du contenu 2"/>
          <p:cNvSpPr>
            <a:spLocks noGrp="1"/>
          </p:cNvSpPr>
          <p:nvPr>
            <p:ph idx="1"/>
          </p:nvPr>
        </p:nvSpPr>
        <p:spPr>
          <a:xfrm>
            <a:off x="5364088" y="1196752"/>
            <a:ext cx="2560341" cy="488093"/>
          </a:xfrm>
        </p:spPr>
        <p:txBody>
          <a:bodyPr/>
          <a:lstStyle/>
          <a:p>
            <a:pPr algn="just" rtl="1">
              <a:buNone/>
            </a:pPr>
            <a:r>
              <a:rPr lang="ar-SA" b="1" kern="1200" dirty="0" smtClean="0">
                <a:solidFill>
                  <a:srgbClr val="000000"/>
                </a:solidFill>
                <a:latin typeface="Traditional Arabic" pitchFamily="18" charset="-78"/>
                <a:ea typeface="Arial" pitchFamily="34" charset="0"/>
                <a:cs typeface="Traditional Arabic" pitchFamily="18" charset="-78"/>
              </a:rPr>
              <a:t>ما هو التسويق الاستراتيجي:</a:t>
            </a:r>
            <a:endParaRPr lang="fr-FR" b="1" kern="1200" dirty="0" smtClean="0">
              <a:solidFill>
                <a:srgbClr val="000000"/>
              </a:solidFill>
              <a:latin typeface="Traditional Arabic" pitchFamily="18" charset="-78"/>
              <a:ea typeface="Arial" pitchFamily="34" charset="0"/>
              <a:cs typeface="Traditional Arabic" pitchFamily="18" charset="-78"/>
            </a:endParaRPr>
          </a:p>
        </p:txBody>
      </p:sp>
      <p:sp>
        <p:nvSpPr>
          <p:cNvPr id="38913" name="Rectangle 1"/>
          <p:cNvSpPr>
            <a:spLocks noChangeArrowheads="1"/>
          </p:cNvSpPr>
          <p:nvPr/>
        </p:nvSpPr>
        <p:spPr bwMode="auto">
          <a:xfrm>
            <a:off x="827584" y="3340874"/>
            <a:ext cx="7344816" cy="2608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28613" algn="l"/>
              </a:tabLst>
            </a:pPr>
            <a:r>
              <a:rPr kumimoji="0" lang="ar-SA" altLang="zh-CN" sz="17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            فالتسويق الاستراتيجي في جوهره يهدف إلى مساعدة المؤسسة في تحديد واختيار:</a:t>
            </a:r>
            <a:endParaRPr kumimoji="0" lang="fr-FR" altLang="zh-CN" sz="17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raditional Arabic" pitchFamily="18" charset="-78"/>
              <a:cs typeface="Traditional Arabic" pitchFamily="18" charset="-78"/>
            </a:endParaRPr>
          </a:p>
          <a:p>
            <a:pPr marL="0" marR="0" lvl="0" indent="0" algn="just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28613" algn="l"/>
              </a:tabLst>
            </a:pPr>
            <a:r>
              <a:rPr kumimoji="0" lang="ar-SA" altLang="zh-CN" sz="17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   الأسواق والقطاعات التي تستهدف المؤسسة خدمتها.</a:t>
            </a:r>
            <a:endParaRPr kumimoji="0" lang="fr-FR" altLang="zh-CN" sz="17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raditional Arabic" pitchFamily="18" charset="-78"/>
              <a:cs typeface="Traditional Arabic" pitchFamily="18" charset="-78"/>
            </a:endParaRPr>
          </a:p>
          <a:p>
            <a:pPr marL="0" marR="0" lvl="0" indent="0" algn="just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28613" algn="l"/>
              </a:tabLst>
            </a:pPr>
            <a:r>
              <a:rPr kumimoji="0" lang="ar-SA" altLang="zh-CN" sz="17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   المنتجات التي يجب إنتاجها لمقابلة رغبات الأفراد في تلك الأسواق بكفاءة أكبر من المنافسين.</a:t>
            </a:r>
            <a:endParaRPr kumimoji="0" lang="fr-FR" altLang="zh-CN" sz="17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raditional Arabic" pitchFamily="18" charset="-78"/>
              <a:cs typeface="Traditional Arabic" pitchFamily="18" charset="-78"/>
            </a:endParaRPr>
          </a:p>
          <a:p>
            <a:pPr marL="0" marR="0" lvl="0" indent="0" algn="just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28613" algn="l"/>
              </a:tabLst>
            </a:pPr>
            <a:r>
              <a:rPr kumimoji="0" lang="ar-SA" altLang="zh-CN" sz="17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   الوسائل التسويقية التي يجب استخدامها من أجل تحقيق الأهداف التجارية المتمثلة في </a:t>
            </a:r>
            <a:r>
              <a:rPr kumimoji="0" lang="ar-SA" altLang="zh-CN" sz="17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المردودية</a:t>
            </a:r>
            <a:r>
              <a:rPr kumimoji="0" lang="ar-SA" altLang="zh-CN" sz="17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، النمو المـُطّرد والمتوازن للمبيعات، وتوسيع الحصة </a:t>
            </a:r>
            <a:r>
              <a:rPr kumimoji="0" lang="ar-SA" altLang="zh-CN" sz="17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السوقية...</a:t>
            </a:r>
            <a:r>
              <a:rPr kumimoji="0" lang="ar-SA" altLang="zh-CN" sz="17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 </a:t>
            </a:r>
            <a:r>
              <a:rPr kumimoji="0" lang="ar-SA" altLang="zh-CN" sz="17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.</a:t>
            </a:r>
            <a:endParaRPr kumimoji="0" lang="fr-FR" altLang="zh-CN" sz="17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raditional Arabic" pitchFamily="18" charset="-78"/>
              <a:cs typeface="Traditional Arabic" pitchFamily="18" charset="-7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28613" algn="l"/>
              </a:tabLst>
            </a:pPr>
            <a:r>
              <a:rPr kumimoji="0" lang="fr-FR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fr-FR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fr-FR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457200"/>
            <a:ext cx="3017838" cy="9525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907704" y="2854384"/>
            <a:ext cx="5832648" cy="2446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>
              <a:lnSpc>
                <a:spcPct val="150000"/>
              </a:lnSpc>
            </a:pPr>
            <a:endParaRPr lang="ar-SA" altLang="zh-CN" sz="1700" b="1" dirty="0" smtClean="0">
              <a:solidFill>
                <a:srgbClr val="000000"/>
              </a:solidFill>
              <a:latin typeface="Traditional Arabic" pitchFamily="18" charset="-78"/>
              <a:ea typeface="SimSun" pitchFamily="2" charset="-122"/>
              <a:cs typeface="Traditional Arabic" pitchFamily="18" charset="-78"/>
            </a:endParaRPr>
          </a:p>
          <a:p>
            <a:pPr algn="just" rtl="1">
              <a:lnSpc>
                <a:spcPct val="150000"/>
              </a:lnSpc>
            </a:pPr>
            <a:r>
              <a:rPr lang="ar-SA" altLang="zh-CN" sz="1700" b="1" dirty="0" smtClean="0">
                <a:solidFill>
                  <a:srgbClr val="000000"/>
                </a:solidFill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فالتسويق الميداني أو العملي يهدف إلى:</a:t>
            </a:r>
            <a:endParaRPr lang="fr-FR" altLang="zh-CN" sz="1700" b="1" dirty="0" smtClean="0">
              <a:solidFill>
                <a:srgbClr val="000000"/>
              </a:solidFill>
              <a:latin typeface="Traditional Arabic" pitchFamily="18" charset="-78"/>
              <a:ea typeface="SimSun" pitchFamily="2" charset="-122"/>
              <a:cs typeface="Traditional Arabic" pitchFamily="18" charset="-78"/>
            </a:endParaRPr>
          </a:p>
          <a:p>
            <a:pPr lvl="0" algn="just" rtl="1">
              <a:lnSpc>
                <a:spcPct val="150000"/>
              </a:lnSpc>
              <a:buFont typeface="Arial" pitchFamily="34" charset="0"/>
              <a:buChar char="•"/>
            </a:pPr>
            <a:r>
              <a:rPr lang="ar-SA" altLang="zh-CN" sz="1700" b="1" dirty="0" smtClean="0">
                <a:solidFill>
                  <a:srgbClr val="000000"/>
                </a:solidFill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  تنظيم عملية غزو و اختراق الأسواق الحالية؛</a:t>
            </a:r>
            <a:endParaRPr lang="fr-FR" altLang="zh-CN" sz="1700" b="1" dirty="0" smtClean="0">
              <a:solidFill>
                <a:srgbClr val="000000"/>
              </a:solidFill>
              <a:latin typeface="Traditional Arabic" pitchFamily="18" charset="-78"/>
              <a:ea typeface="SimSun" pitchFamily="2" charset="-122"/>
              <a:cs typeface="Traditional Arabic" pitchFamily="18" charset="-78"/>
            </a:endParaRPr>
          </a:p>
          <a:p>
            <a:pPr lvl="0" algn="just" rtl="1">
              <a:lnSpc>
                <a:spcPct val="150000"/>
              </a:lnSpc>
              <a:buFont typeface="Arial" pitchFamily="34" charset="0"/>
              <a:buChar char="•"/>
            </a:pPr>
            <a:r>
              <a:rPr lang="ar-SA" altLang="zh-CN" sz="1700" b="1" dirty="0" smtClean="0">
                <a:solidFill>
                  <a:srgbClr val="000000"/>
                </a:solidFill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  تفعيل المزيج التسويقي؛</a:t>
            </a:r>
            <a:endParaRPr lang="fr-FR" altLang="zh-CN" sz="1700" b="1" dirty="0" smtClean="0">
              <a:solidFill>
                <a:srgbClr val="000000"/>
              </a:solidFill>
              <a:latin typeface="Traditional Arabic" pitchFamily="18" charset="-78"/>
              <a:ea typeface="SimSun" pitchFamily="2" charset="-122"/>
              <a:cs typeface="Traditional Arabic" pitchFamily="18" charset="-78"/>
            </a:endParaRPr>
          </a:p>
          <a:p>
            <a:pPr lvl="0" algn="just" rtl="1">
              <a:lnSpc>
                <a:spcPct val="150000"/>
              </a:lnSpc>
              <a:buFont typeface="Arial" pitchFamily="34" charset="0"/>
              <a:buChar char="•"/>
            </a:pPr>
            <a:r>
              <a:rPr lang="ar-SA" altLang="zh-CN" sz="1700" b="1" dirty="0" smtClean="0">
                <a:solidFill>
                  <a:srgbClr val="000000"/>
                </a:solidFill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  تسيير ميزانية التسويق؛</a:t>
            </a:r>
            <a:endParaRPr lang="fr-FR" altLang="zh-CN" sz="1700" b="1" dirty="0" smtClean="0">
              <a:solidFill>
                <a:srgbClr val="000000"/>
              </a:solidFill>
              <a:latin typeface="Traditional Arabic" pitchFamily="18" charset="-78"/>
              <a:ea typeface="SimSun" pitchFamily="2" charset="-122"/>
              <a:cs typeface="Traditional Arabic" pitchFamily="18" charset="-78"/>
            </a:endParaRPr>
          </a:p>
          <a:p>
            <a:pPr lvl="0" algn="just" rtl="1">
              <a:lnSpc>
                <a:spcPct val="150000"/>
              </a:lnSpc>
              <a:buFont typeface="Arial" pitchFamily="34" charset="0"/>
              <a:buChar char="•"/>
            </a:pPr>
            <a:r>
              <a:rPr lang="ar-SA" altLang="zh-CN" sz="1700" b="1" dirty="0" smtClean="0">
                <a:solidFill>
                  <a:srgbClr val="000000"/>
                </a:solidFill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  تسيير ومراقبة الحصص السوقية </a:t>
            </a:r>
            <a:r>
              <a:rPr lang="ar-SA" altLang="zh-CN" sz="1700" b="1" dirty="0" err="1" smtClean="0">
                <a:solidFill>
                  <a:srgbClr val="000000"/>
                </a:solidFill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للمؤسسة...</a:t>
            </a:r>
            <a:r>
              <a:rPr lang="ar-SA" altLang="zh-CN" sz="1700" b="1" dirty="0" smtClean="0">
                <a:solidFill>
                  <a:srgbClr val="000000"/>
                </a:solidFill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 </a:t>
            </a:r>
            <a:r>
              <a:rPr lang="ar-SA" altLang="zh-CN" sz="1700" b="1" dirty="0" err="1" smtClean="0">
                <a:solidFill>
                  <a:srgbClr val="000000"/>
                </a:solidFill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.</a:t>
            </a:r>
            <a:endParaRPr lang="fr-FR" altLang="zh-CN" sz="1700" b="1" dirty="0" smtClean="0">
              <a:solidFill>
                <a:srgbClr val="000000"/>
              </a:solidFill>
              <a:latin typeface="Traditional Arabic" pitchFamily="18" charset="-78"/>
              <a:ea typeface="SimSun" pitchFamily="2" charset="-122"/>
              <a:cs typeface="Traditional Arabic" pitchFamily="18" charset="-78"/>
            </a:endParaRPr>
          </a:p>
        </p:txBody>
      </p:sp>
      <p:graphicFrame>
        <p:nvGraphicFramePr>
          <p:cNvPr id="5" name="Table 3"/>
          <p:cNvGraphicFramePr>
            <a:graphicFrameLocks noGrp="1"/>
          </p:cNvGraphicFramePr>
          <p:nvPr/>
        </p:nvGraphicFramePr>
        <p:xfrm>
          <a:off x="1115617" y="1736224"/>
          <a:ext cx="7200799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09296"/>
                <a:gridCol w="1391503"/>
              </a:tblGrid>
              <a:tr h="722009">
                <a:tc>
                  <a:txBody>
                    <a:bodyPr/>
                    <a:lstStyle/>
                    <a:p>
                      <a:pPr lvl="0" algn="just" rtl="1"/>
                      <a:r>
                        <a:rPr lang="ar-SA" altLang="zh-CN" sz="1800" b="1" smtClean="0">
                          <a:solidFill>
                            <a:srgbClr val="000000"/>
                          </a:solidFill>
                          <a:latin typeface="Traditional Arabic" pitchFamily="18" charset="-78"/>
                          <a:ea typeface="SimSun" pitchFamily="2" charset="-122"/>
                          <a:cs typeface="Traditional Arabic" pitchFamily="18" charset="-78"/>
                        </a:rPr>
                        <a:t> </a:t>
                      </a:r>
                      <a:r>
                        <a:rPr lang="ar-SA" altLang="zh-CN" sz="1800" b="1" dirty="0" smtClean="0">
                          <a:solidFill>
                            <a:srgbClr val="000000"/>
                          </a:solidFill>
                          <a:latin typeface="Traditional Arabic" pitchFamily="18" charset="-78"/>
                          <a:ea typeface="SimSun" pitchFamily="2" charset="-122"/>
                          <a:cs typeface="Traditional Arabic" pitchFamily="18" charset="-78"/>
                        </a:rPr>
                        <a:t>البعد الإجرائي للمسار التسويقي الذي تتبعه المؤسسة من أجل غزو الأسواق الحالية في المدى القصير، من خلال برنامج تصنيع ملائم لوظيفة الإنتاج وسياسة </a:t>
                      </a:r>
                      <a:r>
                        <a:rPr lang="ar-SA" altLang="zh-CN" sz="1800" b="1" dirty="0" err="1" smtClean="0">
                          <a:solidFill>
                            <a:srgbClr val="000000"/>
                          </a:solidFill>
                          <a:latin typeface="Traditional Arabic" pitchFamily="18" charset="-78"/>
                          <a:ea typeface="SimSun" pitchFamily="2" charset="-122"/>
                          <a:cs typeface="Traditional Arabic" pitchFamily="18" charset="-78"/>
                        </a:rPr>
                        <a:t>سعرية</a:t>
                      </a:r>
                      <a:r>
                        <a:rPr lang="ar-SA" altLang="zh-CN" sz="1800" b="1" dirty="0" smtClean="0">
                          <a:solidFill>
                            <a:srgbClr val="000000"/>
                          </a:solidFill>
                          <a:latin typeface="Traditional Arabic" pitchFamily="18" charset="-78"/>
                          <a:ea typeface="SimSun" pitchFamily="2" charset="-122"/>
                          <a:cs typeface="Traditional Arabic" pitchFamily="18" charset="-78"/>
                        </a:rPr>
                        <a:t> متوازنة، يليها برنامج للتخزين والتوزيع، أي أن التسويق العملي هو تفعيل ما يسمى بالمزيج التسويقي أو السياسات التسويقية الأربع: </a:t>
                      </a:r>
                      <a:r>
                        <a:rPr lang="ar-SA" altLang="zh-CN" sz="1800" b="1" dirty="0" err="1" smtClean="0">
                          <a:solidFill>
                            <a:srgbClr val="000000"/>
                          </a:solidFill>
                          <a:latin typeface="Traditional Arabic" pitchFamily="18" charset="-78"/>
                          <a:ea typeface="SimSun" pitchFamily="2" charset="-122"/>
                          <a:cs typeface="Traditional Arabic" pitchFamily="18" charset="-78"/>
                        </a:rPr>
                        <a:t>المنتوج</a:t>
                      </a:r>
                      <a:r>
                        <a:rPr lang="ar-SA" altLang="zh-CN" sz="1800" b="1" dirty="0" smtClean="0">
                          <a:solidFill>
                            <a:srgbClr val="000000"/>
                          </a:solidFill>
                          <a:latin typeface="Traditional Arabic" pitchFamily="18" charset="-78"/>
                          <a:ea typeface="SimSun" pitchFamily="2" charset="-122"/>
                          <a:cs typeface="Traditional Arabic" pitchFamily="18" charset="-78"/>
                        </a:rPr>
                        <a:t>، السعر، التوزيع والاتصال</a:t>
                      </a:r>
                      <a:endParaRPr kumimoji="0" lang="fr-FR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aditional Arabic" pitchFamily="18" charset="-78"/>
                        <a:ea typeface="Arial" pitchFamily="34" charset="0"/>
                        <a:cs typeface="Traditional Arabic" pitchFamily="18" charset="-78"/>
                      </a:endParaRPr>
                    </a:p>
                  </a:txBody>
                  <a:tcPr anchor="ctr">
                    <a:solidFill>
                      <a:srgbClr val="77DE1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defTabSz="914400" rtl="1" eaLnBrk="1" latinLnBrk="0" hangingPunct="1"/>
                      <a:r>
                        <a:rPr kumimoji="0" lang="ar-SA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aditional Arabic" pitchFamily="18" charset="-78"/>
                          <a:ea typeface="Arial" pitchFamily="34" charset="0"/>
                          <a:cs typeface="Traditional Arabic" pitchFamily="18" charset="-78"/>
                        </a:rPr>
                        <a:t>يعرف التسويق العملي على أنه </a:t>
                      </a:r>
                      <a:endParaRPr kumimoji="0" lang="en-IE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aditional Arabic" pitchFamily="18" charset="-78"/>
                        <a:ea typeface="Arial" pitchFamily="34" charset="0"/>
                        <a:cs typeface="Traditional Arabic" pitchFamily="18" charset="-78"/>
                      </a:endParaRPr>
                    </a:p>
                  </a:txBody>
                  <a:tcPr anchor="ctr">
                    <a:solidFill>
                      <a:srgbClr val="77DE10">
                        <a:alpha val="4000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75856" y="260648"/>
            <a:ext cx="5045670" cy="762000"/>
          </a:xfrm>
        </p:spPr>
        <p:txBody>
          <a:bodyPr/>
          <a:lstStyle/>
          <a:p>
            <a:r>
              <a:rPr lang="ar-SA" sz="2000" dirty="0" smtClean="0"/>
              <a:t>مقارنة التسويق الاستراتيجي بالتسويق العملي</a:t>
            </a:r>
            <a:endParaRPr lang="fr-FR" sz="2000" dirty="0"/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1914872" y="1268760"/>
            <a:ext cx="5105400" cy="4343400"/>
            <a:chOff x="1778" y="2858"/>
            <a:chExt cx="8040" cy="6840"/>
          </a:xfrm>
        </p:grpSpPr>
        <p:grpSp>
          <p:nvGrpSpPr>
            <p:cNvPr id="4" name="Group 3"/>
            <p:cNvGrpSpPr>
              <a:grpSpLocks/>
            </p:cNvGrpSpPr>
            <p:nvPr/>
          </p:nvGrpSpPr>
          <p:grpSpPr bwMode="auto">
            <a:xfrm>
              <a:off x="1778" y="2858"/>
              <a:ext cx="3600" cy="6840"/>
              <a:chOff x="6698" y="2858"/>
              <a:chExt cx="3600" cy="6840"/>
            </a:xfrm>
          </p:grpSpPr>
          <p:sp>
            <p:nvSpPr>
              <p:cNvPr id="56324" name="Text Box 4"/>
              <p:cNvSpPr txBox="1">
                <a:spLocks noChangeArrowheads="1"/>
              </p:cNvSpPr>
              <p:nvPr/>
            </p:nvSpPr>
            <p:spPr bwMode="auto">
              <a:xfrm>
                <a:off x="6698" y="2858"/>
                <a:ext cx="3600" cy="6840"/>
              </a:xfrm>
              <a:prstGeom prst="rect">
                <a:avLst/>
              </a:prstGeom>
              <a:solidFill>
                <a:srgbClr val="FFFFFF"/>
              </a:solidFill>
              <a:ln w="9525" algn="ctr">
                <a:solidFill>
                  <a:srgbClr val="0000FF"/>
                </a:solidFill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SA" sz="16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raditional Arabic" pitchFamily="18" charset="-78"/>
                    <a:ea typeface="Arial" pitchFamily="34" charset="0"/>
                    <a:cs typeface="Traditional Arabic" pitchFamily="18" charset="-78"/>
                  </a:rPr>
                  <a:t>التسويق </a:t>
                </a:r>
                <a:r>
                  <a:rPr kumimoji="0" lang="ar-SA" sz="1600" b="1" i="0" u="none" strike="noStrike" cap="none" normalizeH="0" baseline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raditional Arabic" pitchFamily="18" charset="-78"/>
                    <a:ea typeface="Arial" pitchFamily="34" charset="0"/>
                    <a:cs typeface="Traditional Arabic" pitchFamily="18" charset="-78"/>
                  </a:rPr>
                  <a:t>العملي </a:t>
                </a:r>
                <a:r>
                  <a:rPr kumimoji="0" lang="ar-SA" sz="13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Arial" pitchFamily="34" charset="0"/>
                    <a:cs typeface="Arial" pitchFamily="34" charset="0"/>
                  </a:rPr>
                  <a:t>(</a:t>
                </a:r>
                <a:r>
                  <a:rPr kumimoji="0" lang="ar-SA" sz="1600" b="1" i="0" u="none" strike="noStrike" cap="none" normalizeH="0" baseline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raditional Arabic" pitchFamily="18" charset="-78"/>
                    <a:ea typeface="Arial" pitchFamily="34" charset="0"/>
                    <a:cs typeface="Traditional Arabic" pitchFamily="18" charset="-78"/>
                  </a:rPr>
                  <a:t>التفعيل</a:t>
                </a:r>
                <a:r>
                  <a:rPr kumimoji="0" lang="ar-SA" sz="1300" b="1" i="0" u="none" strike="noStrike" cap="none" normalizeH="0" baseline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Arial" pitchFamily="34" charset="0"/>
                    <a:cs typeface="Arial" pitchFamily="34" charset="0"/>
                  </a:rPr>
                  <a:t>)</a:t>
                </a:r>
                <a:endParaRPr kumimoji="0" lang="fr-FR" sz="15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endParaRPr>
              </a:p>
              <a:p>
                <a:pPr marL="0" marR="0" lvl="0" indent="0" algn="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endParaRPr kumimoji="0" lang="fr-FR" sz="11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endParaRPr>
              </a:p>
              <a:p>
                <a:pPr marL="0" marR="0" lvl="0" indent="0" algn="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endParaRPr kumimoji="0" lang="fr-FR" sz="11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endParaRPr>
              </a:p>
              <a:p>
                <a:pPr marL="0" marR="0" lvl="0" indent="0" algn="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endParaRPr kumimoji="0" lang="fr-FR" sz="11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endParaRPr>
              </a:p>
              <a:p>
                <a:pPr marL="0" marR="0" lvl="0" indent="0" algn="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endParaRPr kumimoji="0" lang="fr-FR" sz="11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endParaRPr>
              </a:p>
              <a:p>
                <a:pPr marL="0" marR="0" lvl="0" indent="0" algn="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8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6325" name="Text Box 5"/>
              <p:cNvSpPr txBox="1">
                <a:spLocks noChangeArrowheads="1"/>
              </p:cNvSpPr>
              <p:nvPr/>
            </p:nvSpPr>
            <p:spPr bwMode="auto">
              <a:xfrm>
                <a:off x="6890" y="3578"/>
                <a:ext cx="3240" cy="540"/>
              </a:xfrm>
              <a:prstGeom prst="rect">
                <a:avLst/>
              </a:prstGeom>
              <a:solidFill>
                <a:srgbClr val="99CCFF">
                  <a:alpha val="70000"/>
                </a:srgbClr>
              </a:solidFill>
              <a:ln w="9525" algn="ctr">
                <a:solidFill>
                  <a:srgbClr val="0000FF"/>
                </a:solidFill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SA" sz="16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raditional Arabic" pitchFamily="18" charset="-78"/>
                    <a:ea typeface="Arial" pitchFamily="34" charset="0"/>
                    <a:cs typeface="Traditional Arabic" pitchFamily="18" charset="-78"/>
                  </a:rPr>
                  <a:t>هدف غزو الأسواق</a:t>
                </a:r>
                <a:endParaRPr kumimoji="0" lang="fr-FR" sz="1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6326" name="Text Box 6"/>
              <p:cNvSpPr txBox="1">
                <a:spLocks noChangeArrowheads="1"/>
              </p:cNvSpPr>
              <p:nvPr/>
            </p:nvSpPr>
            <p:spPr bwMode="auto">
              <a:xfrm>
                <a:off x="6884" y="4658"/>
                <a:ext cx="3240" cy="1440"/>
              </a:xfrm>
              <a:prstGeom prst="rect">
                <a:avLst/>
              </a:prstGeom>
              <a:solidFill>
                <a:srgbClr val="99CCFF">
                  <a:alpha val="70000"/>
                </a:srgbClr>
              </a:solidFill>
              <a:ln w="9525" algn="ctr">
                <a:solidFill>
                  <a:srgbClr val="0000FF"/>
                </a:solidFill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SA" sz="16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raditional Arabic" pitchFamily="18" charset="-78"/>
                    <a:ea typeface="Arial" pitchFamily="34" charset="0"/>
                    <a:cs typeface="Traditional Arabic" pitchFamily="18" charset="-78"/>
                  </a:rPr>
                  <a:t>المزيج التسويقي</a:t>
                </a:r>
                <a:endPara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raditional Arabic" pitchFamily="18" charset="-78"/>
                  <a:ea typeface="Arial" pitchFamily="34" charset="0"/>
                  <a:cs typeface="Traditional Arabic" pitchFamily="18" charset="-78"/>
                </a:endParaRPr>
              </a:p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SA" sz="13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Arial" pitchFamily="34" charset="0"/>
                    <a:cs typeface="Arial" pitchFamily="34" charset="0"/>
                  </a:rPr>
                  <a:t>(</a:t>
                </a:r>
                <a:r>
                  <a:rPr kumimoji="0" lang="ar-SA" sz="16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raditional Arabic" pitchFamily="18" charset="-78"/>
                    <a:ea typeface="Arial" pitchFamily="34" charset="0"/>
                    <a:cs typeface="Traditional Arabic" pitchFamily="18" charset="-78"/>
                  </a:rPr>
                  <a:t>المحتوى</a:t>
                </a:r>
                <a:r>
                  <a:rPr kumimoji="0" lang="ar-SA" sz="1300" b="1" i="0" u="none" strike="noStrike" cap="none" normalizeH="0" baseline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Arial" pitchFamily="34" charset="0"/>
                    <a:cs typeface="Arial" pitchFamily="34" charset="0"/>
                  </a:rPr>
                  <a:t>)</a:t>
                </a:r>
                <a:endParaRPr kumimoji="0" lang="fr-FR" sz="1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raditional Arabic" pitchFamily="18" charset="-78"/>
                  <a:ea typeface="Arial" pitchFamily="34" charset="0"/>
                  <a:cs typeface="Traditional Arabic" pitchFamily="18" charset="-78"/>
                </a:endParaRPr>
              </a:p>
              <a:p>
                <a:pPr marL="0" marR="0" lvl="0" indent="0" algn="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8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6327" name="Text Box 7"/>
              <p:cNvSpPr txBox="1">
                <a:spLocks noChangeArrowheads="1"/>
              </p:cNvSpPr>
              <p:nvPr/>
            </p:nvSpPr>
            <p:spPr bwMode="auto">
              <a:xfrm>
                <a:off x="6890" y="6638"/>
                <a:ext cx="3240" cy="540"/>
              </a:xfrm>
              <a:prstGeom prst="rect">
                <a:avLst/>
              </a:prstGeom>
              <a:solidFill>
                <a:srgbClr val="99CCFF">
                  <a:alpha val="70000"/>
                </a:srgbClr>
              </a:solidFill>
              <a:ln w="9525" algn="ctr">
                <a:solidFill>
                  <a:srgbClr val="0000FF"/>
                </a:solidFill>
                <a:miter lim="800000"/>
                <a:headEnd/>
                <a:tailEnd/>
              </a:ln>
              <a:effectLst/>
            </p:spPr>
            <p:txBody>
              <a:bodyPr vert="horz" wrap="square" lIns="91440" tIns="1080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SA" sz="16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raditional Arabic" pitchFamily="18" charset="-78"/>
                    <a:ea typeface="Arial" pitchFamily="34" charset="0"/>
                    <a:cs typeface="Traditional Arabic" pitchFamily="18" charset="-78"/>
                  </a:rPr>
                  <a:t>المزيج التسويقي</a:t>
                </a:r>
                <a:r>
                  <a:rPr kumimoji="0" lang="ar-SA" sz="13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Arial" pitchFamily="34" charset="0"/>
                    <a:cs typeface="Arial" pitchFamily="34" charset="0"/>
                  </a:rPr>
                  <a:t>(</a:t>
                </a:r>
                <a:r>
                  <a:rPr kumimoji="0" lang="ar-SA" sz="16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raditional Arabic" pitchFamily="18" charset="-78"/>
                    <a:ea typeface="Arial" pitchFamily="34" charset="0"/>
                    <a:cs typeface="Traditional Arabic" pitchFamily="18" charset="-78"/>
                  </a:rPr>
                  <a:t>الميزانية</a:t>
                </a:r>
                <a:r>
                  <a:rPr kumimoji="0" lang="ar-SA" sz="1300" b="1" i="0" u="none" strike="noStrike" cap="none" normalizeH="0" baseline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Arial" pitchFamily="34" charset="0"/>
                    <a:cs typeface="Arial" pitchFamily="34" charset="0"/>
                  </a:rPr>
                  <a:t>)</a:t>
                </a:r>
                <a:endPara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raditional Arabic" pitchFamily="18" charset="-78"/>
                  <a:ea typeface="Arial" pitchFamily="34" charset="0"/>
                  <a:cs typeface="Traditional Arabic" pitchFamily="18" charset="-78"/>
                </a:endParaRPr>
              </a:p>
              <a:p>
                <a:pPr marL="0" marR="0" lvl="0" indent="0" algn="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8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6328" name="Text Box 8"/>
              <p:cNvSpPr txBox="1">
                <a:spLocks noChangeArrowheads="1"/>
              </p:cNvSpPr>
              <p:nvPr/>
            </p:nvSpPr>
            <p:spPr bwMode="auto">
              <a:xfrm>
                <a:off x="6890" y="7718"/>
                <a:ext cx="3240" cy="540"/>
              </a:xfrm>
              <a:prstGeom prst="rect">
                <a:avLst/>
              </a:prstGeom>
              <a:solidFill>
                <a:srgbClr val="99CCFF">
                  <a:alpha val="70000"/>
                </a:srgbClr>
              </a:solidFill>
              <a:ln w="9525" algn="ctr">
                <a:solidFill>
                  <a:srgbClr val="0000FF"/>
                </a:solidFill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SA" sz="16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raditional Arabic" pitchFamily="18" charset="-78"/>
                    <a:ea typeface="Arial" pitchFamily="34" charset="0"/>
                    <a:cs typeface="Traditional Arabic" pitchFamily="18" charset="-78"/>
                  </a:rPr>
                  <a:t>المخطط التسويقي</a:t>
                </a:r>
                <a:endParaRPr kumimoji="0" lang="en-US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raditional Arabic" pitchFamily="18" charset="-78"/>
                  <a:ea typeface="Arial" pitchFamily="34" charset="0"/>
                  <a:cs typeface="Traditional Arabic" pitchFamily="18" charset="-78"/>
                </a:endParaRPr>
              </a:p>
              <a:p>
                <a:pPr marL="0" marR="0" lvl="0" indent="0" algn="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6329" name="Text Box 9"/>
              <p:cNvSpPr txBox="1">
                <a:spLocks noChangeArrowheads="1"/>
              </p:cNvSpPr>
              <p:nvPr/>
            </p:nvSpPr>
            <p:spPr bwMode="auto">
              <a:xfrm>
                <a:off x="6890" y="8798"/>
                <a:ext cx="3240" cy="540"/>
              </a:xfrm>
              <a:prstGeom prst="rect">
                <a:avLst/>
              </a:prstGeom>
              <a:solidFill>
                <a:srgbClr val="99CCFF">
                  <a:alpha val="70000"/>
                </a:srgbClr>
              </a:solidFill>
              <a:ln w="9525" algn="ctr">
                <a:solidFill>
                  <a:srgbClr val="0000FF"/>
                </a:solidFill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SA" sz="16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raditional Arabic" pitchFamily="18" charset="-78"/>
                    <a:ea typeface="Arial" pitchFamily="34" charset="0"/>
                    <a:cs typeface="Traditional Arabic" pitchFamily="18" charset="-78"/>
                  </a:rPr>
                  <a:t>المتابعة والمراقبة</a:t>
                </a:r>
                <a:endParaRPr kumimoji="0" lang="en-US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raditional Arabic" pitchFamily="18" charset="-78"/>
                  <a:ea typeface="Arial" pitchFamily="34" charset="0"/>
                  <a:cs typeface="Traditional Arabic" pitchFamily="18" charset="-78"/>
                </a:endParaRPr>
              </a:p>
              <a:p>
                <a:pPr marL="0" marR="0" lvl="0" indent="0" algn="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5" name="Group 10"/>
            <p:cNvGrpSpPr>
              <a:grpSpLocks/>
            </p:cNvGrpSpPr>
            <p:nvPr/>
          </p:nvGrpSpPr>
          <p:grpSpPr bwMode="auto">
            <a:xfrm>
              <a:off x="6218" y="2858"/>
              <a:ext cx="3600" cy="6840"/>
              <a:chOff x="6698" y="2858"/>
              <a:chExt cx="3600" cy="6840"/>
            </a:xfrm>
          </p:grpSpPr>
          <p:sp>
            <p:nvSpPr>
              <p:cNvPr id="56331" name="Text Box 11"/>
              <p:cNvSpPr txBox="1">
                <a:spLocks noChangeArrowheads="1"/>
              </p:cNvSpPr>
              <p:nvPr/>
            </p:nvSpPr>
            <p:spPr bwMode="auto">
              <a:xfrm>
                <a:off x="6698" y="2858"/>
                <a:ext cx="3600" cy="6840"/>
              </a:xfrm>
              <a:prstGeom prst="rect">
                <a:avLst/>
              </a:prstGeom>
              <a:solidFill>
                <a:srgbClr val="FFFFFF"/>
              </a:solidFill>
              <a:ln w="9525" algn="ctr">
                <a:solidFill>
                  <a:srgbClr val="0000FF"/>
                </a:solidFill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SA" sz="16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raditional Arabic" pitchFamily="18" charset="-78"/>
                    <a:ea typeface="Arial" pitchFamily="34" charset="0"/>
                    <a:cs typeface="Traditional Arabic" pitchFamily="18" charset="-78"/>
                  </a:rPr>
                  <a:t>التسويق </a:t>
                </a:r>
                <a:r>
                  <a:rPr kumimoji="0" lang="ar-SA" sz="1600" b="1" i="0" u="none" strike="noStrike" cap="none" normalizeH="0" baseline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raditional Arabic" pitchFamily="18" charset="-78"/>
                    <a:ea typeface="Arial" pitchFamily="34" charset="0"/>
                    <a:cs typeface="Traditional Arabic" pitchFamily="18" charset="-78"/>
                  </a:rPr>
                  <a:t>الاستراتيجي </a:t>
                </a:r>
                <a:r>
                  <a:rPr kumimoji="0" lang="ar-SA" sz="13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Arial" pitchFamily="34" charset="0"/>
                    <a:cs typeface="Arial" pitchFamily="34" charset="0"/>
                  </a:rPr>
                  <a:t>(</a:t>
                </a:r>
                <a:r>
                  <a:rPr kumimoji="0" lang="ar-SA" sz="16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raditional Arabic" pitchFamily="18" charset="-78"/>
                    <a:ea typeface="Arial" pitchFamily="34" charset="0"/>
                    <a:cs typeface="Traditional Arabic" pitchFamily="18" charset="-78"/>
                  </a:rPr>
                  <a:t>التحليل</a:t>
                </a:r>
                <a:r>
                  <a:rPr kumimoji="0" lang="ar-SA" sz="1300" b="1" i="0" u="none" strike="noStrike" cap="none" normalizeH="0" baseline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Arial" pitchFamily="34" charset="0"/>
                    <a:cs typeface="Arial" pitchFamily="34" charset="0"/>
                  </a:rPr>
                  <a:t>)</a:t>
                </a:r>
                <a:endParaRPr kumimoji="0" lang="fr-FR" sz="1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raditional Arabic" pitchFamily="18" charset="-78"/>
                  <a:ea typeface="Arial" pitchFamily="34" charset="0"/>
                  <a:cs typeface="Traditional Arabic" pitchFamily="18" charset="-78"/>
                </a:endParaRPr>
              </a:p>
              <a:p>
                <a:pPr marL="0" marR="0" lvl="0" indent="0" algn="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endParaRPr kumimoji="0" lang="fr-FR" sz="1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raditional Arabic" pitchFamily="18" charset="-78"/>
                  <a:ea typeface="Arial" pitchFamily="34" charset="0"/>
                  <a:cs typeface="Traditional Arabic" pitchFamily="18" charset="-78"/>
                </a:endParaRPr>
              </a:p>
              <a:p>
                <a:pPr marL="0" marR="0" lvl="0" indent="0" algn="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endParaRPr kumimoji="0" lang="fr-FR" sz="11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endParaRPr>
              </a:p>
              <a:p>
                <a:pPr marL="0" marR="0" lvl="0" indent="0" algn="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endParaRPr kumimoji="0" lang="fr-FR" sz="11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endParaRPr>
              </a:p>
              <a:p>
                <a:pPr marL="0" marR="0" lvl="0" indent="0" algn="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endParaRPr kumimoji="0" lang="fr-FR" sz="11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endParaRPr>
              </a:p>
              <a:p>
                <a:pPr marL="0" marR="0" lvl="0" indent="0" algn="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8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6332" name="Text Box 12"/>
              <p:cNvSpPr txBox="1">
                <a:spLocks noChangeArrowheads="1"/>
              </p:cNvSpPr>
              <p:nvPr/>
            </p:nvSpPr>
            <p:spPr bwMode="auto">
              <a:xfrm>
                <a:off x="6890" y="3578"/>
                <a:ext cx="3240" cy="540"/>
              </a:xfrm>
              <a:prstGeom prst="rect">
                <a:avLst/>
              </a:prstGeom>
              <a:solidFill>
                <a:srgbClr val="99CCFF">
                  <a:alpha val="70000"/>
                </a:srgbClr>
              </a:solidFill>
              <a:ln w="9525" algn="ctr">
                <a:solidFill>
                  <a:srgbClr val="0000FF"/>
                </a:solidFill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SA" sz="16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raditional Arabic" pitchFamily="18" charset="-78"/>
                    <a:ea typeface="Arial" pitchFamily="34" charset="0"/>
                    <a:cs typeface="Traditional Arabic" pitchFamily="18" charset="-78"/>
                  </a:rPr>
                  <a:t>حاجات المستهلكين</a:t>
                </a:r>
                <a:endParaRPr kumimoji="0" lang="fr-FR" sz="1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6333" name="Text Box 13"/>
              <p:cNvSpPr txBox="1">
                <a:spLocks noChangeArrowheads="1"/>
              </p:cNvSpPr>
              <p:nvPr/>
            </p:nvSpPr>
            <p:spPr bwMode="auto">
              <a:xfrm>
                <a:off x="6884" y="4658"/>
                <a:ext cx="3240" cy="1440"/>
              </a:xfrm>
              <a:prstGeom prst="rect">
                <a:avLst/>
              </a:prstGeom>
              <a:solidFill>
                <a:srgbClr val="99CCFF">
                  <a:alpha val="70000"/>
                </a:srgbClr>
              </a:solidFill>
              <a:ln w="9525" algn="ctr">
                <a:solidFill>
                  <a:srgbClr val="0000FF"/>
                </a:solidFill>
                <a:miter lim="800000"/>
                <a:headEnd/>
                <a:tailEnd/>
              </a:ln>
              <a:effectLst/>
            </p:spPr>
            <p:txBody>
              <a:bodyPr vert="horz" wrap="square" lIns="91440" tIns="10800" rIns="91440" bIns="1080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SA" sz="16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raditional Arabic" pitchFamily="18" charset="-78"/>
                    <a:ea typeface="Arial" pitchFamily="34" charset="0"/>
                    <a:cs typeface="Traditional Arabic" pitchFamily="18" charset="-78"/>
                  </a:rPr>
                  <a:t>تجزئة السوق</a:t>
                </a:r>
                <a:endParaRPr kumimoji="0" lang="en-US" sz="15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endParaRPr>
              </a:p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SA" sz="16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raditional Arabic" pitchFamily="18" charset="-78"/>
                    <a:ea typeface="Arial" pitchFamily="34" charset="0"/>
                    <a:cs typeface="Traditional Arabic" pitchFamily="18" charset="-78"/>
                  </a:rPr>
                  <a:t>الاستهداف</a:t>
                </a:r>
                <a:endPara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raditional Arabic" pitchFamily="18" charset="-78"/>
                  <a:ea typeface="Arial" pitchFamily="34" charset="0"/>
                  <a:cs typeface="Traditional Arabic" pitchFamily="18" charset="-78"/>
                </a:endParaRPr>
              </a:p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SA" sz="16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raditional Arabic" pitchFamily="18" charset="-78"/>
                    <a:ea typeface="Arial" pitchFamily="34" charset="0"/>
                    <a:cs typeface="Traditional Arabic" pitchFamily="18" charset="-78"/>
                  </a:rPr>
                  <a:t>التموقع</a:t>
                </a:r>
                <a:endParaRPr kumimoji="0" lang="fr-FR" sz="18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6334" name="Text Box 14"/>
              <p:cNvSpPr txBox="1">
                <a:spLocks noChangeArrowheads="1"/>
              </p:cNvSpPr>
              <p:nvPr/>
            </p:nvSpPr>
            <p:spPr bwMode="auto">
              <a:xfrm>
                <a:off x="6890" y="6638"/>
                <a:ext cx="3240" cy="540"/>
              </a:xfrm>
              <a:prstGeom prst="rect">
                <a:avLst/>
              </a:prstGeom>
              <a:solidFill>
                <a:srgbClr val="99CCFF">
                  <a:alpha val="70000"/>
                </a:srgbClr>
              </a:solidFill>
              <a:ln w="9525" algn="ctr">
                <a:solidFill>
                  <a:srgbClr val="0000FF"/>
                </a:solidFill>
                <a:miter lim="800000"/>
                <a:headEnd/>
                <a:tailEnd/>
              </a:ln>
              <a:effectLst/>
            </p:spPr>
            <p:txBody>
              <a:bodyPr vert="horz" wrap="square" lIns="91440" tIns="1080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SA" sz="16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raditional Arabic" pitchFamily="18" charset="-78"/>
                    <a:ea typeface="Arial" pitchFamily="34" charset="0"/>
                    <a:cs typeface="Traditional Arabic" pitchFamily="18" charset="-78"/>
                  </a:rPr>
                  <a:t>جاذبية السوق</a:t>
                </a:r>
                <a:endParaRPr kumimoji="0" lang="en-US" sz="15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endParaRPr>
              </a:p>
              <a:p>
                <a:pPr marL="0" marR="0" lvl="0" indent="0" algn="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6335" name="Text Box 15"/>
              <p:cNvSpPr txBox="1">
                <a:spLocks noChangeArrowheads="1"/>
              </p:cNvSpPr>
              <p:nvPr/>
            </p:nvSpPr>
            <p:spPr bwMode="auto">
              <a:xfrm>
                <a:off x="6890" y="7718"/>
                <a:ext cx="3240" cy="540"/>
              </a:xfrm>
              <a:prstGeom prst="rect">
                <a:avLst/>
              </a:prstGeom>
              <a:solidFill>
                <a:srgbClr val="99CCFF">
                  <a:alpha val="70000"/>
                </a:srgbClr>
              </a:solidFill>
              <a:ln w="9525" algn="ctr">
                <a:solidFill>
                  <a:srgbClr val="0000FF"/>
                </a:solidFill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SA" sz="16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raditional Arabic" pitchFamily="18" charset="-78"/>
                    <a:ea typeface="Arial" pitchFamily="34" charset="0"/>
                    <a:cs typeface="Traditional Arabic" pitchFamily="18" charset="-78"/>
                  </a:rPr>
                  <a:t>تنافسية المؤسسة</a:t>
                </a:r>
                <a:endParaRPr kumimoji="0" lang="en-US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raditional Arabic" pitchFamily="18" charset="-78"/>
                  <a:ea typeface="Arial" pitchFamily="34" charset="0"/>
                  <a:cs typeface="Traditional Arabic" pitchFamily="18" charset="-78"/>
                </a:endParaRPr>
              </a:p>
              <a:p>
                <a:pPr marL="0" marR="0" lvl="0" indent="0" algn="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6336" name="Text Box 16"/>
              <p:cNvSpPr txBox="1">
                <a:spLocks noChangeArrowheads="1"/>
              </p:cNvSpPr>
              <p:nvPr/>
            </p:nvSpPr>
            <p:spPr bwMode="auto">
              <a:xfrm>
                <a:off x="6890" y="8798"/>
                <a:ext cx="3240" cy="540"/>
              </a:xfrm>
              <a:prstGeom prst="rect">
                <a:avLst/>
              </a:prstGeom>
              <a:solidFill>
                <a:srgbClr val="99CCFF">
                  <a:alpha val="70000"/>
                </a:srgbClr>
              </a:solidFill>
              <a:ln w="9525" algn="ctr">
                <a:solidFill>
                  <a:srgbClr val="0000FF"/>
                </a:solidFill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SA" sz="16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raditional Arabic" pitchFamily="18" charset="-78"/>
                    <a:ea typeface="Arial" pitchFamily="34" charset="0"/>
                    <a:cs typeface="Traditional Arabic" pitchFamily="18" charset="-78"/>
                  </a:rPr>
                  <a:t>التنبؤ بالطلب</a:t>
                </a:r>
                <a:endParaRPr kumimoji="0" lang="en-US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raditional Arabic" pitchFamily="18" charset="-78"/>
                  <a:ea typeface="Arial" pitchFamily="34" charset="0"/>
                  <a:cs typeface="Traditional Arabic" pitchFamily="18" charset="-78"/>
                </a:endParaRPr>
              </a:p>
              <a:p>
                <a:pPr marL="0" marR="0" lvl="0" indent="0" algn="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56337" name="Line 17"/>
            <p:cNvSpPr>
              <a:spLocks noChangeShapeType="1"/>
            </p:cNvSpPr>
            <p:nvPr/>
          </p:nvSpPr>
          <p:spPr bwMode="auto">
            <a:xfrm>
              <a:off x="3588" y="4118"/>
              <a:ext cx="0" cy="54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fr-FR" b="1">
                <a:solidFill>
                  <a:srgbClr val="000000"/>
                </a:solidFill>
              </a:endParaRPr>
            </a:p>
          </p:txBody>
        </p:sp>
        <p:sp>
          <p:nvSpPr>
            <p:cNvPr id="56338" name="Line 18"/>
            <p:cNvSpPr>
              <a:spLocks noChangeShapeType="1"/>
            </p:cNvSpPr>
            <p:nvPr/>
          </p:nvSpPr>
          <p:spPr bwMode="auto">
            <a:xfrm>
              <a:off x="3578" y="6098"/>
              <a:ext cx="0" cy="54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fr-FR" b="1">
                <a:solidFill>
                  <a:srgbClr val="000000"/>
                </a:solidFill>
              </a:endParaRPr>
            </a:p>
          </p:txBody>
        </p:sp>
        <p:sp>
          <p:nvSpPr>
            <p:cNvPr id="56339" name="Line 19"/>
            <p:cNvSpPr>
              <a:spLocks noChangeShapeType="1"/>
            </p:cNvSpPr>
            <p:nvPr/>
          </p:nvSpPr>
          <p:spPr bwMode="auto">
            <a:xfrm>
              <a:off x="3578" y="7178"/>
              <a:ext cx="0" cy="54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fr-FR" b="1">
                <a:solidFill>
                  <a:srgbClr val="000000"/>
                </a:solidFill>
              </a:endParaRPr>
            </a:p>
          </p:txBody>
        </p:sp>
        <p:sp>
          <p:nvSpPr>
            <p:cNvPr id="56340" name="Line 20"/>
            <p:cNvSpPr>
              <a:spLocks noChangeShapeType="1"/>
            </p:cNvSpPr>
            <p:nvPr/>
          </p:nvSpPr>
          <p:spPr bwMode="auto">
            <a:xfrm>
              <a:off x="3578" y="8258"/>
              <a:ext cx="0" cy="54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fr-FR" b="1">
                <a:solidFill>
                  <a:srgbClr val="000000"/>
                </a:solidFill>
              </a:endParaRPr>
            </a:p>
          </p:txBody>
        </p:sp>
        <p:sp>
          <p:nvSpPr>
            <p:cNvPr id="56341" name="Line 21"/>
            <p:cNvSpPr>
              <a:spLocks noChangeShapeType="1"/>
            </p:cNvSpPr>
            <p:nvPr/>
          </p:nvSpPr>
          <p:spPr bwMode="auto">
            <a:xfrm>
              <a:off x="8028" y="4118"/>
              <a:ext cx="0" cy="54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fr-FR" b="1">
                <a:solidFill>
                  <a:srgbClr val="000000"/>
                </a:solidFill>
              </a:endParaRPr>
            </a:p>
          </p:txBody>
        </p:sp>
        <p:sp>
          <p:nvSpPr>
            <p:cNvPr id="56342" name="Line 22"/>
            <p:cNvSpPr>
              <a:spLocks noChangeShapeType="1"/>
            </p:cNvSpPr>
            <p:nvPr/>
          </p:nvSpPr>
          <p:spPr bwMode="auto">
            <a:xfrm>
              <a:off x="8028" y="7178"/>
              <a:ext cx="0" cy="54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fr-FR" b="1">
                <a:solidFill>
                  <a:srgbClr val="000000"/>
                </a:solidFill>
              </a:endParaRPr>
            </a:p>
          </p:txBody>
        </p:sp>
        <p:sp>
          <p:nvSpPr>
            <p:cNvPr id="56343" name="Line 23"/>
            <p:cNvSpPr>
              <a:spLocks noChangeShapeType="1"/>
            </p:cNvSpPr>
            <p:nvPr/>
          </p:nvSpPr>
          <p:spPr bwMode="auto">
            <a:xfrm>
              <a:off x="8028" y="6098"/>
              <a:ext cx="0" cy="54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fr-FR" b="1">
                <a:solidFill>
                  <a:srgbClr val="000000"/>
                </a:solidFill>
              </a:endParaRPr>
            </a:p>
          </p:txBody>
        </p:sp>
        <p:sp>
          <p:nvSpPr>
            <p:cNvPr id="56344" name="Line 24"/>
            <p:cNvSpPr>
              <a:spLocks noChangeShapeType="1"/>
            </p:cNvSpPr>
            <p:nvPr/>
          </p:nvSpPr>
          <p:spPr bwMode="auto">
            <a:xfrm>
              <a:off x="8028" y="8258"/>
              <a:ext cx="0" cy="54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fr-FR" b="1">
                <a:solidFill>
                  <a:srgbClr val="000000"/>
                </a:solidFill>
              </a:endParaRPr>
            </a:p>
          </p:txBody>
        </p:sp>
        <p:sp>
          <p:nvSpPr>
            <p:cNvPr id="56345" name="Line 25"/>
            <p:cNvSpPr>
              <a:spLocks noChangeShapeType="1"/>
            </p:cNvSpPr>
            <p:nvPr/>
          </p:nvSpPr>
          <p:spPr bwMode="auto">
            <a:xfrm>
              <a:off x="5378" y="6098"/>
              <a:ext cx="840" cy="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fr-FR" b="1">
                <a:solidFill>
                  <a:srgbClr val="000000"/>
                </a:solidFill>
              </a:endParaRPr>
            </a:p>
          </p:txBody>
        </p:sp>
      </p:grpSp>
      <p:sp>
        <p:nvSpPr>
          <p:cNvPr id="56346" name="Rectangle 26"/>
          <p:cNvSpPr>
            <a:spLocks noChangeArrowheads="1"/>
          </p:cNvSpPr>
          <p:nvPr/>
        </p:nvSpPr>
        <p:spPr bwMode="auto">
          <a:xfrm>
            <a:off x="1346886" y="5813474"/>
            <a:ext cx="6300192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zh-CN" sz="1500" b="1" i="0" u="sng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الشكـل </a:t>
            </a:r>
            <a:r>
              <a:rPr kumimoji="0" lang="ar-SA" altLang="zh-CN" sz="15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:</a:t>
            </a:r>
            <a:r>
              <a:rPr kumimoji="0" lang="ar-SA" altLang="zh-CN" sz="1500" b="1" i="0" u="sng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 </a:t>
            </a:r>
            <a:r>
              <a:rPr kumimoji="0" lang="ar-SA" altLang="zh-CN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التسويق الاستراتيجي والعملي</a:t>
            </a:r>
            <a:endParaRPr kumimoji="0" lang="fr-FR" altLang="zh-CN" sz="16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ctr" rtl="1" eaLnBrk="0" hangingPunct="0"/>
            <a:r>
              <a:rPr kumimoji="0" lang="ar-SA" altLang="zh-CN" sz="1500" b="1" i="0" u="sng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المصـدر:</a:t>
            </a:r>
            <a:r>
              <a:rPr kumimoji="0" lang="ar-SA" altLang="zh-CN" sz="17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 </a:t>
            </a:r>
            <a:r>
              <a:rPr kumimoji="0" lang="fr-FR" altLang="zh-CN" sz="12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SimSun" pitchFamily="2" charset="-122"/>
                <a:cs typeface="Traditional Arabic" pitchFamily="18" charset="-78"/>
              </a:rPr>
              <a:t>Helfer</a:t>
            </a:r>
            <a:r>
              <a:rPr kumimoji="0" lang="fr-FR" altLang="zh-CN" sz="12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SimSun" pitchFamily="2" charset="-122"/>
                <a:cs typeface="Traditional Arabic" pitchFamily="18" charset="-78"/>
              </a:rPr>
              <a:t> et </a:t>
            </a:r>
            <a:r>
              <a:rPr lang="fr-FR" altLang="zh-CN" sz="1200" i="1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raditional Arabic" pitchFamily="18" charset="-78"/>
              </a:rPr>
              <a:t>Orsoni</a:t>
            </a:r>
            <a:r>
              <a:rPr lang="fr-FR" altLang="zh-CN" sz="1200" i="1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raditional Arabic" pitchFamily="18" charset="-78"/>
              </a:rPr>
              <a:t>, Le marketing, 7°Ed, Vuibert, Paris 2001, p : 1</a:t>
            </a:r>
            <a:r>
              <a:rPr kumimoji="0" lang="fr-FR" altLang="zh-CN" sz="12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SimSun" pitchFamily="2" charset="-122"/>
                <a:cs typeface="Traditional Arabic" pitchFamily="18" charset="-78"/>
              </a:rPr>
              <a:t>38</a:t>
            </a:r>
            <a:r>
              <a:rPr kumimoji="0" lang="fr-FR" altLang="zh-CN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SimSun" pitchFamily="2" charset="-122"/>
                <a:cs typeface="Traditional Arabic" pitchFamily="18" charset="-78"/>
              </a:rPr>
              <a:t> </a:t>
            </a:r>
            <a:r>
              <a:rPr kumimoji="0" lang="en-US" altLang="zh-CN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 </a:t>
            </a:r>
            <a:endParaRPr kumimoji="0" lang="en-US" altLang="zh-CN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39752" y="208095"/>
            <a:ext cx="5904656" cy="762000"/>
          </a:xfrm>
        </p:spPr>
        <p:txBody>
          <a:bodyPr/>
          <a:lstStyle/>
          <a:p>
            <a:pPr algn="ctr" rtl="1"/>
            <a:r>
              <a:rPr lang="ar-SA" altLang="zh-CN" sz="2000" kern="1200" dirty="0" smtClean="0"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ومن أجل بناء تلك العلاقة فإن المسار التسويقي يتدرج في مرحلتين أساسيتين تتكاملان وتترابطان: مرحلة الدراسة والتعرف، ومرحلة العمل والتنفيذ</a:t>
            </a:r>
            <a:endParaRPr lang="fr-FR" sz="2000" dirty="0"/>
          </a:p>
        </p:txBody>
      </p:sp>
      <p:grpSp>
        <p:nvGrpSpPr>
          <p:cNvPr id="43009" name="Group 1"/>
          <p:cNvGrpSpPr>
            <a:grpSpLocks/>
          </p:cNvGrpSpPr>
          <p:nvPr/>
        </p:nvGrpSpPr>
        <p:grpSpPr bwMode="auto">
          <a:xfrm>
            <a:off x="2138833" y="1484784"/>
            <a:ext cx="5097463" cy="3676650"/>
            <a:chOff x="1656" y="2741"/>
            <a:chExt cx="8026" cy="5790"/>
          </a:xfrm>
        </p:grpSpPr>
        <p:sp>
          <p:nvSpPr>
            <p:cNvPr id="43010" name="Line 2"/>
            <p:cNvSpPr>
              <a:spLocks noChangeShapeType="1"/>
            </p:cNvSpPr>
            <p:nvPr/>
          </p:nvSpPr>
          <p:spPr bwMode="auto">
            <a:xfrm>
              <a:off x="5851" y="5371"/>
              <a:ext cx="0" cy="526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b="1">
                <a:solidFill>
                  <a:srgbClr val="000000"/>
                </a:solidFill>
              </a:endParaRPr>
            </a:p>
          </p:txBody>
        </p:sp>
        <p:sp>
          <p:nvSpPr>
            <p:cNvPr id="43011" name="Line 3"/>
            <p:cNvSpPr>
              <a:spLocks noChangeShapeType="1"/>
            </p:cNvSpPr>
            <p:nvPr/>
          </p:nvSpPr>
          <p:spPr bwMode="auto">
            <a:xfrm>
              <a:off x="5852" y="6425"/>
              <a:ext cx="1" cy="1579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b="1">
                <a:solidFill>
                  <a:srgbClr val="000000"/>
                </a:solidFill>
              </a:endParaRPr>
            </a:p>
          </p:txBody>
        </p:sp>
        <p:grpSp>
          <p:nvGrpSpPr>
            <p:cNvPr id="43012" name="Group 4"/>
            <p:cNvGrpSpPr>
              <a:grpSpLocks/>
            </p:cNvGrpSpPr>
            <p:nvPr/>
          </p:nvGrpSpPr>
          <p:grpSpPr bwMode="auto">
            <a:xfrm>
              <a:off x="1656" y="2741"/>
              <a:ext cx="8026" cy="5790"/>
              <a:chOff x="1656" y="2741"/>
              <a:chExt cx="8026" cy="5790"/>
            </a:xfrm>
          </p:grpSpPr>
          <p:sp>
            <p:nvSpPr>
              <p:cNvPr id="43013" name="Text Box 5"/>
              <p:cNvSpPr txBox="1">
                <a:spLocks noChangeArrowheads="1"/>
              </p:cNvSpPr>
              <p:nvPr/>
            </p:nvSpPr>
            <p:spPr bwMode="auto">
              <a:xfrm>
                <a:off x="4541" y="2741"/>
                <a:ext cx="2635" cy="52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vert="horz" wrap="square" lIns="91440" tIns="10800" rIns="91440" bIns="1080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SA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raditional Arabic" pitchFamily="18" charset="-78"/>
                    <a:ea typeface="Arial" pitchFamily="34" charset="0"/>
                    <a:cs typeface="Traditional Arabic" pitchFamily="18" charset="-78"/>
                  </a:rPr>
                  <a:t>دراسة السوق</a:t>
                </a:r>
                <a:endParaRPr kumimoji="0" lang="fr-FR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3014" name="Line 6"/>
              <p:cNvSpPr>
                <a:spLocks noChangeShapeType="1"/>
              </p:cNvSpPr>
              <p:nvPr/>
            </p:nvSpPr>
            <p:spPr bwMode="auto">
              <a:xfrm>
                <a:off x="5856" y="3266"/>
                <a:ext cx="0" cy="526"/>
              </a:xfrm>
              <a:prstGeom prst="line">
                <a:avLst/>
              </a:prstGeom>
              <a:ln>
                <a:headEnd/>
                <a:tailEnd type="triangle" w="med" len="med"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43015" name="Line 7"/>
              <p:cNvSpPr>
                <a:spLocks noChangeShapeType="1"/>
              </p:cNvSpPr>
              <p:nvPr/>
            </p:nvSpPr>
            <p:spPr bwMode="auto">
              <a:xfrm>
                <a:off x="5856" y="4323"/>
                <a:ext cx="0" cy="526"/>
              </a:xfrm>
              <a:prstGeom prst="line">
                <a:avLst/>
              </a:prstGeom>
              <a:ln>
                <a:headEnd/>
                <a:tailEnd type="triangle" w="med" len="med"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43016" name="Text Box 8"/>
              <p:cNvSpPr txBox="1">
                <a:spLocks noChangeArrowheads="1"/>
              </p:cNvSpPr>
              <p:nvPr/>
            </p:nvSpPr>
            <p:spPr bwMode="auto">
              <a:xfrm>
                <a:off x="4326" y="4841"/>
                <a:ext cx="3030" cy="52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vert="horz" wrap="square" lIns="91440" tIns="10800" rIns="91440" bIns="1080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SA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raditional Arabic" pitchFamily="18" charset="-78"/>
                    <a:ea typeface="Arial" pitchFamily="34" charset="0"/>
                    <a:cs typeface="Traditional Arabic" pitchFamily="18" charset="-78"/>
                  </a:rPr>
                  <a:t>استهداف السوق المناسب</a:t>
                </a:r>
                <a:r>
                  <a:rPr kumimoji="0" lang="fr-FR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raditional Arabic" pitchFamily="18" charset="-78"/>
                    <a:ea typeface="Arial" pitchFamily="34" charset="0"/>
                    <a:cs typeface="Traditional Arabic" pitchFamily="18" charset="-78"/>
                  </a:rPr>
                  <a:t> </a:t>
                </a:r>
                <a:endParaRPr kumimoji="0" lang="fr-FR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3017" name="Text Box 9"/>
              <p:cNvSpPr txBox="1">
                <a:spLocks noChangeArrowheads="1"/>
              </p:cNvSpPr>
              <p:nvPr/>
            </p:nvSpPr>
            <p:spPr bwMode="auto">
              <a:xfrm>
                <a:off x="3801" y="5897"/>
                <a:ext cx="4080" cy="52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vert="horz" wrap="square" lIns="91440" tIns="10800" rIns="91440" bIns="1080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SA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raditional Arabic" pitchFamily="18" charset="-78"/>
                    <a:ea typeface="Arial" pitchFamily="34" charset="0"/>
                    <a:cs typeface="Traditional Arabic" pitchFamily="18" charset="-78"/>
                  </a:rPr>
                  <a:t>إعداد المزيج التسويقي الملائم</a:t>
                </a:r>
                <a:endParaRPr kumimoji="0" lang="fr-FR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3018" name="Line 10"/>
              <p:cNvSpPr>
                <a:spLocks noChangeShapeType="1"/>
              </p:cNvSpPr>
              <p:nvPr/>
            </p:nvSpPr>
            <p:spPr bwMode="auto">
              <a:xfrm flipV="1">
                <a:off x="1656" y="2993"/>
                <a:ext cx="0" cy="5265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43019" name="Line 11"/>
              <p:cNvSpPr>
                <a:spLocks noChangeShapeType="1"/>
              </p:cNvSpPr>
              <p:nvPr/>
            </p:nvSpPr>
            <p:spPr bwMode="auto">
              <a:xfrm>
                <a:off x="1662" y="2993"/>
                <a:ext cx="2880" cy="0"/>
              </a:xfrm>
              <a:prstGeom prst="line">
                <a:avLst/>
              </a:prstGeom>
              <a:ln>
                <a:headEnd/>
                <a:tailEnd type="triangle" w="med" len="med"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43020" name="Line 12"/>
              <p:cNvSpPr>
                <a:spLocks noChangeShapeType="1"/>
              </p:cNvSpPr>
              <p:nvPr/>
            </p:nvSpPr>
            <p:spPr bwMode="auto">
              <a:xfrm>
                <a:off x="7071" y="6425"/>
                <a:ext cx="1" cy="526"/>
              </a:xfrm>
              <a:prstGeom prst="line">
                <a:avLst/>
              </a:prstGeom>
              <a:ln>
                <a:headEnd/>
                <a:tailEnd type="triangle" w="med" len="med"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43021" name="Line 13"/>
              <p:cNvSpPr>
                <a:spLocks noChangeShapeType="1"/>
              </p:cNvSpPr>
              <p:nvPr/>
            </p:nvSpPr>
            <p:spPr bwMode="auto">
              <a:xfrm>
                <a:off x="7881" y="6422"/>
                <a:ext cx="360" cy="526"/>
              </a:xfrm>
              <a:prstGeom prst="line">
                <a:avLst/>
              </a:prstGeom>
              <a:ln>
                <a:headEnd/>
                <a:tailEnd type="triangle" w="med" len="med"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43022" name="Line 14"/>
              <p:cNvSpPr>
                <a:spLocks noChangeShapeType="1"/>
              </p:cNvSpPr>
              <p:nvPr/>
            </p:nvSpPr>
            <p:spPr bwMode="auto">
              <a:xfrm>
                <a:off x="4671" y="6422"/>
                <a:ext cx="1" cy="526"/>
              </a:xfrm>
              <a:prstGeom prst="line">
                <a:avLst/>
              </a:prstGeom>
              <a:ln>
                <a:headEnd/>
                <a:tailEnd type="triangle" w="med" len="med"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43023" name="Text Box 15"/>
              <p:cNvSpPr txBox="1">
                <a:spLocks noChangeArrowheads="1"/>
              </p:cNvSpPr>
              <p:nvPr/>
            </p:nvSpPr>
            <p:spPr bwMode="auto">
              <a:xfrm>
                <a:off x="3951" y="6948"/>
                <a:ext cx="1440" cy="52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vert="horz" wrap="square" lIns="91440" tIns="10800" rIns="91440" bIns="1080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SA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raditional Arabic" pitchFamily="18" charset="-78"/>
                    <a:ea typeface="Arial" pitchFamily="34" charset="0"/>
                    <a:cs typeface="Traditional Arabic" pitchFamily="18" charset="-78"/>
                  </a:rPr>
                  <a:t>التوزيع</a:t>
                </a:r>
                <a:endParaRPr kumimoji="0" lang="fr-FR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3024" name="Line 16"/>
              <p:cNvSpPr>
                <a:spLocks noChangeShapeType="1"/>
              </p:cNvSpPr>
              <p:nvPr/>
            </p:nvSpPr>
            <p:spPr bwMode="auto">
              <a:xfrm flipH="1">
                <a:off x="3436" y="6432"/>
                <a:ext cx="360" cy="526"/>
              </a:xfrm>
              <a:prstGeom prst="line">
                <a:avLst/>
              </a:prstGeom>
              <a:ln>
                <a:headEnd/>
                <a:tailEnd type="triangle" w="med" len="med"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43025" name="Text Box 17"/>
              <p:cNvSpPr txBox="1">
                <a:spLocks noChangeArrowheads="1"/>
              </p:cNvSpPr>
              <p:nvPr/>
            </p:nvSpPr>
            <p:spPr bwMode="auto">
              <a:xfrm>
                <a:off x="1996" y="6958"/>
                <a:ext cx="1440" cy="52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vert="horz" wrap="square" lIns="91440" tIns="10800" rIns="91440" bIns="1080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SA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raditional Arabic" pitchFamily="18" charset="-78"/>
                    <a:ea typeface="Arial" pitchFamily="34" charset="0"/>
                    <a:cs typeface="Traditional Arabic" pitchFamily="18" charset="-78"/>
                  </a:rPr>
                  <a:t>الاتصال</a:t>
                </a:r>
                <a:endParaRPr kumimoji="0" lang="fr-FR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43026" name="Group 18"/>
              <p:cNvGrpSpPr>
                <a:grpSpLocks/>
              </p:cNvGrpSpPr>
              <p:nvPr/>
            </p:nvGrpSpPr>
            <p:grpSpPr bwMode="auto">
              <a:xfrm>
                <a:off x="1662" y="6939"/>
                <a:ext cx="8020" cy="1592"/>
                <a:chOff x="1485" y="5051"/>
                <a:chExt cx="8020" cy="1633"/>
              </a:xfrm>
            </p:grpSpPr>
            <p:grpSp>
              <p:nvGrpSpPr>
                <p:cNvPr id="43027" name="Group 19"/>
                <p:cNvGrpSpPr>
                  <a:grpSpLocks/>
                </p:cNvGrpSpPr>
                <p:nvPr/>
              </p:nvGrpSpPr>
              <p:grpSpPr bwMode="auto">
                <a:xfrm>
                  <a:off x="4560" y="5051"/>
                  <a:ext cx="4945" cy="1633"/>
                  <a:chOff x="4560" y="5051"/>
                  <a:chExt cx="4945" cy="1633"/>
                </a:xfrm>
              </p:grpSpPr>
              <p:sp>
                <p:nvSpPr>
                  <p:cNvPr id="43028" name="Text Box 2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175" y="5051"/>
                    <a:ext cx="1440" cy="540"/>
                  </a:xfrm>
                  <a:prstGeom prst="rect">
                    <a:avLst/>
                  </a:prstGeom>
                  <a:ln>
                    <a:headEnd/>
                    <a:tailEnd/>
                  </a:ln>
                </p:spPr>
                <p:style>
                  <a:lnRef idx="1">
                    <a:schemeClr val="accent5"/>
                  </a:lnRef>
                  <a:fillRef idx="2">
                    <a:schemeClr val="accent5"/>
                  </a:fillRef>
                  <a:effectRef idx="1">
                    <a:schemeClr val="accent5"/>
                  </a:effectRef>
                  <a:fontRef idx="minor">
                    <a:schemeClr val="dk1"/>
                  </a:fontRef>
                </p:style>
                <p:txBody>
                  <a:bodyPr vert="horz" wrap="square" lIns="91440" tIns="10800" rIns="91440" bIns="1080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ar-SA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aditional Arabic" pitchFamily="18" charset="-78"/>
                        <a:ea typeface="Arial" pitchFamily="34" charset="0"/>
                        <a:cs typeface="Traditional Arabic" pitchFamily="18" charset="-78"/>
                      </a:rPr>
                      <a:t>السعر</a:t>
                    </a:r>
                    <a:endParaRPr kumimoji="0" lang="fr-FR" b="1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43029" name="Text Box 2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065" y="5051"/>
                    <a:ext cx="1440" cy="540"/>
                  </a:xfrm>
                  <a:prstGeom prst="rect">
                    <a:avLst/>
                  </a:prstGeom>
                  <a:ln>
                    <a:headEnd/>
                    <a:tailEnd/>
                  </a:ln>
                </p:spPr>
                <p:style>
                  <a:lnRef idx="1">
                    <a:schemeClr val="accent5"/>
                  </a:lnRef>
                  <a:fillRef idx="2">
                    <a:schemeClr val="accent5"/>
                  </a:fillRef>
                  <a:effectRef idx="1">
                    <a:schemeClr val="accent5"/>
                  </a:effectRef>
                  <a:fontRef idx="minor">
                    <a:schemeClr val="dk1"/>
                  </a:fontRef>
                </p:style>
                <p:txBody>
                  <a:bodyPr vert="horz" wrap="square" lIns="91440" tIns="10800" rIns="91440" bIns="1080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ar-SA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aditional Arabic" pitchFamily="18" charset="-78"/>
                        <a:ea typeface="Arial" pitchFamily="34" charset="0"/>
                        <a:cs typeface="Traditional Arabic" pitchFamily="18" charset="-78"/>
                      </a:rPr>
                      <a:t>المنتوج</a:t>
                    </a:r>
                    <a:endParaRPr kumimoji="0" lang="fr-FR" b="1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43030" name="Text Box 2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560" y="6144"/>
                    <a:ext cx="2235" cy="540"/>
                  </a:xfrm>
                  <a:prstGeom prst="rect">
                    <a:avLst/>
                  </a:prstGeom>
                  <a:ln>
                    <a:headEnd/>
                    <a:tailEnd/>
                  </a:ln>
                </p:spPr>
                <p:style>
                  <a:lnRef idx="1">
                    <a:schemeClr val="accent5"/>
                  </a:lnRef>
                  <a:fillRef idx="2">
                    <a:schemeClr val="accent5"/>
                  </a:fillRef>
                  <a:effectRef idx="1">
                    <a:schemeClr val="accent5"/>
                  </a:effectRef>
                  <a:fontRef idx="minor">
                    <a:schemeClr val="dk1"/>
                  </a:fontRef>
                </p:style>
                <p:txBody>
                  <a:bodyPr vert="horz" wrap="square" lIns="91440" tIns="10800" rIns="91440" bIns="1080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ar-SA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aditional Arabic" pitchFamily="18" charset="-78"/>
                        <a:ea typeface="Arial" pitchFamily="34" charset="0"/>
                        <a:cs typeface="Traditional Arabic" pitchFamily="18" charset="-78"/>
                      </a:rPr>
                      <a:t>تقييم النتائج</a:t>
                    </a:r>
                    <a:endParaRPr kumimoji="0" lang="fr-FR" b="1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raditional Arabic" pitchFamily="18" charset="-78"/>
                      <a:ea typeface="Arial" pitchFamily="34" charset="0"/>
                      <a:cs typeface="Traditional Arabic" pitchFamily="18" charset="-78"/>
                    </a:endParaRPr>
                  </a:p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fr-FR" b="1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43031" name="Line 23"/>
                <p:cNvSpPr>
                  <a:spLocks noChangeShapeType="1"/>
                </p:cNvSpPr>
                <p:nvPr/>
              </p:nvSpPr>
              <p:spPr bwMode="auto">
                <a:xfrm flipH="1">
                  <a:off x="1485" y="6410"/>
                  <a:ext cx="3075" cy="1"/>
                </a:xfrm>
                <a:prstGeom prst="line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 b="1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43032" name="Text Box 24"/>
              <p:cNvSpPr txBox="1">
                <a:spLocks noChangeArrowheads="1"/>
              </p:cNvSpPr>
              <p:nvPr/>
            </p:nvSpPr>
            <p:spPr bwMode="auto">
              <a:xfrm>
                <a:off x="3996" y="3789"/>
                <a:ext cx="3708" cy="52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vert="horz" wrap="square" lIns="91440" tIns="10800" rIns="91440" bIns="1080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SA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raditional Arabic" pitchFamily="18" charset="-78"/>
                    <a:ea typeface="Arial" pitchFamily="34" charset="0"/>
                    <a:cs typeface="Traditional Arabic" pitchFamily="18" charset="-78"/>
                  </a:rPr>
                  <a:t>تحديد وتعريف الحاجات والرغبات</a:t>
                </a:r>
                <a:endParaRPr kumimoji="0" lang="fr-FR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43033" name="Text Box 25"/>
          <p:cNvSpPr txBox="1">
            <a:spLocks noChangeArrowheads="1"/>
          </p:cNvSpPr>
          <p:nvPr/>
        </p:nvSpPr>
        <p:spPr bwMode="auto">
          <a:xfrm>
            <a:off x="1619200" y="5589240"/>
            <a:ext cx="6553200" cy="66833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ar-SA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raditional Arabic" pitchFamily="18" charset="-78"/>
                <a:ea typeface="Arial" pitchFamily="34" charset="0"/>
                <a:cs typeface="Traditional Arabic" pitchFamily="18" charset="-78"/>
              </a:rPr>
              <a:t>شكل:   المسار التسويــقي</a:t>
            </a:r>
            <a:endParaRPr kumimoji="0" lang="ar-SA" sz="16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ar-SA" sz="1500" b="1" i="0" u="sng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raditional Arabic" pitchFamily="18" charset="-78"/>
                <a:ea typeface="Arial" pitchFamily="34" charset="0"/>
                <a:cs typeface="Arial" pitchFamily="34" charset="0"/>
              </a:rPr>
              <a:t>المصـد</a:t>
            </a:r>
            <a:r>
              <a:rPr kumimoji="0" lang="ar-SA" sz="1500" b="1" i="0" u="sng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ر:</a:t>
            </a:r>
            <a:r>
              <a:rPr kumimoji="0" lang="ar-SA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 </a:t>
            </a:r>
            <a:r>
              <a:rPr kumimoji="0" lang="fr-FR" sz="11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Sylvie martin, </a:t>
            </a:r>
            <a:r>
              <a:rPr kumimoji="0" lang="fr-FR" sz="1100" b="0" i="1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Initiation au marketing</a:t>
            </a:r>
            <a:r>
              <a:rPr kumimoji="0" lang="fr-FR" sz="11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, édition d’organisation, Paris 2003, p :08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30" name="Title 1"/>
          <p:cNvSpPr>
            <a:spLocks noGrp="1"/>
          </p:cNvSpPr>
          <p:nvPr>
            <p:ph type="title"/>
          </p:nvPr>
        </p:nvSpPr>
        <p:spPr>
          <a:xfrm>
            <a:off x="4788024" y="214313"/>
            <a:ext cx="3070101" cy="762000"/>
          </a:xfrm>
        </p:spPr>
        <p:txBody>
          <a:bodyPr/>
          <a:lstStyle/>
          <a:p>
            <a:pPr rtl="1"/>
            <a:r>
              <a:rPr lang="ar-SA" sz="2000" dirty="0" smtClean="0"/>
              <a:t>مهمة التسويق في المؤسسة </a:t>
            </a:r>
            <a:endParaRPr lang="fr-FR" sz="2000" dirty="0"/>
          </a:p>
        </p:txBody>
      </p:sp>
      <p:grpSp>
        <p:nvGrpSpPr>
          <p:cNvPr id="41985" name="Group 1"/>
          <p:cNvGrpSpPr>
            <a:grpSpLocks/>
          </p:cNvGrpSpPr>
          <p:nvPr/>
        </p:nvGrpSpPr>
        <p:grpSpPr bwMode="auto">
          <a:xfrm>
            <a:off x="1835696" y="1340768"/>
            <a:ext cx="5502275" cy="3678237"/>
            <a:chOff x="1298" y="3028"/>
            <a:chExt cx="9130" cy="6130"/>
          </a:xfrm>
        </p:grpSpPr>
        <p:sp>
          <p:nvSpPr>
            <p:cNvPr id="41986" name="AutoShape 2"/>
            <p:cNvSpPr>
              <a:spLocks noChangeArrowheads="1"/>
            </p:cNvSpPr>
            <p:nvPr/>
          </p:nvSpPr>
          <p:spPr bwMode="auto">
            <a:xfrm>
              <a:off x="3458" y="4478"/>
              <a:ext cx="1663" cy="720"/>
            </a:xfrm>
            <a:prstGeom prst="roundRect">
              <a:avLst>
                <a:gd name="adj" fmla="val 16667"/>
              </a:avLst>
            </a:prstGeom>
            <a:solidFill>
              <a:srgbClr val="FFCC99">
                <a:alpha val="89999"/>
              </a:srgbClr>
            </a:solidFill>
            <a:ln w="9525">
              <a:solidFill>
                <a:srgbClr val="FF66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ar-SA" sz="1600" b="1" dirty="0" smtClean="0">
                  <a:solidFill>
                    <a:srgbClr val="000000"/>
                  </a:solidFill>
                  <a:latin typeface="Traditional Arabic" pitchFamily="18" charset="-78"/>
                  <a:ea typeface="Arial" pitchFamily="34" charset="0"/>
                  <a:cs typeface="Traditional Arabic" pitchFamily="18" charset="-78"/>
                </a:rPr>
                <a:t>مجال النشاط</a:t>
              </a:r>
              <a:endParaRPr lang="fr-FR" sz="1600" b="1" dirty="0" smtClean="0">
                <a:solidFill>
                  <a:srgbClr val="000000"/>
                </a:solidFill>
                <a:latin typeface="Traditional Arabic" pitchFamily="18" charset="-78"/>
                <a:ea typeface="Arial" pitchFamily="34" charset="0"/>
                <a:cs typeface="Traditional Arabic" pitchFamily="18" charset="-78"/>
              </a:endParaRPr>
            </a:p>
          </p:txBody>
        </p:sp>
        <p:sp>
          <p:nvSpPr>
            <p:cNvPr id="41987" name="AutoShape 3"/>
            <p:cNvSpPr>
              <a:spLocks noChangeArrowheads="1"/>
            </p:cNvSpPr>
            <p:nvPr/>
          </p:nvSpPr>
          <p:spPr bwMode="auto">
            <a:xfrm>
              <a:off x="1658" y="4478"/>
              <a:ext cx="1560" cy="720"/>
            </a:xfrm>
            <a:prstGeom prst="roundRect">
              <a:avLst>
                <a:gd name="adj" fmla="val 16667"/>
              </a:avLst>
            </a:prstGeom>
            <a:solidFill>
              <a:srgbClr val="FFCC99">
                <a:alpha val="89999"/>
              </a:srgbClr>
            </a:solidFill>
            <a:ln w="9525">
              <a:solidFill>
                <a:srgbClr val="FF66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ar-SA" sz="1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raditional Arabic" pitchFamily="18" charset="-78"/>
                  <a:ea typeface="Arial" pitchFamily="34" charset="0"/>
                  <a:cs typeface="Traditional Arabic" pitchFamily="18" charset="-78"/>
                </a:rPr>
                <a:t>التنفيـذي</a:t>
              </a:r>
              <a:endParaRPr kumimoji="0" lang="fr-FR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988" name="AutoShape 4"/>
            <p:cNvSpPr>
              <a:spLocks noChangeArrowheads="1"/>
            </p:cNvSpPr>
            <p:nvPr/>
          </p:nvSpPr>
          <p:spPr bwMode="auto">
            <a:xfrm>
              <a:off x="5258" y="4478"/>
              <a:ext cx="1560" cy="720"/>
            </a:xfrm>
            <a:prstGeom prst="roundRect">
              <a:avLst>
                <a:gd name="adj" fmla="val 16667"/>
              </a:avLst>
            </a:prstGeom>
            <a:solidFill>
              <a:srgbClr val="FFCC99">
                <a:alpha val="89999"/>
              </a:srgbClr>
            </a:solidFill>
            <a:ln w="9525">
              <a:solidFill>
                <a:srgbClr val="FF66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ar-SA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raditional Arabic" pitchFamily="18" charset="-78"/>
                  <a:ea typeface="Arial" pitchFamily="34" charset="0"/>
                  <a:cs typeface="Traditional Arabic" pitchFamily="18" charset="-78"/>
                </a:rPr>
                <a:t>الكلـي</a:t>
              </a:r>
              <a:endParaRPr kumimoji="0" lang="fr-FR" sz="16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989" name="Oval 5"/>
            <p:cNvSpPr>
              <a:spLocks noChangeArrowheads="1"/>
            </p:cNvSpPr>
            <p:nvPr/>
          </p:nvSpPr>
          <p:spPr bwMode="auto">
            <a:xfrm>
              <a:off x="8508" y="3028"/>
              <a:ext cx="1920" cy="1080"/>
            </a:xfrm>
            <a:prstGeom prst="ellipse">
              <a:avLst/>
            </a:prstGeom>
            <a:solidFill>
              <a:srgbClr val="CCFFFF">
                <a:alpha val="89999"/>
              </a:srgbClr>
            </a:solidFill>
            <a:ln w="9525">
              <a:solidFill>
                <a:srgbClr val="008080"/>
              </a:solidFill>
              <a:round/>
              <a:headEnd/>
              <a:tailEnd/>
            </a:ln>
          </p:spPr>
          <p:txBody>
            <a:bodyPr vert="horz" wrap="square" lIns="91440" tIns="0" rIns="9144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ar-SA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raditional Arabic" pitchFamily="18" charset="-78"/>
                  <a:ea typeface="Arial" pitchFamily="34" charset="0"/>
                  <a:cs typeface="Traditional Arabic" pitchFamily="18" charset="-78"/>
                </a:rPr>
                <a:t>وظيفة التسويق</a:t>
              </a:r>
              <a:endParaRPr kumimoji="0" lang="fr-FR" sz="16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990" name="AutoShape 6"/>
            <p:cNvSpPr>
              <a:spLocks noChangeArrowheads="1"/>
            </p:cNvSpPr>
            <p:nvPr/>
          </p:nvSpPr>
          <p:spPr bwMode="auto">
            <a:xfrm>
              <a:off x="3338" y="3218"/>
              <a:ext cx="1800" cy="720"/>
            </a:xfrm>
            <a:prstGeom prst="roundRect">
              <a:avLst>
                <a:gd name="adj" fmla="val 16667"/>
              </a:avLst>
            </a:prstGeom>
            <a:solidFill>
              <a:srgbClr val="FFCC99">
                <a:alpha val="89999"/>
              </a:srgbClr>
            </a:solidFill>
            <a:ln w="9525">
              <a:solidFill>
                <a:srgbClr val="FF66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ar-SA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raditional Arabic" pitchFamily="18" charset="-78"/>
                  <a:ea typeface="Arial" pitchFamily="34" charset="0"/>
                  <a:cs typeface="Traditional Arabic" pitchFamily="18" charset="-78"/>
                </a:rPr>
                <a:t>المستـوى</a:t>
              </a:r>
              <a:endParaRPr kumimoji="0" lang="en-US" sz="16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raditional Arabic" pitchFamily="18" charset="-78"/>
                <a:ea typeface="Arial" pitchFamily="34" charset="0"/>
                <a:cs typeface="Traditional Arabic" pitchFamily="18" charset="-78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6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991" name="Oval 7"/>
            <p:cNvSpPr>
              <a:spLocks noChangeArrowheads="1"/>
            </p:cNvSpPr>
            <p:nvPr/>
          </p:nvSpPr>
          <p:spPr bwMode="auto">
            <a:xfrm>
              <a:off x="8618" y="5558"/>
              <a:ext cx="1800" cy="1080"/>
            </a:xfrm>
            <a:prstGeom prst="ellipse">
              <a:avLst/>
            </a:prstGeom>
            <a:solidFill>
              <a:srgbClr val="CCFFFF">
                <a:alpha val="89999"/>
              </a:srgbClr>
            </a:solidFill>
            <a:ln w="9525">
              <a:solidFill>
                <a:srgbClr val="008080"/>
              </a:solidFill>
              <a:round/>
              <a:headEnd/>
              <a:tailEnd/>
            </a:ln>
          </p:spPr>
          <p:txBody>
            <a:bodyPr vert="horz" wrap="square" lIns="91440" tIns="0" rIns="9144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ar-SA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raditional Arabic" pitchFamily="18" charset="-78"/>
                  <a:ea typeface="Arial" pitchFamily="34" charset="0"/>
                  <a:cs typeface="Traditional Arabic" pitchFamily="18" charset="-78"/>
                </a:rPr>
                <a:t>ثقافة التسويق</a:t>
              </a:r>
              <a:endParaRPr kumimoji="0" lang="fr-FR" sz="16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992" name="Oval 8"/>
            <p:cNvSpPr>
              <a:spLocks noChangeArrowheads="1"/>
            </p:cNvSpPr>
            <p:nvPr/>
          </p:nvSpPr>
          <p:spPr bwMode="auto">
            <a:xfrm>
              <a:off x="8618" y="6818"/>
              <a:ext cx="1800" cy="1080"/>
            </a:xfrm>
            <a:prstGeom prst="ellipse">
              <a:avLst/>
            </a:prstGeom>
            <a:solidFill>
              <a:srgbClr val="CCFFFF">
                <a:alpha val="89999"/>
              </a:srgbClr>
            </a:solidFill>
            <a:ln w="9525">
              <a:solidFill>
                <a:srgbClr val="008080"/>
              </a:solidFill>
              <a:round/>
              <a:headEnd/>
              <a:tailEnd/>
            </a:ln>
          </p:spPr>
          <p:txBody>
            <a:bodyPr vert="horz" wrap="square" lIns="91440" tIns="0" rIns="9144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ar-SA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raditional Arabic" pitchFamily="18" charset="-78"/>
                  <a:ea typeface="Arial" pitchFamily="34" charset="0"/>
                  <a:cs typeface="Traditional Arabic" pitchFamily="18" charset="-78"/>
                </a:rPr>
                <a:t>إستراتيجية التسويق</a:t>
              </a:r>
              <a:endParaRPr kumimoji="0" lang="fr-FR" sz="16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993" name="Oval 9"/>
            <p:cNvSpPr>
              <a:spLocks noChangeArrowheads="1"/>
            </p:cNvSpPr>
            <p:nvPr/>
          </p:nvSpPr>
          <p:spPr bwMode="auto">
            <a:xfrm>
              <a:off x="8618" y="8078"/>
              <a:ext cx="1800" cy="1080"/>
            </a:xfrm>
            <a:prstGeom prst="ellipse">
              <a:avLst/>
            </a:prstGeom>
            <a:solidFill>
              <a:srgbClr val="CCFFFF">
                <a:alpha val="89999"/>
              </a:srgbClr>
            </a:solidFill>
            <a:ln w="9525">
              <a:solidFill>
                <a:srgbClr val="008080"/>
              </a:solidFill>
              <a:round/>
              <a:headEnd/>
              <a:tailEnd/>
            </a:ln>
          </p:spPr>
          <p:txBody>
            <a:bodyPr vert="horz" wrap="square" lIns="91440" tIns="0" rIns="9144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ar-SA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raditional Arabic" pitchFamily="18" charset="-78"/>
                  <a:ea typeface="Arial" pitchFamily="34" charset="0"/>
                  <a:cs typeface="Traditional Arabic" pitchFamily="18" charset="-78"/>
                </a:rPr>
                <a:t>تكتيك التسويق</a:t>
              </a:r>
              <a:endParaRPr kumimoji="0" lang="fr-FR" sz="16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994" name="AutoShape 10"/>
            <p:cNvSpPr>
              <a:spLocks noChangeArrowheads="1"/>
            </p:cNvSpPr>
            <p:nvPr/>
          </p:nvSpPr>
          <p:spPr bwMode="auto">
            <a:xfrm>
              <a:off x="5018" y="5738"/>
              <a:ext cx="2040" cy="720"/>
            </a:xfrm>
            <a:prstGeom prst="flowChartTerminator">
              <a:avLst/>
            </a:prstGeom>
            <a:solidFill>
              <a:srgbClr val="800080">
                <a:alpha val="75000"/>
              </a:srgbClr>
            </a:solidFill>
            <a:ln w="9525">
              <a:solidFill>
                <a:srgbClr val="800080"/>
              </a:solidFill>
              <a:miter lim="800000"/>
              <a:headEnd/>
              <a:tailEnd/>
            </a:ln>
          </p:spPr>
          <p:txBody>
            <a:bodyPr vert="horz" wrap="square" lIns="18000" tIns="10800" rIns="18000" bIns="108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ar-SA" sz="16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raditional Arabic" pitchFamily="18" charset="-78"/>
                  <a:ea typeface="Arial" pitchFamily="34" charset="0"/>
                  <a:cs typeface="Traditional Arabic" pitchFamily="18" charset="-78"/>
                </a:rPr>
                <a:t>التوجـه بالسوق</a:t>
              </a:r>
              <a:endParaRPr kumimoji="0" lang="fr-FR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995" name="AutoShape 11"/>
            <p:cNvSpPr>
              <a:spLocks noChangeArrowheads="1"/>
            </p:cNvSpPr>
            <p:nvPr/>
          </p:nvSpPr>
          <p:spPr bwMode="auto">
            <a:xfrm>
              <a:off x="3218" y="6988"/>
              <a:ext cx="1920" cy="720"/>
            </a:xfrm>
            <a:prstGeom prst="flowChartTerminator">
              <a:avLst/>
            </a:prstGeom>
            <a:solidFill>
              <a:srgbClr val="800080">
                <a:alpha val="75000"/>
              </a:srgbClr>
            </a:solidFill>
            <a:ln w="9525">
              <a:solidFill>
                <a:srgbClr val="800080"/>
              </a:solidFill>
              <a:miter lim="800000"/>
              <a:headEnd/>
              <a:tailEnd/>
            </a:ln>
          </p:spPr>
          <p:txBody>
            <a:bodyPr vert="horz" wrap="square" lIns="18000" tIns="10800" rIns="18000" bIns="108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ar-SA" sz="1600" b="1" i="0" u="none" strike="noStrike" cap="none" normalizeH="0" baseline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raditional Arabic" pitchFamily="18" charset="-78"/>
                  <a:ea typeface="Arial" pitchFamily="34" charset="0"/>
                  <a:cs typeface="Traditional Arabic" pitchFamily="18" charset="-78"/>
                </a:rPr>
                <a:t>التموقع</a:t>
              </a:r>
              <a:r>
                <a:rPr kumimoji="0" lang="fr-FR" sz="16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alibri" pitchFamily="34" charset="0"/>
                  <a:ea typeface="Arial" pitchFamily="34" charset="0"/>
                  <a:cs typeface="Traditional Arabic" pitchFamily="18" charset="-78"/>
                </a:rPr>
                <a:t> </a:t>
              </a:r>
              <a:r>
                <a:rPr kumimoji="0" lang="fr-FR" sz="1600" b="1" i="1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(STP) </a:t>
              </a:r>
              <a:endParaRPr kumimoji="0" lang="fr-FR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996" name="AutoShape 12"/>
            <p:cNvSpPr>
              <a:spLocks noChangeArrowheads="1"/>
            </p:cNvSpPr>
            <p:nvPr/>
          </p:nvSpPr>
          <p:spPr bwMode="auto">
            <a:xfrm>
              <a:off x="1298" y="8258"/>
              <a:ext cx="2040" cy="720"/>
            </a:xfrm>
            <a:prstGeom prst="flowChartTerminator">
              <a:avLst/>
            </a:prstGeom>
            <a:solidFill>
              <a:srgbClr val="800080">
                <a:alpha val="75000"/>
              </a:srgbClr>
            </a:solidFill>
            <a:ln w="9525">
              <a:solidFill>
                <a:srgbClr val="800080"/>
              </a:solidFill>
              <a:miter lim="800000"/>
              <a:headEnd/>
              <a:tailEnd/>
            </a:ln>
          </p:spPr>
          <p:txBody>
            <a:bodyPr vert="horz" wrap="square" lIns="18000" tIns="10800" rIns="18000" bIns="108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ar-SA" sz="16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raditional Arabic" pitchFamily="18" charset="-78"/>
                  <a:ea typeface="Arial" pitchFamily="34" charset="0"/>
                  <a:cs typeface="Traditional Arabic" pitchFamily="18" charset="-78"/>
                </a:rPr>
                <a:t>المزيـج التسويقي</a:t>
              </a:r>
              <a:endParaRPr kumimoji="0" lang="fr-FR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997" name="Line 13"/>
            <p:cNvSpPr>
              <a:spLocks noChangeShapeType="1"/>
            </p:cNvSpPr>
            <p:nvPr/>
          </p:nvSpPr>
          <p:spPr bwMode="auto">
            <a:xfrm flipH="1">
              <a:off x="5138" y="3578"/>
              <a:ext cx="3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600" b="1">
                <a:solidFill>
                  <a:srgbClr val="000000"/>
                </a:solidFill>
              </a:endParaRPr>
            </a:p>
          </p:txBody>
        </p:sp>
        <p:sp>
          <p:nvSpPr>
            <p:cNvPr id="41998" name="Line 14"/>
            <p:cNvSpPr>
              <a:spLocks noChangeShapeType="1"/>
            </p:cNvSpPr>
            <p:nvPr/>
          </p:nvSpPr>
          <p:spPr bwMode="auto">
            <a:xfrm>
              <a:off x="4248" y="3938"/>
              <a:ext cx="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600" b="1">
                <a:solidFill>
                  <a:srgbClr val="000000"/>
                </a:solidFill>
              </a:endParaRPr>
            </a:p>
          </p:txBody>
        </p:sp>
        <p:sp>
          <p:nvSpPr>
            <p:cNvPr id="41999" name="Freeform 15"/>
            <p:cNvSpPr>
              <a:spLocks/>
            </p:cNvSpPr>
            <p:nvPr/>
          </p:nvSpPr>
          <p:spPr bwMode="auto">
            <a:xfrm>
              <a:off x="2430" y="3898"/>
              <a:ext cx="934" cy="580"/>
            </a:xfrm>
            <a:custGeom>
              <a:avLst/>
              <a:gdLst/>
              <a:ahLst/>
              <a:cxnLst>
                <a:cxn ang="0">
                  <a:pos x="934" y="0"/>
                </a:cxn>
                <a:cxn ang="0">
                  <a:pos x="0" y="580"/>
                </a:cxn>
              </a:cxnLst>
              <a:rect l="0" t="0" r="r" b="b"/>
              <a:pathLst>
                <a:path w="934" h="580">
                  <a:moveTo>
                    <a:pt x="934" y="0"/>
                  </a:moveTo>
                  <a:lnTo>
                    <a:pt x="0" y="580"/>
                  </a:lnTo>
                </a:path>
              </a:pathLst>
            </a:custGeom>
            <a:solidFill>
              <a:srgbClr val="FF6600">
                <a:alpha val="50000"/>
              </a:srgbClr>
            </a:solidFill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600" b="1">
                <a:solidFill>
                  <a:srgbClr val="000000"/>
                </a:solidFill>
              </a:endParaRPr>
            </a:p>
          </p:txBody>
        </p:sp>
        <p:sp>
          <p:nvSpPr>
            <p:cNvPr id="42000" name="Freeform 16"/>
            <p:cNvSpPr>
              <a:spLocks/>
            </p:cNvSpPr>
            <p:nvPr/>
          </p:nvSpPr>
          <p:spPr bwMode="auto">
            <a:xfrm>
              <a:off x="5106" y="3906"/>
              <a:ext cx="977" cy="57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77" y="572"/>
                </a:cxn>
              </a:cxnLst>
              <a:rect l="0" t="0" r="r" b="b"/>
              <a:pathLst>
                <a:path w="977" h="572">
                  <a:moveTo>
                    <a:pt x="0" y="0"/>
                  </a:moveTo>
                  <a:lnTo>
                    <a:pt x="977" y="572"/>
                  </a:lnTo>
                </a:path>
              </a:pathLst>
            </a:custGeom>
            <a:solidFill>
              <a:srgbClr val="FF6600">
                <a:alpha val="50000"/>
              </a:srgbClr>
            </a:solidFill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600" b="1">
                <a:solidFill>
                  <a:srgbClr val="000000"/>
                </a:solidFill>
              </a:endParaRPr>
            </a:p>
          </p:txBody>
        </p:sp>
        <p:sp>
          <p:nvSpPr>
            <p:cNvPr id="42001" name="Line 17"/>
            <p:cNvSpPr>
              <a:spLocks noChangeShapeType="1"/>
            </p:cNvSpPr>
            <p:nvPr/>
          </p:nvSpPr>
          <p:spPr bwMode="auto">
            <a:xfrm flipH="1">
              <a:off x="7058" y="6108"/>
              <a:ext cx="15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600" b="1">
                <a:solidFill>
                  <a:srgbClr val="000000"/>
                </a:solidFill>
              </a:endParaRPr>
            </a:p>
          </p:txBody>
        </p:sp>
        <p:sp>
          <p:nvSpPr>
            <p:cNvPr id="42002" name="Line 18"/>
            <p:cNvSpPr>
              <a:spLocks noChangeShapeType="1"/>
            </p:cNvSpPr>
            <p:nvPr/>
          </p:nvSpPr>
          <p:spPr bwMode="auto">
            <a:xfrm flipH="1">
              <a:off x="5138" y="7358"/>
              <a:ext cx="34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600" b="1">
                <a:solidFill>
                  <a:srgbClr val="000000"/>
                </a:solidFill>
              </a:endParaRPr>
            </a:p>
          </p:txBody>
        </p:sp>
        <p:sp>
          <p:nvSpPr>
            <p:cNvPr id="42003" name="Line 19"/>
            <p:cNvSpPr>
              <a:spLocks noChangeShapeType="1"/>
            </p:cNvSpPr>
            <p:nvPr/>
          </p:nvSpPr>
          <p:spPr bwMode="auto">
            <a:xfrm flipH="1">
              <a:off x="3338" y="8618"/>
              <a:ext cx="52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600" b="1">
                <a:solidFill>
                  <a:srgbClr val="000000"/>
                </a:solidFill>
              </a:endParaRPr>
            </a:p>
          </p:txBody>
        </p:sp>
        <p:sp>
          <p:nvSpPr>
            <p:cNvPr id="42004" name="Line 20"/>
            <p:cNvSpPr>
              <a:spLocks noChangeShapeType="1"/>
            </p:cNvSpPr>
            <p:nvPr/>
          </p:nvSpPr>
          <p:spPr bwMode="auto">
            <a:xfrm>
              <a:off x="6048" y="5198"/>
              <a:ext cx="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600" b="1">
                <a:solidFill>
                  <a:srgbClr val="000000"/>
                </a:solidFill>
              </a:endParaRPr>
            </a:p>
          </p:txBody>
        </p:sp>
        <p:sp>
          <p:nvSpPr>
            <p:cNvPr id="42005" name="Line 21"/>
            <p:cNvSpPr>
              <a:spLocks noChangeShapeType="1"/>
            </p:cNvSpPr>
            <p:nvPr/>
          </p:nvSpPr>
          <p:spPr bwMode="auto">
            <a:xfrm>
              <a:off x="4188" y="5198"/>
              <a:ext cx="0" cy="18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600" b="1">
                <a:solidFill>
                  <a:srgbClr val="000000"/>
                </a:solidFill>
              </a:endParaRPr>
            </a:p>
          </p:txBody>
        </p:sp>
        <p:sp>
          <p:nvSpPr>
            <p:cNvPr id="42006" name="Line 22"/>
            <p:cNvSpPr>
              <a:spLocks noChangeShapeType="1"/>
            </p:cNvSpPr>
            <p:nvPr/>
          </p:nvSpPr>
          <p:spPr bwMode="auto">
            <a:xfrm>
              <a:off x="2348" y="5198"/>
              <a:ext cx="0" cy="30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600" b="1">
                <a:solidFill>
                  <a:srgbClr val="000000"/>
                </a:solidFill>
              </a:endParaRPr>
            </a:p>
          </p:txBody>
        </p:sp>
      </p:grpSp>
      <p:sp>
        <p:nvSpPr>
          <p:cNvPr id="55" name="ZoneTexte 54"/>
          <p:cNvSpPr txBox="1"/>
          <p:nvPr/>
        </p:nvSpPr>
        <p:spPr>
          <a:xfrm>
            <a:off x="1475656" y="5355213"/>
            <a:ext cx="71287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SA" sz="1600" b="1" dirty="0" smtClean="0">
                <a:solidFill>
                  <a:srgbClr val="000000"/>
                </a:solidFill>
                <a:latin typeface="Traditional Arabic" pitchFamily="18" charset="-78"/>
                <a:cs typeface="Traditional Arabic" pitchFamily="18" charset="-78"/>
              </a:rPr>
              <a:t>                                                 </a:t>
            </a:r>
            <a:r>
              <a:rPr lang="ar-SA" sz="1600" b="1" dirty="0" err="1" smtClean="0">
                <a:solidFill>
                  <a:srgbClr val="000000"/>
                </a:solidFill>
                <a:latin typeface="Traditional Arabic" pitchFamily="18" charset="-78"/>
                <a:cs typeface="Traditional Arabic" pitchFamily="18" charset="-78"/>
              </a:rPr>
              <a:t>الشكل </a:t>
            </a:r>
            <a:r>
              <a:rPr lang="ar-SA" sz="1600" b="1" dirty="0" smtClean="0">
                <a:solidFill>
                  <a:srgbClr val="000000"/>
                </a:solidFill>
                <a:latin typeface="Traditional Arabic" pitchFamily="18" charset="-78"/>
                <a:cs typeface="Traditional Arabic" pitchFamily="18" charset="-78"/>
              </a:rPr>
              <a:t>: مهمة التسويق في المؤسسة ومستوياتها</a:t>
            </a:r>
            <a:endParaRPr lang="fr-FR" sz="1600" b="1" dirty="0" smtClean="0">
              <a:solidFill>
                <a:srgbClr val="000000"/>
              </a:solidFill>
              <a:latin typeface="Traditional Arabic" pitchFamily="18" charset="-78"/>
              <a:cs typeface="Traditional Arabic" pitchFamily="18" charset="-78"/>
            </a:endParaRPr>
          </a:p>
          <a:p>
            <a:pPr algn="r" rtl="1"/>
            <a:endParaRPr lang="ar-SA" sz="1600" dirty="0" smtClean="0">
              <a:solidFill>
                <a:srgbClr val="000000"/>
              </a:solidFill>
            </a:endParaRPr>
          </a:p>
          <a:p>
            <a:r>
              <a:rPr lang="fr-FR" sz="120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Jean Emile Denis, </a:t>
            </a:r>
            <a:r>
              <a:rPr lang="fr-FR" sz="1200" i="1" u="sng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Comment piloter la fonction marketing</a:t>
            </a:r>
            <a:r>
              <a:rPr lang="fr-FR" sz="120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conférence sur le marketing et le </a:t>
            </a:r>
            <a:r>
              <a:rPr lang="fr-FR" sz="1200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private</a:t>
            </a:r>
            <a:r>
              <a:rPr lang="fr-FR" sz="120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fr-FR" sz="12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fr-FR" sz="120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fr-FR" sz="1200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banking</a:t>
            </a:r>
            <a:r>
              <a:rPr lang="fr-FR" sz="120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MGI, 16-17 Mars 1999, Genève</a:t>
            </a:r>
            <a:endParaRPr lang="fr-FR" sz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56319" y="1772816"/>
          <a:ext cx="7888313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63953"/>
                <a:gridCol w="1524360"/>
              </a:tblGrid>
              <a:tr h="722009">
                <a:tc>
                  <a:txBody>
                    <a:bodyPr/>
                    <a:lstStyle/>
                    <a:p>
                      <a:pPr lvl="0" algn="just" rtl="1"/>
                      <a:r>
                        <a:rPr kumimoji="0" lang="ar-SA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aditional Arabic" pitchFamily="18" charset="-78"/>
                          <a:ea typeface="Arial" pitchFamily="34" charset="0"/>
                          <a:cs typeface="Traditional Arabic" pitchFamily="18" charset="-78"/>
                        </a:rPr>
                        <a:t>مجموع المشترين والبائعين الذين تتم بينهم عملية مبادلة تتعلق بسلعة أو مجموعة من </a:t>
                      </a:r>
                      <a:r>
                        <a:rPr kumimoji="0" lang="ar-SA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aditional Arabic" pitchFamily="18" charset="-78"/>
                          <a:ea typeface="Arial" pitchFamily="34" charset="0"/>
                          <a:cs typeface="Traditional Arabic" pitchFamily="18" charset="-78"/>
                        </a:rPr>
                        <a:t>السلع </a:t>
                      </a:r>
                      <a:r>
                        <a:rPr kumimoji="0" lang="ar-SA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aditional Arabic" pitchFamily="18" charset="-78"/>
                          <a:ea typeface="Arial" pitchFamily="34" charset="0"/>
                          <a:cs typeface="Traditional Arabic" pitchFamily="18" charset="-78"/>
                        </a:rPr>
                        <a:t>(إما مباشرة يدا </a:t>
                      </a:r>
                      <a:r>
                        <a:rPr kumimoji="0" lang="ar-SA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aditional Arabic" pitchFamily="18" charset="-78"/>
                          <a:ea typeface="Arial" pitchFamily="34" charset="0"/>
                          <a:cs typeface="Traditional Arabic" pitchFamily="18" charset="-78"/>
                        </a:rPr>
                        <a:t>بيد </a:t>
                      </a:r>
                      <a:r>
                        <a:rPr kumimoji="0" lang="ar-SA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aditional Arabic" pitchFamily="18" charset="-78"/>
                          <a:ea typeface="Arial" pitchFamily="34" charset="0"/>
                          <a:cs typeface="Traditional Arabic" pitchFamily="18" charset="-78"/>
                        </a:rPr>
                        <a:t>، أو عن طريق </a:t>
                      </a:r>
                      <a:r>
                        <a:rPr kumimoji="0" lang="ar-SA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aditional Arabic" pitchFamily="18" charset="-78"/>
                          <a:ea typeface="Arial" pitchFamily="34" charset="0"/>
                          <a:cs typeface="Traditional Arabic" pitchFamily="18" charset="-78"/>
                        </a:rPr>
                        <a:t>الهاتف </a:t>
                      </a:r>
                      <a:r>
                        <a:rPr kumimoji="0" lang="ar-SA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aditional Arabic" pitchFamily="18" charset="-78"/>
                          <a:ea typeface="Arial" pitchFamily="34" charset="0"/>
                          <a:cs typeface="Traditional Arabic" pitchFamily="18" charset="-78"/>
                        </a:rPr>
                        <a:t>،أو عن طريق وسائل </a:t>
                      </a:r>
                      <a:r>
                        <a:rPr kumimoji="0" lang="ar-SA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aditional Arabic" pitchFamily="18" charset="-78"/>
                          <a:ea typeface="Arial" pitchFamily="34" charset="0"/>
                          <a:cs typeface="Traditional Arabic" pitchFamily="18" charset="-78"/>
                        </a:rPr>
                        <a:t>أخرى )</a:t>
                      </a:r>
                      <a:endParaRPr kumimoji="0" lang="ar-SA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aditional Arabic" pitchFamily="18" charset="-78"/>
                        <a:ea typeface="Arial" pitchFamily="34" charset="0"/>
                        <a:cs typeface="Traditional Arabic" pitchFamily="18" charset="-78"/>
                      </a:endParaRPr>
                    </a:p>
                    <a:p>
                      <a:pPr marL="0" marR="0" lvl="0" indent="0" algn="l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i="1" kern="12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Kotler</a:t>
                      </a:r>
                      <a:r>
                        <a:rPr lang="fr-FR" sz="1400" b="0" i="1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fr-FR" sz="1400" b="0" i="1" u="sng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Les clés du marketing</a:t>
                      </a:r>
                      <a:r>
                        <a:rPr lang="fr-FR" sz="1400" b="0" i="1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Op.cit, p : 89</a:t>
                      </a:r>
                      <a:endParaRPr lang="fr-FR" sz="1400" b="0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lvl="0" algn="just" rtl="1"/>
                      <a:endParaRPr kumimoji="0" lang="fr-FR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aditional Arabic" pitchFamily="18" charset="-78"/>
                        <a:ea typeface="Arial" pitchFamily="34" charset="0"/>
                        <a:cs typeface="Traditional Arabic" pitchFamily="18" charset="-78"/>
                      </a:endParaRPr>
                    </a:p>
                  </a:txBody>
                  <a:tcPr anchor="ctr">
                    <a:solidFill>
                      <a:srgbClr val="77DE1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defTabSz="914400" rtl="1" eaLnBrk="1" latinLnBrk="0" hangingPunct="1"/>
                      <a:r>
                        <a:rPr kumimoji="0" lang="ar-SA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aditional Arabic" pitchFamily="18" charset="-78"/>
                          <a:ea typeface="Arial" pitchFamily="34" charset="0"/>
                          <a:cs typeface="Traditional Arabic" pitchFamily="18" charset="-78"/>
                        </a:rPr>
                        <a:t>السوق هو</a:t>
                      </a:r>
                      <a:endParaRPr kumimoji="0" lang="en-IE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aditional Arabic" pitchFamily="18" charset="-78"/>
                        <a:ea typeface="Arial" pitchFamily="34" charset="0"/>
                        <a:cs typeface="Traditional Arabic" pitchFamily="18" charset="-78"/>
                      </a:endParaRPr>
                    </a:p>
                  </a:txBody>
                  <a:tcPr anchor="ctr">
                    <a:solidFill>
                      <a:srgbClr val="77DE10">
                        <a:alpha val="4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27744" y="3212976"/>
          <a:ext cx="791688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92528"/>
                <a:gridCol w="1524360"/>
              </a:tblGrid>
              <a:tr h="687071">
                <a:tc>
                  <a:txBody>
                    <a:bodyPr/>
                    <a:lstStyle/>
                    <a:p>
                      <a:pPr lvl="0" algn="just" rtl="1"/>
                      <a:r>
                        <a:rPr kumimoji="0" lang="ar-SA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aditional Arabic" pitchFamily="18" charset="-78"/>
                          <a:ea typeface="Arial" pitchFamily="34" charset="0"/>
                          <a:cs typeface="Traditional Arabic" pitchFamily="18" charset="-78"/>
                        </a:rPr>
                        <a:t>المكان الذي يلتقي فيه البائع بالمشتري  وتعرض فيه السلع للبيع عند سعر محدد يقبله المشترون ويتم فيه تحويل ملكية تلك السلع</a:t>
                      </a:r>
                    </a:p>
                    <a:p>
                      <a:pPr lvl="0" algn="l" rtl="0"/>
                      <a:r>
                        <a:rPr kumimoji="0" lang="ar-SA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aditional Arabic" pitchFamily="18" charset="-78"/>
                          <a:ea typeface="Arial" pitchFamily="34" charset="0"/>
                          <a:cs typeface="Traditional Arabic" pitchFamily="18" charset="-78"/>
                        </a:rPr>
                        <a:t> </a:t>
                      </a:r>
                      <a:r>
                        <a:rPr lang="en-GB" sz="1400" b="0" i="1" u="sng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Robert, </a:t>
                      </a:r>
                      <a:r>
                        <a:rPr lang="en-GB" sz="1400" b="0" i="1" u="sng" kern="12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Hisrish</a:t>
                      </a:r>
                      <a:r>
                        <a:rPr lang="en-GB" sz="1400" b="0" i="1" u="sng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Marketing, 2° Ed, Baron’s educational series, New York, 2000, p: 74. </a:t>
                      </a:r>
                      <a:endParaRPr lang="fr-FR" sz="1400" b="0" i="1" u="sng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82ED17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ar-SA" sz="1600" b="1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السوق هو</a:t>
                      </a:r>
                      <a:endParaRPr lang="en-IE" sz="1400" b="1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82ED17">
                        <a:alpha val="4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657227" y="5085184"/>
          <a:ext cx="7915301" cy="11430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63045"/>
                <a:gridCol w="1552256"/>
              </a:tblGrid>
              <a:tr h="1143008">
                <a:tc>
                  <a:txBody>
                    <a:bodyPr/>
                    <a:lstStyle/>
                    <a:p>
                      <a:pPr lvl="0" algn="just" rtl="1"/>
                      <a:r>
                        <a:rPr kumimoji="0" lang="ar-SA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aditional Arabic" pitchFamily="18" charset="-78"/>
                          <a:ea typeface="Arial" pitchFamily="34" charset="0"/>
                          <a:cs typeface="Traditional Arabic" pitchFamily="18" charset="-78"/>
                        </a:rPr>
                        <a:t>مجموع  المنظمات والأفراد الذين لديهم حاجة لمنتجات معينة، ولديهم القدرة </a:t>
                      </a:r>
                      <a:r>
                        <a:rPr kumimoji="0" lang="ar-SA" sz="20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aditional Arabic" pitchFamily="18" charset="-78"/>
                          <a:ea typeface="Arial" pitchFamily="34" charset="0"/>
                          <a:cs typeface="Traditional Arabic" pitchFamily="18" charset="-78"/>
                        </a:rPr>
                        <a:t>والإستعداد</a:t>
                      </a:r>
                      <a:r>
                        <a:rPr kumimoji="0" lang="ar-SA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aditional Arabic" pitchFamily="18" charset="-78"/>
                          <a:ea typeface="Arial" pitchFamily="34" charset="0"/>
                          <a:cs typeface="Traditional Arabic" pitchFamily="18" charset="-78"/>
                        </a:rPr>
                        <a:t> لإشباع هذه الحاجة من خلال السلع والخدمات التي تحاول المؤسسة تقديمها لهم</a:t>
                      </a:r>
                    </a:p>
                    <a:p>
                      <a:pPr lvl="0" algn="just" rtl="1"/>
                      <a:endParaRPr kumimoji="0" lang="ar-SA" sz="1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aditional Arabic" pitchFamily="18" charset="-78"/>
                        <a:ea typeface="Arial" pitchFamily="34" charset="0"/>
                        <a:cs typeface="Traditional Arabic" pitchFamily="18" charset="-78"/>
                      </a:endParaRPr>
                    </a:p>
                    <a:p>
                      <a:pPr lvl="0" algn="just" rtl="0"/>
                      <a:r>
                        <a:rPr lang="en-GB" sz="1400" b="0" i="1" u="sng" kern="12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Ph.Kotler</a:t>
                      </a:r>
                      <a:r>
                        <a:rPr lang="en-GB" sz="1400" b="0" i="1" u="sng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Lateral marketing, Hoboken, New Jersey 2003, p: 21.</a:t>
                      </a:r>
                      <a:endParaRPr lang="fr-FR" sz="1400" b="0" i="1" u="sng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408089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ar-SA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aditional Arabic" pitchFamily="18" charset="-78"/>
                          <a:ea typeface="Arial" pitchFamily="34" charset="0"/>
                          <a:cs typeface="Traditional Arabic" pitchFamily="18" charset="-78"/>
                        </a:rPr>
                        <a:t>السوق هو</a:t>
                      </a:r>
                      <a:endParaRPr kumimoji="0" lang="en-IE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aditional Arabic" pitchFamily="18" charset="-78"/>
                        <a:ea typeface="Arial" pitchFamily="34" charset="0"/>
                        <a:cs typeface="Traditional Arabic" pitchFamily="18" charset="-78"/>
                      </a:endParaRPr>
                    </a:p>
                  </a:txBody>
                  <a:tcPr anchor="ctr">
                    <a:solidFill>
                      <a:srgbClr val="408089">
                        <a:alpha val="4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12330" name="Title 1"/>
          <p:cNvSpPr>
            <a:spLocks noGrp="1"/>
          </p:cNvSpPr>
          <p:nvPr>
            <p:ph type="title"/>
          </p:nvPr>
        </p:nvSpPr>
        <p:spPr>
          <a:xfrm>
            <a:off x="2799158" y="214290"/>
            <a:ext cx="5733282" cy="762000"/>
          </a:xfrm>
        </p:spPr>
        <p:txBody>
          <a:bodyPr/>
          <a:lstStyle/>
          <a:p>
            <a:pPr algn="just" rtl="1" eaLnBrk="1" hangingPunct="1"/>
            <a:r>
              <a:rPr lang="ar-SA" sz="2200" dirty="0" smtClean="0"/>
              <a:t>السوق والبيئة التسويقية  ـــــــــــــــــــــــــــ</a:t>
            </a:r>
            <a:r>
              <a:rPr lang="ar-SA" sz="2000" dirty="0" smtClean="0"/>
              <a:t>   تعريف السوق      </a:t>
            </a:r>
            <a:endParaRPr lang="en-IE" sz="2200" dirty="0" smtClean="0"/>
          </a:p>
        </p:txBody>
      </p:sp>
      <p:sp>
        <p:nvSpPr>
          <p:cNvPr id="10" name="Espace réservé du contenu 2"/>
          <p:cNvSpPr>
            <a:spLocks noGrp="1"/>
          </p:cNvSpPr>
          <p:nvPr>
            <p:ph idx="1"/>
          </p:nvPr>
        </p:nvSpPr>
        <p:spPr>
          <a:xfrm>
            <a:off x="5364088" y="1196752"/>
            <a:ext cx="2560341" cy="488093"/>
          </a:xfrm>
        </p:spPr>
        <p:txBody>
          <a:bodyPr/>
          <a:lstStyle/>
          <a:p>
            <a:pPr algn="just" rtl="1">
              <a:buNone/>
            </a:pPr>
            <a:r>
              <a:rPr lang="ar-SA" b="1" kern="1200" dirty="0" smtClean="0">
                <a:solidFill>
                  <a:srgbClr val="000000"/>
                </a:solidFill>
                <a:latin typeface="Traditional Arabic" pitchFamily="18" charset="-78"/>
                <a:ea typeface="Arial" pitchFamily="34" charset="0"/>
                <a:cs typeface="Traditional Arabic" pitchFamily="18" charset="-78"/>
              </a:rPr>
              <a:t>السوق بالنسبة للاقتصاديين هو:</a:t>
            </a:r>
            <a:endParaRPr lang="fr-FR" b="1" kern="1200" dirty="0" smtClean="0">
              <a:solidFill>
                <a:srgbClr val="000000"/>
              </a:solidFill>
              <a:latin typeface="Traditional Arabic" pitchFamily="18" charset="-78"/>
              <a:ea typeface="Arial" pitchFamily="34" charset="0"/>
              <a:cs typeface="Traditional Arabic" pitchFamily="18" charset="-78"/>
            </a:endParaRPr>
          </a:p>
        </p:txBody>
      </p:sp>
      <p:sp>
        <p:nvSpPr>
          <p:cNvPr id="35" name="Espace réservé du contenu 2"/>
          <p:cNvSpPr txBox="1">
            <a:spLocks/>
          </p:cNvSpPr>
          <p:nvPr/>
        </p:nvSpPr>
        <p:spPr bwMode="auto">
          <a:xfrm>
            <a:off x="5364088" y="4365104"/>
            <a:ext cx="2560341" cy="488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just" defTabSz="914400" rtl="1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ar-SA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aditional Arabic" pitchFamily="18" charset="-78"/>
                <a:ea typeface="Arial" pitchFamily="34" charset="0"/>
                <a:cs typeface="Traditional Arabic" pitchFamily="18" charset="-78"/>
              </a:rPr>
              <a:t>بالنسبة </a:t>
            </a:r>
            <a:r>
              <a:rPr lang="ar-SA" sz="2000" b="1" dirty="0" smtClean="0">
                <a:solidFill>
                  <a:srgbClr val="000000"/>
                </a:solidFill>
                <a:latin typeface="Traditional Arabic" pitchFamily="18" charset="-78"/>
                <a:ea typeface="Arial" pitchFamily="34" charset="0"/>
                <a:cs typeface="Traditional Arabic" pitchFamily="18" charset="-78"/>
              </a:rPr>
              <a:t>للتسويقيين </a:t>
            </a:r>
            <a:r>
              <a:rPr kumimoji="0" lang="ar-SA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aditional Arabic" pitchFamily="18" charset="-78"/>
                <a:ea typeface="Arial" pitchFamily="34" charset="0"/>
                <a:cs typeface="Traditional Arabic" pitchFamily="18" charset="-78"/>
              </a:rPr>
              <a:t>هو:</a:t>
            </a:r>
            <a:endParaRPr kumimoji="0" lang="fr-FR" sz="20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aditional Arabic" pitchFamily="18" charset="-78"/>
              <a:ea typeface="Arial" pitchFamily="34" charset="0"/>
              <a:cs typeface="Traditional Arabic" pitchFamily="18" charset="-7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000"/>
                            </p:stCondLst>
                            <p:childTnLst>
                              <p:par>
                                <p:cTn id="9" presetID="18" presetClass="entr" presetSubtype="12" fill="hold" nodeType="after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9000"/>
                            </p:stCondLst>
                            <p:childTnLst>
                              <p:par>
                                <p:cTn id="13" presetID="18" presetClass="entr" presetSubtype="12" fill="hold" nodeType="after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15616" y="1735832"/>
            <a:ext cx="6491064" cy="2197224"/>
          </a:xfrm>
        </p:spPr>
        <p:txBody>
          <a:bodyPr/>
          <a:lstStyle/>
          <a:p>
            <a:pPr algn="just" rtl="1">
              <a:buNone/>
            </a:pPr>
            <a:endParaRPr lang="ar-SA" altLang="zh-CN" sz="1800" b="1" kern="1200" dirty="0" smtClean="0">
              <a:solidFill>
                <a:srgbClr val="000000"/>
              </a:solidFill>
              <a:latin typeface="Traditional Arabic" pitchFamily="18" charset="-78"/>
              <a:ea typeface="SimSun" pitchFamily="2" charset="-122"/>
              <a:cs typeface="Traditional Arabic" pitchFamily="18" charset="-78"/>
            </a:endParaRPr>
          </a:p>
          <a:p>
            <a:pPr algn="just" rtl="1">
              <a:spcAft>
                <a:spcPts val="600"/>
              </a:spcAft>
            </a:pPr>
            <a:r>
              <a:rPr lang="ar-SA" altLang="zh-CN" sz="1900" b="1" kern="1200" dirty="0" smtClean="0">
                <a:solidFill>
                  <a:srgbClr val="000000"/>
                </a:solidFill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 توفر الحاجة لدى الأفراد أو المنظمات </a:t>
            </a:r>
            <a:r>
              <a:rPr lang="ar-SA" altLang="zh-CN" sz="1900" b="1" kern="1200" dirty="0" err="1" smtClean="0">
                <a:solidFill>
                  <a:srgbClr val="000000"/>
                </a:solidFill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للمنتوج</a:t>
            </a:r>
            <a:r>
              <a:rPr lang="ar-SA" altLang="zh-CN" sz="1900" b="1" kern="1200" dirty="0" smtClean="0">
                <a:solidFill>
                  <a:srgbClr val="000000"/>
                </a:solidFill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 والرغبة فيه</a:t>
            </a:r>
            <a:endParaRPr lang="fr-FR" altLang="zh-CN" sz="1900" b="1" kern="1200" dirty="0" smtClean="0">
              <a:solidFill>
                <a:srgbClr val="000000"/>
              </a:solidFill>
              <a:latin typeface="Traditional Arabic" pitchFamily="18" charset="-78"/>
              <a:ea typeface="SimSun" pitchFamily="2" charset="-122"/>
              <a:cs typeface="Traditional Arabic" pitchFamily="18" charset="-78"/>
            </a:endParaRPr>
          </a:p>
          <a:p>
            <a:pPr lvl="0" algn="just" rtl="1">
              <a:spcAft>
                <a:spcPts val="600"/>
              </a:spcAft>
            </a:pPr>
            <a:r>
              <a:rPr lang="ar-SA" altLang="zh-CN" sz="1900" b="1" kern="1200" dirty="0" smtClean="0">
                <a:solidFill>
                  <a:srgbClr val="000000"/>
                </a:solidFill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توفر القدرة على شراء </a:t>
            </a:r>
            <a:r>
              <a:rPr lang="ar-SA" altLang="zh-CN" sz="1900" b="1" kern="1200" dirty="0" err="1" smtClean="0">
                <a:solidFill>
                  <a:srgbClr val="000000"/>
                </a:solidFill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المنتوج</a:t>
            </a:r>
            <a:r>
              <a:rPr lang="ar-SA" altLang="zh-CN" sz="1900" b="1" kern="1200" dirty="0" smtClean="0">
                <a:solidFill>
                  <a:srgbClr val="000000"/>
                </a:solidFill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 والتي تعكس ما يسمى بالقدرة الشرائية.</a:t>
            </a:r>
            <a:endParaRPr lang="fr-FR" altLang="zh-CN" sz="1900" b="1" kern="1200" dirty="0" smtClean="0">
              <a:solidFill>
                <a:srgbClr val="000000"/>
              </a:solidFill>
              <a:latin typeface="Traditional Arabic" pitchFamily="18" charset="-78"/>
              <a:ea typeface="SimSun" pitchFamily="2" charset="-122"/>
              <a:cs typeface="Traditional Arabic" pitchFamily="18" charset="-78"/>
            </a:endParaRPr>
          </a:p>
          <a:p>
            <a:pPr lvl="0" algn="just" rtl="1">
              <a:spcAft>
                <a:spcPts val="600"/>
              </a:spcAft>
            </a:pPr>
            <a:r>
              <a:rPr lang="ar-SA" altLang="zh-CN" sz="1900" b="1" kern="1200" dirty="0" smtClean="0">
                <a:solidFill>
                  <a:srgbClr val="000000"/>
                </a:solidFill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توفر الاستعداد لدى الفرد أو المنظمة لاستخدام تلك القدرة الشرائية.</a:t>
            </a:r>
            <a:endParaRPr lang="fr-FR" altLang="zh-CN" sz="1900" b="1" kern="1200" dirty="0" smtClean="0">
              <a:solidFill>
                <a:srgbClr val="000000"/>
              </a:solidFill>
              <a:latin typeface="Traditional Arabic" pitchFamily="18" charset="-78"/>
              <a:ea typeface="SimSun" pitchFamily="2" charset="-122"/>
              <a:cs typeface="Traditional Arabic" pitchFamily="18" charset="-78"/>
            </a:endParaRPr>
          </a:p>
          <a:p>
            <a:pPr algn="just" rtl="1">
              <a:spcAft>
                <a:spcPts val="600"/>
              </a:spcAft>
            </a:pPr>
            <a:r>
              <a:rPr lang="ar-SA" altLang="zh-CN" sz="1900" b="1" kern="1200" dirty="0" smtClean="0">
                <a:solidFill>
                  <a:srgbClr val="000000"/>
                </a:solidFill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وأخيرا توفر </a:t>
            </a:r>
            <a:r>
              <a:rPr lang="ar-SA" altLang="zh-CN" sz="1900" b="1" kern="1200" dirty="0" err="1" smtClean="0">
                <a:solidFill>
                  <a:srgbClr val="000000"/>
                </a:solidFill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المنتوج</a:t>
            </a:r>
            <a:r>
              <a:rPr lang="ar-SA" altLang="zh-CN" sz="1900" b="1" kern="1200" dirty="0" smtClean="0">
                <a:solidFill>
                  <a:srgbClr val="000000"/>
                </a:solidFill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 الذي يلبي حاجة الأفراد أو المنظمات</a:t>
            </a:r>
            <a:r>
              <a:rPr lang="ar-SA" sz="1900" dirty="0" smtClean="0">
                <a:solidFill>
                  <a:srgbClr val="000000"/>
                </a:solidFill>
              </a:rPr>
              <a:t>.</a:t>
            </a:r>
            <a:endParaRPr lang="fr-FR" sz="1900" dirty="0">
              <a:solidFill>
                <a:srgbClr val="00000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979712" y="1460103"/>
            <a:ext cx="6156176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/>
            <a:r>
              <a:rPr lang="ar-SA" altLang="zh-CN" sz="1900" b="1" dirty="0" smtClean="0">
                <a:solidFill>
                  <a:srgbClr val="000000"/>
                </a:solidFill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فحتى يكون لدينا سوق لابد من توفر مجموعة من الظروف يمكن حصرها فيما يلي:</a:t>
            </a:r>
            <a:endParaRPr lang="fr-FR" sz="1900" dirty="0"/>
          </a:p>
        </p:txBody>
      </p:sp>
      <p:sp>
        <p:nvSpPr>
          <p:cNvPr id="5" name="ZoneTexte 4"/>
          <p:cNvSpPr txBox="1"/>
          <p:nvPr/>
        </p:nvSpPr>
        <p:spPr>
          <a:xfrm>
            <a:off x="2555776" y="4048036"/>
            <a:ext cx="576064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SA" altLang="zh-CN" sz="1900" b="1" dirty="0" smtClean="0">
                <a:solidFill>
                  <a:srgbClr val="000000"/>
                </a:solidFill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إضافة إلى ذلك فإنه يمكننا أن نتبنى تعريفا ضيقا أو واسعا للسوق من خلال خصائص الأفراد والمنظمات التي يتكون منها وتبعا لذلك فإنه ينقسم إلى نوعين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1547664" y="4835768"/>
            <a:ext cx="6336704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  <a:buFont typeface="Arial" pitchFamily="34" charset="0"/>
              <a:buChar char="•"/>
            </a:pPr>
            <a:r>
              <a:rPr lang="ar-SA" altLang="zh-CN" sz="1900" b="1" dirty="0" smtClean="0">
                <a:solidFill>
                  <a:srgbClr val="000000"/>
                </a:solidFill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 سوق المنتجات الاستهلاكية أو السوق </a:t>
            </a:r>
            <a:r>
              <a:rPr lang="ar-SA" altLang="zh-CN" sz="1900" b="1" dirty="0" err="1" smtClean="0">
                <a:solidFill>
                  <a:srgbClr val="000000"/>
                </a:solidFill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الشامل </a:t>
            </a:r>
            <a:r>
              <a:rPr lang="ar-SA" altLang="zh-CN" sz="1700" b="1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(</a:t>
            </a:r>
            <a:r>
              <a:rPr lang="ar-SA" altLang="zh-CN" sz="1700" b="1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fr-FR" altLang="zh-CN" sz="1700" b="1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Mass </a:t>
            </a:r>
            <a:r>
              <a:rPr lang="fr-FR" altLang="zh-CN" sz="1700" b="1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market</a:t>
            </a:r>
            <a:r>
              <a:rPr lang="ar-SA" altLang="zh-CN" sz="1700" b="1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)</a:t>
            </a:r>
            <a:endParaRPr lang="ar-SA" altLang="zh-CN" sz="1700" b="1" dirty="0" smtClean="0">
              <a:solidFill>
                <a:srgbClr val="000000"/>
              </a:solidFill>
              <a:latin typeface="Times New Roman" pitchFamily="18" charset="0"/>
              <a:ea typeface="SimSun" pitchFamily="2" charset="-122"/>
              <a:cs typeface="Times New Roman" pitchFamily="18" charset="0"/>
            </a:endParaRPr>
          </a:p>
          <a:p>
            <a:pPr algn="r" rtl="1">
              <a:lnSpc>
                <a:spcPct val="150000"/>
              </a:lnSpc>
              <a:buFont typeface="Arial" pitchFamily="34" charset="0"/>
              <a:buChar char="•"/>
            </a:pPr>
            <a:r>
              <a:rPr lang="ar-SA" altLang="zh-CN" sz="1900" b="1" dirty="0" smtClean="0">
                <a:solidFill>
                  <a:srgbClr val="000000"/>
                </a:solidFill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 سوق المنتجـات الصناعية أو سوق العميـل </a:t>
            </a:r>
            <a:r>
              <a:rPr lang="ar-SA" altLang="zh-CN" sz="1900" b="1" dirty="0" err="1" smtClean="0">
                <a:solidFill>
                  <a:srgbClr val="000000"/>
                </a:solidFill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الفرد </a:t>
            </a:r>
            <a:r>
              <a:rPr lang="ar-SA" altLang="zh-CN" sz="1700" b="1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(</a:t>
            </a:r>
            <a:r>
              <a:rPr lang="en-US" altLang="zh-CN" sz="1700" b="1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Individual market</a:t>
            </a:r>
            <a:r>
              <a:rPr lang="ar-SA" altLang="zh-CN" sz="1700" b="1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)</a:t>
            </a:r>
            <a:endParaRPr lang="fr-FR" altLang="zh-CN" sz="1700" b="1" dirty="0" smtClean="0">
              <a:solidFill>
                <a:srgbClr val="000000"/>
              </a:solidFill>
              <a:latin typeface="Times New Roman" pitchFamily="18" charset="0"/>
              <a:ea typeface="SimSun" pitchFamily="2" charset="-122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88024" y="1196752"/>
            <a:ext cx="3528392" cy="762000"/>
          </a:xfrm>
        </p:spPr>
        <p:txBody>
          <a:bodyPr/>
          <a:lstStyle/>
          <a:p>
            <a:r>
              <a:rPr lang="ar-SA" sz="2000" dirty="0" smtClean="0">
                <a:solidFill>
                  <a:srgbClr val="000000"/>
                </a:solidFill>
              </a:rPr>
              <a:t>تعريف السوق حسب امتداد </a:t>
            </a:r>
            <a:r>
              <a:rPr lang="ar-SA" sz="2000" dirty="0" err="1" smtClean="0">
                <a:solidFill>
                  <a:srgbClr val="000000"/>
                </a:solidFill>
              </a:rPr>
              <a:t>المنتوج:</a:t>
            </a:r>
            <a:endParaRPr lang="fr-FR" sz="2000" dirty="0">
              <a:solidFill>
                <a:srgbClr val="000000"/>
              </a:solidFill>
            </a:endParaRPr>
          </a:p>
        </p:txBody>
      </p:sp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2555776" y="2726590"/>
            <a:ext cx="4143404" cy="2214578"/>
            <a:chOff x="432" y="1248"/>
            <a:chExt cx="4992" cy="2664"/>
          </a:xfrm>
        </p:grpSpPr>
        <p:sp>
          <p:nvSpPr>
            <p:cNvPr id="5" name="Oval 7"/>
            <p:cNvSpPr>
              <a:spLocks noChangeArrowheads="1"/>
            </p:cNvSpPr>
            <p:nvPr/>
          </p:nvSpPr>
          <p:spPr bwMode="auto">
            <a:xfrm>
              <a:off x="1776" y="1248"/>
              <a:ext cx="2304" cy="2256"/>
            </a:xfrm>
            <a:prstGeom prst="ellipse">
              <a:avLst/>
            </a:prstGeom>
            <a:solidFill>
              <a:srgbClr val="549C32">
                <a:alpha val="50195"/>
              </a:srgbClr>
            </a:solidFill>
            <a:ln w="12700">
              <a:solidFill>
                <a:srgbClr val="5D7C2A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endParaRPr lang="fr-FR"/>
            </a:p>
          </p:txBody>
        </p:sp>
        <p:sp>
          <p:nvSpPr>
            <p:cNvPr id="6" name="Rectangle 8"/>
            <p:cNvSpPr>
              <a:spLocks noChangeArrowheads="1"/>
            </p:cNvSpPr>
            <p:nvPr/>
          </p:nvSpPr>
          <p:spPr bwMode="auto">
            <a:xfrm>
              <a:off x="2160" y="2352"/>
              <a:ext cx="1728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 rtl="1" eaLnBrk="0" hangingPunct="0"/>
              <a:r>
                <a:rPr lang="ar-SA" b="1" dirty="0" smtClean="0">
                  <a:solidFill>
                    <a:srgbClr val="000000"/>
                  </a:solidFill>
                  <a:latin typeface="+mn-lt"/>
                  <a:cs typeface="+mn-cs"/>
                </a:rPr>
                <a:t>السوق الاساسي</a:t>
              </a:r>
              <a:endParaRPr lang="en-US" b="1" dirty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432" y="1645"/>
              <a:ext cx="1728" cy="415"/>
            </a:xfrm>
            <a:prstGeom prst="rect">
              <a:avLst/>
            </a:prstGeom>
            <a:solidFill>
              <a:srgbClr val="3F7707"/>
            </a:solidFill>
            <a:ln>
              <a:headEnd/>
              <a:tailEnd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rtl="1" eaLnBrk="0" hangingPunct="0"/>
              <a:r>
                <a:rPr lang="ar-SA" b="1" dirty="0" smtClean="0">
                  <a:solidFill>
                    <a:schemeClr val="bg1"/>
                  </a:solidFill>
                </a:rPr>
                <a:t>السوق الداعم</a:t>
              </a:r>
              <a:endParaRPr lang="en-US" sz="2000" dirty="0">
                <a:solidFill>
                  <a:schemeClr val="bg1"/>
                </a:solidFill>
                <a:latin typeface="+mn-lt"/>
                <a:cs typeface="+mn-cs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3648" y="1701"/>
              <a:ext cx="1776" cy="397"/>
            </a:xfrm>
            <a:prstGeom prst="rect">
              <a:avLst/>
            </a:prstGeom>
            <a:solidFill>
              <a:srgbClr val="3F7707"/>
            </a:solidFill>
            <a:ln>
              <a:headEnd/>
              <a:tailEnd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rtl="1" eaLnBrk="0" hangingPunct="0"/>
              <a:r>
                <a:rPr lang="ar-SA" b="1" dirty="0" smtClean="0"/>
                <a:t>السوق المجاور</a:t>
              </a:r>
              <a:endParaRPr lang="en-US" sz="2000" dirty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>
              <a:off x="1872" y="3504"/>
              <a:ext cx="2016" cy="408"/>
            </a:xfrm>
            <a:prstGeom prst="rect">
              <a:avLst/>
            </a:prstGeom>
            <a:solidFill>
              <a:srgbClr val="3F7707"/>
            </a:solidFill>
            <a:ln>
              <a:headEnd/>
              <a:tailEnd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rtl="1" eaLnBrk="0" hangingPunct="0"/>
              <a:r>
                <a:rPr lang="ar-SA" b="1" dirty="0" smtClean="0">
                  <a:solidFill>
                    <a:schemeClr val="bg1"/>
                  </a:solidFill>
                </a:rPr>
                <a:t>السوق العام</a:t>
              </a:r>
              <a:endParaRPr lang="en-US" sz="2000" dirty="0" smtClean="0">
                <a:solidFill>
                  <a:schemeClr val="bg1"/>
                </a:solidFill>
              </a:endParaRPr>
            </a:p>
          </p:txBody>
        </p:sp>
        <p:sp>
          <p:nvSpPr>
            <p:cNvPr id="10" name="Freeform 12"/>
            <p:cNvSpPr>
              <a:spLocks/>
            </p:cNvSpPr>
            <p:nvPr/>
          </p:nvSpPr>
          <p:spPr bwMode="auto">
            <a:xfrm>
              <a:off x="1764" y="2060"/>
              <a:ext cx="73" cy="337"/>
            </a:xfrm>
            <a:custGeom>
              <a:avLst/>
              <a:gdLst>
                <a:gd name="T0" fmla="*/ 18 w 48"/>
                <a:gd name="T1" fmla="*/ 221 h 221"/>
                <a:gd name="T2" fmla="*/ 18 w 48"/>
                <a:gd name="T3" fmla="*/ 192 h 221"/>
                <a:gd name="T4" fmla="*/ 20 w 48"/>
                <a:gd name="T5" fmla="*/ 165 h 221"/>
                <a:gd name="T6" fmla="*/ 21 w 48"/>
                <a:gd name="T7" fmla="*/ 136 h 221"/>
                <a:gd name="T8" fmla="*/ 25 w 48"/>
                <a:gd name="T9" fmla="*/ 109 h 221"/>
                <a:gd name="T10" fmla="*/ 29 w 48"/>
                <a:gd name="T11" fmla="*/ 82 h 221"/>
                <a:gd name="T12" fmla="*/ 35 w 48"/>
                <a:gd name="T13" fmla="*/ 56 h 221"/>
                <a:gd name="T14" fmla="*/ 43 w 48"/>
                <a:gd name="T15" fmla="*/ 31 h 221"/>
                <a:gd name="T16" fmla="*/ 48 w 48"/>
                <a:gd name="T17" fmla="*/ 4 h 221"/>
                <a:gd name="T18" fmla="*/ 33 w 48"/>
                <a:gd name="T19" fmla="*/ 0 h 221"/>
                <a:gd name="T20" fmla="*/ 27 w 48"/>
                <a:gd name="T21" fmla="*/ 27 h 221"/>
                <a:gd name="T22" fmla="*/ 20 w 48"/>
                <a:gd name="T23" fmla="*/ 54 h 221"/>
                <a:gd name="T24" fmla="*/ 14 w 48"/>
                <a:gd name="T25" fmla="*/ 80 h 221"/>
                <a:gd name="T26" fmla="*/ 10 w 48"/>
                <a:gd name="T27" fmla="*/ 107 h 221"/>
                <a:gd name="T28" fmla="*/ 6 w 48"/>
                <a:gd name="T29" fmla="*/ 136 h 221"/>
                <a:gd name="T30" fmla="*/ 2 w 48"/>
                <a:gd name="T31" fmla="*/ 163 h 221"/>
                <a:gd name="T32" fmla="*/ 2 w 48"/>
                <a:gd name="T33" fmla="*/ 192 h 221"/>
                <a:gd name="T34" fmla="*/ 0 w 48"/>
                <a:gd name="T35" fmla="*/ 221 h 221"/>
                <a:gd name="T36" fmla="*/ 18 w 48"/>
                <a:gd name="T37" fmla="*/ 221 h 221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48"/>
                <a:gd name="T58" fmla="*/ 0 h 221"/>
                <a:gd name="T59" fmla="*/ 48 w 48"/>
                <a:gd name="T60" fmla="*/ 221 h 221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48" h="221">
                  <a:moveTo>
                    <a:pt x="18" y="221"/>
                  </a:moveTo>
                  <a:lnTo>
                    <a:pt x="18" y="192"/>
                  </a:lnTo>
                  <a:lnTo>
                    <a:pt x="20" y="165"/>
                  </a:lnTo>
                  <a:lnTo>
                    <a:pt x="21" y="136"/>
                  </a:lnTo>
                  <a:lnTo>
                    <a:pt x="25" y="109"/>
                  </a:lnTo>
                  <a:lnTo>
                    <a:pt x="29" y="82"/>
                  </a:lnTo>
                  <a:lnTo>
                    <a:pt x="35" y="56"/>
                  </a:lnTo>
                  <a:lnTo>
                    <a:pt x="43" y="31"/>
                  </a:lnTo>
                  <a:lnTo>
                    <a:pt x="48" y="4"/>
                  </a:lnTo>
                  <a:lnTo>
                    <a:pt x="33" y="0"/>
                  </a:lnTo>
                  <a:lnTo>
                    <a:pt x="27" y="27"/>
                  </a:lnTo>
                  <a:lnTo>
                    <a:pt x="20" y="54"/>
                  </a:lnTo>
                  <a:lnTo>
                    <a:pt x="14" y="80"/>
                  </a:lnTo>
                  <a:lnTo>
                    <a:pt x="10" y="107"/>
                  </a:lnTo>
                  <a:lnTo>
                    <a:pt x="6" y="136"/>
                  </a:lnTo>
                  <a:lnTo>
                    <a:pt x="2" y="163"/>
                  </a:lnTo>
                  <a:lnTo>
                    <a:pt x="2" y="192"/>
                  </a:lnTo>
                  <a:lnTo>
                    <a:pt x="0" y="221"/>
                  </a:lnTo>
                  <a:lnTo>
                    <a:pt x="18" y="221"/>
                  </a:lnTo>
                  <a:close/>
                </a:path>
              </a:pathLst>
            </a:custGeom>
            <a:solidFill>
              <a:schemeClr val="accent2"/>
            </a:solidFill>
            <a:ln w="38100">
              <a:solidFill>
                <a:srgbClr val="99FF33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1" name="Freeform 13"/>
            <p:cNvSpPr>
              <a:spLocks/>
            </p:cNvSpPr>
            <p:nvPr/>
          </p:nvSpPr>
          <p:spPr bwMode="auto">
            <a:xfrm>
              <a:off x="1776" y="2400"/>
              <a:ext cx="867" cy="1109"/>
            </a:xfrm>
            <a:custGeom>
              <a:avLst/>
              <a:gdLst>
                <a:gd name="T0" fmla="*/ 540 w 569"/>
                <a:gd name="T1" fmla="*/ 704 h 727"/>
                <a:gd name="T2" fmla="*/ 482 w 569"/>
                <a:gd name="T3" fmla="*/ 683 h 727"/>
                <a:gd name="T4" fmla="*/ 426 w 569"/>
                <a:gd name="T5" fmla="*/ 660 h 727"/>
                <a:gd name="T6" fmla="*/ 375 w 569"/>
                <a:gd name="T7" fmla="*/ 631 h 727"/>
                <a:gd name="T8" fmla="*/ 325 w 569"/>
                <a:gd name="T9" fmla="*/ 597 h 727"/>
                <a:gd name="T10" fmla="*/ 277 w 569"/>
                <a:gd name="T11" fmla="*/ 560 h 727"/>
                <a:gd name="T12" fmla="*/ 233 w 569"/>
                <a:gd name="T13" fmla="*/ 520 h 727"/>
                <a:gd name="T14" fmla="*/ 192 w 569"/>
                <a:gd name="T15" fmla="*/ 478 h 727"/>
                <a:gd name="T16" fmla="*/ 156 w 569"/>
                <a:gd name="T17" fmla="*/ 430 h 727"/>
                <a:gd name="T18" fmla="*/ 123 w 569"/>
                <a:gd name="T19" fmla="*/ 380 h 727"/>
                <a:gd name="T20" fmla="*/ 94 w 569"/>
                <a:gd name="T21" fmla="*/ 328 h 727"/>
                <a:gd name="T22" fmla="*/ 69 w 569"/>
                <a:gd name="T23" fmla="*/ 272 h 727"/>
                <a:gd name="T24" fmla="*/ 48 w 569"/>
                <a:gd name="T25" fmla="*/ 215 h 727"/>
                <a:gd name="T26" fmla="*/ 33 w 569"/>
                <a:gd name="T27" fmla="*/ 155 h 727"/>
                <a:gd name="T28" fmla="*/ 23 w 569"/>
                <a:gd name="T29" fmla="*/ 94 h 727"/>
                <a:gd name="T30" fmla="*/ 18 w 569"/>
                <a:gd name="T31" fmla="*/ 32 h 727"/>
                <a:gd name="T32" fmla="*/ 0 w 569"/>
                <a:gd name="T33" fmla="*/ 0 h 727"/>
                <a:gd name="T34" fmla="*/ 4 w 569"/>
                <a:gd name="T35" fmla="*/ 65 h 727"/>
                <a:gd name="T36" fmla="*/ 12 w 569"/>
                <a:gd name="T37" fmla="*/ 128 h 727"/>
                <a:gd name="T38" fmla="*/ 25 w 569"/>
                <a:gd name="T39" fmla="*/ 190 h 727"/>
                <a:gd name="T40" fmla="*/ 43 w 569"/>
                <a:gd name="T41" fmla="*/ 249 h 727"/>
                <a:gd name="T42" fmla="*/ 66 w 569"/>
                <a:gd name="T43" fmla="*/ 307 h 727"/>
                <a:gd name="T44" fmla="*/ 94 w 569"/>
                <a:gd name="T45" fmla="*/ 362 h 727"/>
                <a:gd name="T46" fmla="*/ 125 w 569"/>
                <a:gd name="T47" fmla="*/ 414 h 727"/>
                <a:gd name="T48" fmla="*/ 162 w 569"/>
                <a:gd name="T49" fmla="*/ 464 h 727"/>
                <a:gd name="T50" fmla="*/ 200 w 569"/>
                <a:gd name="T51" fmla="*/ 510 h 727"/>
                <a:gd name="T52" fmla="*/ 244 w 569"/>
                <a:gd name="T53" fmla="*/ 552 h 727"/>
                <a:gd name="T54" fmla="*/ 290 w 569"/>
                <a:gd name="T55" fmla="*/ 593 h 727"/>
                <a:gd name="T56" fmla="*/ 340 w 569"/>
                <a:gd name="T57" fmla="*/ 627 h 727"/>
                <a:gd name="T58" fmla="*/ 392 w 569"/>
                <a:gd name="T59" fmla="*/ 660 h 727"/>
                <a:gd name="T60" fmla="*/ 448 w 569"/>
                <a:gd name="T61" fmla="*/ 687 h 727"/>
                <a:gd name="T62" fmla="*/ 505 w 569"/>
                <a:gd name="T63" fmla="*/ 710 h 727"/>
                <a:gd name="T64" fmla="*/ 565 w 569"/>
                <a:gd name="T65" fmla="*/ 727 h 72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569"/>
                <a:gd name="T100" fmla="*/ 0 h 727"/>
                <a:gd name="T101" fmla="*/ 569 w 569"/>
                <a:gd name="T102" fmla="*/ 727 h 72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569" h="727">
                  <a:moveTo>
                    <a:pt x="569" y="712"/>
                  </a:moveTo>
                  <a:lnTo>
                    <a:pt x="540" y="704"/>
                  </a:lnTo>
                  <a:lnTo>
                    <a:pt x="509" y="694"/>
                  </a:lnTo>
                  <a:lnTo>
                    <a:pt x="482" y="683"/>
                  </a:lnTo>
                  <a:lnTo>
                    <a:pt x="453" y="671"/>
                  </a:lnTo>
                  <a:lnTo>
                    <a:pt x="426" y="660"/>
                  </a:lnTo>
                  <a:lnTo>
                    <a:pt x="400" y="645"/>
                  </a:lnTo>
                  <a:lnTo>
                    <a:pt x="375" y="631"/>
                  </a:lnTo>
                  <a:lnTo>
                    <a:pt x="348" y="614"/>
                  </a:lnTo>
                  <a:lnTo>
                    <a:pt x="325" y="597"/>
                  </a:lnTo>
                  <a:lnTo>
                    <a:pt x="300" y="579"/>
                  </a:lnTo>
                  <a:lnTo>
                    <a:pt x="277" y="560"/>
                  </a:lnTo>
                  <a:lnTo>
                    <a:pt x="254" y="541"/>
                  </a:lnTo>
                  <a:lnTo>
                    <a:pt x="233" y="520"/>
                  </a:lnTo>
                  <a:lnTo>
                    <a:pt x="211" y="499"/>
                  </a:lnTo>
                  <a:lnTo>
                    <a:pt x="192" y="478"/>
                  </a:lnTo>
                  <a:lnTo>
                    <a:pt x="173" y="453"/>
                  </a:lnTo>
                  <a:lnTo>
                    <a:pt x="156" y="430"/>
                  </a:lnTo>
                  <a:lnTo>
                    <a:pt x="139" y="405"/>
                  </a:lnTo>
                  <a:lnTo>
                    <a:pt x="123" y="380"/>
                  </a:lnTo>
                  <a:lnTo>
                    <a:pt x="108" y="355"/>
                  </a:lnTo>
                  <a:lnTo>
                    <a:pt x="94" y="328"/>
                  </a:lnTo>
                  <a:lnTo>
                    <a:pt x="81" y="301"/>
                  </a:lnTo>
                  <a:lnTo>
                    <a:pt x="69" y="272"/>
                  </a:lnTo>
                  <a:lnTo>
                    <a:pt x="58" y="243"/>
                  </a:lnTo>
                  <a:lnTo>
                    <a:pt x="48" y="215"/>
                  </a:lnTo>
                  <a:lnTo>
                    <a:pt x="41" y="186"/>
                  </a:lnTo>
                  <a:lnTo>
                    <a:pt x="33" y="155"/>
                  </a:lnTo>
                  <a:lnTo>
                    <a:pt x="27" y="124"/>
                  </a:lnTo>
                  <a:lnTo>
                    <a:pt x="23" y="94"/>
                  </a:lnTo>
                  <a:lnTo>
                    <a:pt x="20" y="63"/>
                  </a:lnTo>
                  <a:lnTo>
                    <a:pt x="18" y="32"/>
                  </a:lnTo>
                  <a:lnTo>
                    <a:pt x="18" y="0"/>
                  </a:lnTo>
                  <a:lnTo>
                    <a:pt x="0" y="0"/>
                  </a:lnTo>
                  <a:lnTo>
                    <a:pt x="2" y="32"/>
                  </a:lnTo>
                  <a:lnTo>
                    <a:pt x="4" y="65"/>
                  </a:lnTo>
                  <a:lnTo>
                    <a:pt x="8" y="96"/>
                  </a:lnTo>
                  <a:lnTo>
                    <a:pt x="12" y="128"/>
                  </a:lnTo>
                  <a:lnTo>
                    <a:pt x="18" y="159"/>
                  </a:lnTo>
                  <a:lnTo>
                    <a:pt x="25" y="190"/>
                  </a:lnTo>
                  <a:lnTo>
                    <a:pt x="33" y="220"/>
                  </a:lnTo>
                  <a:lnTo>
                    <a:pt x="43" y="249"/>
                  </a:lnTo>
                  <a:lnTo>
                    <a:pt x="54" y="278"/>
                  </a:lnTo>
                  <a:lnTo>
                    <a:pt x="66" y="307"/>
                  </a:lnTo>
                  <a:lnTo>
                    <a:pt x="79" y="334"/>
                  </a:lnTo>
                  <a:lnTo>
                    <a:pt x="94" y="362"/>
                  </a:lnTo>
                  <a:lnTo>
                    <a:pt x="110" y="387"/>
                  </a:lnTo>
                  <a:lnTo>
                    <a:pt x="125" y="414"/>
                  </a:lnTo>
                  <a:lnTo>
                    <a:pt x="142" y="439"/>
                  </a:lnTo>
                  <a:lnTo>
                    <a:pt x="162" y="464"/>
                  </a:lnTo>
                  <a:lnTo>
                    <a:pt x="181" y="487"/>
                  </a:lnTo>
                  <a:lnTo>
                    <a:pt x="200" y="510"/>
                  </a:lnTo>
                  <a:lnTo>
                    <a:pt x="221" y="531"/>
                  </a:lnTo>
                  <a:lnTo>
                    <a:pt x="244" y="552"/>
                  </a:lnTo>
                  <a:lnTo>
                    <a:pt x="267" y="574"/>
                  </a:lnTo>
                  <a:lnTo>
                    <a:pt x="290" y="593"/>
                  </a:lnTo>
                  <a:lnTo>
                    <a:pt x="315" y="610"/>
                  </a:lnTo>
                  <a:lnTo>
                    <a:pt x="340" y="627"/>
                  </a:lnTo>
                  <a:lnTo>
                    <a:pt x="365" y="645"/>
                  </a:lnTo>
                  <a:lnTo>
                    <a:pt x="392" y="660"/>
                  </a:lnTo>
                  <a:lnTo>
                    <a:pt x="419" y="673"/>
                  </a:lnTo>
                  <a:lnTo>
                    <a:pt x="448" y="687"/>
                  </a:lnTo>
                  <a:lnTo>
                    <a:pt x="476" y="698"/>
                  </a:lnTo>
                  <a:lnTo>
                    <a:pt x="505" y="710"/>
                  </a:lnTo>
                  <a:lnTo>
                    <a:pt x="534" y="719"/>
                  </a:lnTo>
                  <a:lnTo>
                    <a:pt x="565" y="727"/>
                  </a:lnTo>
                  <a:lnTo>
                    <a:pt x="569" y="712"/>
                  </a:lnTo>
                  <a:close/>
                </a:path>
              </a:pathLst>
            </a:custGeom>
            <a:solidFill>
              <a:schemeClr val="accent2"/>
            </a:solidFill>
            <a:ln w="38100">
              <a:solidFill>
                <a:srgbClr val="99FF33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2" name="Freeform 14"/>
            <p:cNvSpPr>
              <a:spLocks/>
            </p:cNvSpPr>
            <p:nvPr/>
          </p:nvSpPr>
          <p:spPr bwMode="auto">
            <a:xfrm>
              <a:off x="2598" y="3458"/>
              <a:ext cx="108" cy="63"/>
            </a:xfrm>
            <a:custGeom>
              <a:avLst/>
              <a:gdLst>
                <a:gd name="T0" fmla="*/ 39 w 71"/>
                <a:gd name="T1" fmla="*/ 21 h 41"/>
                <a:gd name="T2" fmla="*/ 35 w 71"/>
                <a:gd name="T3" fmla="*/ 18 h 41"/>
                <a:gd name="T4" fmla="*/ 31 w 71"/>
                <a:gd name="T5" fmla="*/ 16 h 41"/>
                <a:gd name="T6" fmla="*/ 27 w 71"/>
                <a:gd name="T7" fmla="*/ 14 h 41"/>
                <a:gd name="T8" fmla="*/ 25 w 71"/>
                <a:gd name="T9" fmla="*/ 10 h 41"/>
                <a:gd name="T10" fmla="*/ 22 w 71"/>
                <a:gd name="T11" fmla="*/ 8 h 41"/>
                <a:gd name="T12" fmla="*/ 18 w 71"/>
                <a:gd name="T13" fmla="*/ 6 h 41"/>
                <a:gd name="T14" fmla="*/ 14 w 71"/>
                <a:gd name="T15" fmla="*/ 4 h 41"/>
                <a:gd name="T16" fmla="*/ 12 w 71"/>
                <a:gd name="T17" fmla="*/ 0 h 41"/>
                <a:gd name="T18" fmla="*/ 0 w 71"/>
                <a:gd name="T19" fmla="*/ 41 h 41"/>
                <a:gd name="T20" fmla="*/ 2 w 71"/>
                <a:gd name="T21" fmla="*/ 39 h 41"/>
                <a:gd name="T22" fmla="*/ 6 w 71"/>
                <a:gd name="T23" fmla="*/ 39 h 41"/>
                <a:gd name="T24" fmla="*/ 10 w 71"/>
                <a:gd name="T25" fmla="*/ 39 h 41"/>
                <a:gd name="T26" fmla="*/ 14 w 71"/>
                <a:gd name="T27" fmla="*/ 39 h 41"/>
                <a:gd name="T28" fmla="*/ 20 w 71"/>
                <a:gd name="T29" fmla="*/ 37 h 41"/>
                <a:gd name="T30" fmla="*/ 25 w 71"/>
                <a:gd name="T31" fmla="*/ 37 h 41"/>
                <a:gd name="T32" fmla="*/ 31 w 71"/>
                <a:gd name="T33" fmla="*/ 37 h 41"/>
                <a:gd name="T34" fmla="*/ 35 w 71"/>
                <a:gd name="T35" fmla="*/ 37 h 41"/>
                <a:gd name="T36" fmla="*/ 41 w 71"/>
                <a:gd name="T37" fmla="*/ 37 h 41"/>
                <a:gd name="T38" fmla="*/ 46 w 71"/>
                <a:gd name="T39" fmla="*/ 37 h 41"/>
                <a:gd name="T40" fmla="*/ 52 w 71"/>
                <a:gd name="T41" fmla="*/ 37 h 41"/>
                <a:gd name="T42" fmla="*/ 56 w 71"/>
                <a:gd name="T43" fmla="*/ 37 h 41"/>
                <a:gd name="T44" fmla="*/ 60 w 71"/>
                <a:gd name="T45" fmla="*/ 37 h 41"/>
                <a:gd name="T46" fmla="*/ 66 w 71"/>
                <a:gd name="T47" fmla="*/ 37 h 41"/>
                <a:gd name="T48" fmla="*/ 68 w 71"/>
                <a:gd name="T49" fmla="*/ 37 h 41"/>
                <a:gd name="T50" fmla="*/ 71 w 71"/>
                <a:gd name="T51" fmla="*/ 37 h 41"/>
                <a:gd name="T52" fmla="*/ 69 w 71"/>
                <a:gd name="T53" fmla="*/ 37 h 41"/>
                <a:gd name="T54" fmla="*/ 66 w 71"/>
                <a:gd name="T55" fmla="*/ 35 h 41"/>
                <a:gd name="T56" fmla="*/ 62 w 71"/>
                <a:gd name="T57" fmla="*/ 33 h 41"/>
                <a:gd name="T58" fmla="*/ 58 w 71"/>
                <a:gd name="T59" fmla="*/ 31 h 41"/>
                <a:gd name="T60" fmla="*/ 54 w 71"/>
                <a:gd name="T61" fmla="*/ 29 h 41"/>
                <a:gd name="T62" fmla="*/ 48 w 71"/>
                <a:gd name="T63" fmla="*/ 25 h 41"/>
                <a:gd name="T64" fmla="*/ 45 w 71"/>
                <a:gd name="T65" fmla="*/ 23 h 41"/>
                <a:gd name="T66" fmla="*/ 39 w 71"/>
                <a:gd name="T67" fmla="*/ 21 h 41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71"/>
                <a:gd name="T103" fmla="*/ 0 h 41"/>
                <a:gd name="T104" fmla="*/ 71 w 71"/>
                <a:gd name="T105" fmla="*/ 41 h 41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71" h="41">
                  <a:moveTo>
                    <a:pt x="39" y="21"/>
                  </a:moveTo>
                  <a:lnTo>
                    <a:pt x="35" y="18"/>
                  </a:lnTo>
                  <a:lnTo>
                    <a:pt x="31" y="16"/>
                  </a:lnTo>
                  <a:lnTo>
                    <a:pt x="27" y="14"/>
                  </a:lnTo>
                  <a:lnTo>
                    <a:pt x="25" y="10"/>
                  </a:lnTo>
                  <a:lnTo>
                    <a:pt x="22" y="8"/>
                  </a:lnTo>
                  <a:lnTo>
                    <a:pt x="18" y="6"/>
                  </a:lnTo>
                  <a:lnTo>
                    <a:pt x="14" y="4"/>
                  </a:lnTo>
                  <a:lnTo>
                    <a:pt x="12" y="0"/>
                  </a:lnTo>
                  <a:lnTo>
                    <a:pt x="0" y="41"/>
                  </a:lnTo>
                  <a:lnTo>
                    <a:pt x="2" y="39"/>
                  </a:lnTo>
                  <a:lnTo>
                    <a:pt x="6" y="39"/>
                  </a:lnTo>
                  <a:lnTo>
                    <a:pt x="10" y="39"/>
                  </a:lnTo>
                  <a:lnTo>
                    <a:pt x="14" y="39"/>
                  </a:lnTo>
                  <a:lnTo>
                    <a:pt x="20" y="37"/>
                  </a:lnTo>
                  <a:lnTo>
                    <a:pt x="25" y="37"/>
                  </a:lnTo>
                  <a:lnTo>
                    <a:pt x="31" y="37"/>
                  </a:lnTo>
                  <a:lnTo>
                    <a:pt x="35" y="37"/>
                  </a:lnTo>
                  <a:lnTo>
                    <a:pt x="41" y="37"/>
                  </a:lnTo>
                  <a:lnTo>
                    <a:pt x="46" y="37"/>
                  </a:lnTo>
                  <a:lnTo>
                    <a:pt x="52" y="37"/>
                  </a:lnTo>
                  <a:lnTo>
                    <a:pt x="56" y="37"/>
                  </a:lnTo>
                  <a:lnTo>
                    <a:pt x="60" y="37"/>
                  </a:lnTo>
                  <a:lnTo>
                    <a:pt x="66" y="37"/>
                  </a:lnTo>
                  <a:lnTo>
                    <a:pt x="68" y="37"/>
                  </a:lnTo>
                  <a:lnTo>
                    <a:pt x="71" y="37"/>
                  </a:lnTo>
                  <a:lnTo>
                    <a:pt x="69" y="37"/>
                  </a:lnTo>
                  <a:lnTo>
                    <a:pt x="66" y="35"/>
                  </a:lnTo>
                  <a:lnTo>
                    <a:pt x="62" y="33"/>
                  </a:lnTo>
                  <a:lnTo>
                    <a:pt x="58" y="31"/>
                  </a:lnTo>
                  <a:lnTo>
                    <a:pt x="54" y="29"/>
                  </a:lnTo>
                  <a:lnTo>
                    <a:pt x="48" y="25"/>
                  </a:lnTo>
                  <a:lnTo>
                    <a:pt x="45" y="23"/>
                  </a:lnTo>
                  <a:lnTo>
                    <a:pt x="39" y="21"/>
                  </a:lnTo>
                  <a:close/>
                </a:path>
              </a:pathLst>
            </a:custGeom>
            <a:solidFill>
              <a:schemeClr val="accent2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" name="Freeform 15"/>
            <p:cNvSpPr>
              <a:spLocks/>
            </p:cNvSpPr>
            <p:nvPr/>
          </p:nvSpPr>
          <p:spPr bwMode="auto">
            <a:xfrm>
              <a:off x="1776" y="2064"/>
              <a:ext cx="61" cy="108"/>
            </a:xfrm>
            <a:custGeom>
              <a:avLst/>
              <a:gdLst>
                <a:gd name="T0" fmla="*/ 21 w 40"/>
                <a:gd name="T1" fmla="*/ 31 h 71"/>
                <a:gd name="T2" fmla="*/ 19 w 40"/>
                <a:gd name="T3" fmla="*/ 36 h 71"/>
                <a:gd name="T4" fmla="*/ 15 w 40"/>
                <a:gd name="T5" fmla="*/ 40 h 71"/>
                <a:gd name="T6" fmla="*/ 13 w 40"/>
                <a:gd name="T7" fmla="*/ 42 h 71"/>
                <a:gd name="T8" fmla="*/ 11 w 40"/>
                <a:gd name="T9" fmla="*/ 46 h 71"/>
                <a:gd name="T10" fmla="*/ 7 w 40"/>
                <a:gd name="T11" fmla="*/ 50 h 71"/>
                <a:gd name="T12" fmla="*/ 5 w 40"/>
                <a:gd name="T13" fmla="*/ 52 h 71"/>
                <a:gd name="T14" fmla="*/ 3 w 40"/>
                <a:gd name="T15" fmla="*/ 56 h 71"/>
                <a:gd name="T16" fmla="*/ 0 w 40"/>
                <a:gd name="T17" fmla="*/ 59 h 71"/>
                <a:gd name="T18" fmla="*/ 38 w 40"/>
                <a:gd name="T19" fmla="*/ 71 h 71"/>
                <a:gd name="T20" fmla="*/ 38 w 40"/>
                <a:gd name="T21" fmla="*/ 69 h 71"/>
                <a:gd name="T22" fmla="*/ 38 w 40"/>
                <a:gd name="T23" fmla="*/ 65 h 71"/>
                <a:gd name="T24" fmla="*/ 38 w 40"/>
                <a:gd name="T25" fmla="*/ 61 h 71"/>
                <a:gd name="T26" fmla="*/ 38 w 40"/>
                <a:gd name="T27" fmla="*/ 58 h 71"/>
                <a:gd name="T28" fmla="*/ 38 w 40"/>
                <a:gd name="T29" fmla="*/ 52 h 71"/>
                <a:gd name="T30" fmla="*/ 38 w 40"/>
                <a:gd name="T31" fmla="*/ 48 h 71"/>
                <a:gd name="T32" fmla="*/ 36 w 40"/>
                <a:gd name="T33" fmla="*/ 42 h 71"/>
                <a:gd name="T34" fmla="*/ 36 w 40"/>
                <a:gd name="T35" fmla="*/ 36 h 71"/>
                <a:gd name="T36" fmla="*/ 38 w 40"/>
                <a:gd name="T37" fmla="*/ 31 h 71"/>
                <a:gd name="T38" fmla="*/ 38 w 40"/>
                <a:gd name="T39" fmla="*/ 25 h 71"/>
                <a:gd name="T40" fmla="*/ 38 w 40"/>
                <a:gd name="T41" fmla="*/ 21 h 71"/>
                <a:gd name="T42" fmla="*/ 38 w 40"/>
                <a:gd name="T43" fmla="*/ 15 h 71"/>
                <a:gd name="T44" fmla="*/ 38 w 40"/>
                <a:gd name="T45" fmla="*/ 11 h 71"/>
                <a:gd name="T46" fmla="*/ 38 w 40"/>
                <a:gd name="T47" fmla="*/ 8 h 71"/>
                <a:gd name="T48" fmla="*/ 38 w 40"/>
                <a:gd name="T49" fmla="*/ 4 h 71"/>
                <a:gd name="T50" fmla="*/ 40 w 40"/>
                <a:gd name="T51" fmla="*/ 0 h 71"/>
                <a:gd name="T52" fmla="*/ 38 w 40"/>
                <a:gd name="T53" fmla="*/ 4 h 71"/>
                <a:gd name="T54" fmla="*/ 36 w 40"/>
                <a:gd name="T55" fmla="*/ 6 h 71"/>
                <a:gd name="T56" fmla="*/ 34 w 40"/>
                <a:gd name="T57" fmla="*/ 10 h 71"/>
                <a:gd name="T58" fmla="*/ 32 w 40"/>
                <a:gd name="T59" fmla="*/ 13 h 71"/>
                <a:gd name="T60" fmla="*/ 30 w 40"/>
                <a:gd name="T61" fmla="*/ 19 h 71"/>
                <a:gd name="T62" fmla="*/ 26 w 40"/>
                <a:gd name="T63" fmla="*/ 23 h 71"/>
                <a:gd name="T64" fmla="*/ 25 w 40"/>
                <a:gd name="T65" fmla="*/ 27 h 71"/>
                <a:gd name="T66" fmla="*/ 21 w 40"/>
                <a:gd name="T67" fmla="*/ 31 h 71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40"/>
                <a:gd name="T103" fmla="*/ 0 h 71"/>
                <a:gd name="T104" fmla="*/ 40 w 40"/>
                <a:gd name="T105" fmla="*/ 71 h 71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40" h="71">
                  <a:moveTo>
                    <a:pt x="21" y="31"/>
                  </a:moveTo>
                  <a:lnTo>
                    <a:pt x="19" y="36"/>
                  </a:lnTo>
                  <a:lnTo>
                    <a:pt x="15" y="40"/>
                  </a:lnTo>
                  <a:lnTo>
                    <a:pt x="13" y="42"/>
                  </a:lnTo>
                  <a:lnTo>
                    <a:pt x="11" y="46"/>
                  </a:lnTo>
                  <a:lnTo>
                    <a:pt x="7" y="50"/>
                  </a:lnTo>
                  <a:lnTo>
                    <a:pt x="5" y="52"/>
                  </a:lnTo>
                  <a:lnTo>
                    <a:pt x="3" y="56"/>
                  </a:lnTo>
                  <a:lnTo>
                    <a:pt x="0" y="59"/>
                  </a:lnTo>
                  <a:lnTo>
                    <a:pt x="38" y="71"/>
                  </a:lnTo>
                  <a:lnTo>
                    <a:pt x="38" y="69"/>
                  </a:lnTo>
                  <a:lnTo>
                    <a:pt x="38" y="65"/>
                  </a:lnTo>
                  <a:lnTo>
                    <a:pt x="38" y="61"/>
                  </a:lnTo>
                  <a:lnTo>
                    <a:pt x="38" y="58"/>
                  </a:lnTo>
                  <a:lnTo>
                    <a:pt x="38" y="52"/>
                  </a:lnTo>
                  <a:lnTo>
                    <a:pt x="38" y="48"/>
                  </a:lnTo>
                  <a:lnTo>
                    <a:pt x="36" y="42"/>
                  </a:lnTo>
                  <a:lnTo>
                    <a:pt x="36" y="36"/>
                  </a:lnTo>
                  <a:lnTo>
                    <a:pt x="38" y="31"/>
                  </a:lnTo>
                  <a:lnTo>
                    <a:pt x="38" y="25"/>
                  </a:lnTo>
                  <a:lnTo>
                    <a:pt x="38" y="21"/>
                  </a:lnTo>
                  <a:lnTo>
                    <a:pt x="38" y="15"/>
                  </a:lnTo>
                  <a:lnTo>
                    <a:pt x="38" y="11"/>
                  </a:lnTo>
                  <a:lnTo>
                    <a:pt x="38" y="8"/>
                  </a:lnTo>
                  <a:lnTo>
                    <a:pt x="38" y="4"/>
                  </a:lnTo>
                  <a:lnTo>
                    <a:pt x="40" y="0"/>
                  </a:lnTo>
                  <a:lnTo>
                    <a:pt x="38" y="4"/>
                  </a:lnTo>
                  <a:lnTo>
                    <a:pt x="36" y="6"/>
                  </a:lnTo>
                  <a:lnTo>
                    <a:pt x="34" y="10"/>
                  </a:lnTo>
                  <a:lnTo>
                    <a:pt x="32" y="13"/>
                  </a:lnTo>
                  <a:lnTo>
                    <a:pt x="30" y="19"/>
                  </a:lnTo>
                  <a:lnTo>
                    <a:pt x="26" y="23"/>
                  </a:lnTo>
                  <a:lnTo>
                    <a:pt x="25" y="27"/>
                  </a:lnTo>
                  <a:lnTo>
                    <a:pt x="21" y="31"/>
                  </a:lnTo>
                  <a:close/>
                </a:path>
              </a:pathLst>
            </a:custGeom>
            <a:solidFill>
              <a:schemeClr val="accent2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4" name="Freeform 16"/>
            <p:cNvSpPr>
              <a:spLocks/>
            </p:cNvSpPr>
            <p:nvPr/>
          </p:nvSpPr>
          <p:spPr bwMode="auto">
            <a:xfrm>
              <a:off x="3187" y="2397"/>
              <a:ext cx="872" cy="1112"/>
            </a:xfrm>
            <a:custGeom>
              <a:avLst/>
              <a:gdLst>
                <a:gd name="T0" fmla="*/ 555 w 572"/>
                <a:gd name="T1" fmla="*/ 32 h 729"/>
                <a:gd name="T2" fmla="*/ 549 w 572"/>
                <a:gd name="T3" fmla="*/ 96 h 729"/>
                <a:gd name="T4" fmla="*/ 540 w 572"/>
                <a:gd name="T5" fmla="*/ 157 h 729"/>
                <a:gd name="T6" fmla="*/ 524 w 572"/>
                <a:gd name="T7" fmla="*/ 216 h 729"/>
                <a:gd name="T8" fmla="*/ 503 w 572"/>
                <a:gd name="T9" fmla="*/ 274 h 729"/>
                <a:gd name="T10" fmla="*/ 478 w 572"/>
                <a:gd name="T11" fmla="*/ 328 h 729"/>
                <a:gd name="T12" fmla="*/ 449 w 572"/>
                <a:gd name="T13" fmla="*/ 382 h 729"/>
                <a:gd name="T14" fmla="*/ 417 w 572"/>
                <a:gd name="T15" fmla="*/ 431 h 729"/>
                <a:gd name="T16" fmla="*/ 378 w 572"/>
                <a:gd name="T17" fmla="*/ 478 h 729"/>
                <a:gd name="T18" fmla="*/ 338 w 572"/>
                <a:gd name="T19" fmla="*/ 522 h 729"/>
                <a:gd name="T20" fmla="*/ 294 w 572"/>
                <a:gd name="T21" fmla="*/ 562 h 729"/>
                <a:gd name="T22" fmla="*/ 246 w 572"/>
                <a:gd name="T23" fmla="*/ 598 h 729"/>
                <a:gd name="T24" fmla="*/ 196 w 572"/>
                <a:gd name="T25" fmla="*/ 633 h 729"/>
                <a:gd name="T26" fmla="*/ 142 w 572"/>
                <a:gd name="T27" fmla="*/ 662 h 729"/>
                <a:gd name="T28" fmla="*/ 87 w 572"/>
                <a:gd name="T29" fmla="*/ 685 h 729"/>
                <a:gd name="T30" fmla="*/ 29 w 572"/>
                <a:gd name="T31" fmla="*/ 706 h 729"/>
                <a:gd name="T32" fmla="*/ 4 w 572"/>
                <a:gd name="T33" fmla="*/ 729 h 729"/>
                <a:gd name="T34" fmla="*/ 64 w 572"/>
                <a:gd name="T35" fmla="*/ 712 h 729"/>
                <a:gd name="T36" fmla="*/ 121 w 572"/>
                <a:gd name="T37" fmla="*/ 689 h 729"/>
                <a:gd name="T38" fmla="*/ 177 w 572"/>
                <a:gd name="T39" fmla="*/ 662 h 729"/>
                <a:gd name="T40" fmla="*/ 231 w 572"/>
                <a:gd name="T41" fmla="*/ 629 h 729"/>
                <a:gd name="T42" fmla="*/ 280 w 572"/>
                <a:gd name="T43" fmla="*/ 595 h 729"/>
                <a:gd name="T44" fmla="*/ 327 w 572"/>
                <a:gd name="T45" fmla="*/ 554 h 729"/>
                <a:gd name="T46" fmla="*/ 371 w 572"/>
                <a:gd name="T47" fmla="*/ 512 h 729"/>
                <a:gd name="T48" fmla="*/ 411 w 572"/>
                <a:gd name="T49" fmla="*/ 466 h 729"/>
                <a:gd name="T50" fmla="*/ 446 w 572"/>
                <a:gd name="T51" fmla="*/ 416 h 729"/>
                <a:gd name="T52" fmla="*/ 478 w 572"/>
                <a:gd name="T53" fmla="*/ 362 h 729"/>
                <a:gd name="T54" fmla="*/ 505 w 572"/>
                <a:gd name="T55" fmla="*/ 309 h 729"/>
                <a:gd name="T56" fmla="*/ 530 w 572"/>
                <a:gd name="T57" fmla="*/ 251 h 729"/>
                <a:gd name="T58" fmla="*/ 547 w 572"/>
                <a:gd name="T59" fmla="*/ 190 h 729"/>
                <a:gd name="T60" fmla="*/ 561 w 572"/>
                <a:gd name="T61" fmla="*/ 128 h 729"/>
                <a:gd name="T62" fmla="*/ 568 w 572"/>
                <a:gd name="T63" fmla="*/ 65 h 729"/>
                <a:gd name="T64" fmla="*/ 572 w 572"/>
                <a:gd name="T65" fmla="*/ 0 h 72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572"/>
                <a:gd name="T100" fmla="*/ 0 h 729"/>
                <a:gd name="T101" fmla="*/ 572 w 572"/>
                <a:gd name="T102" fmla="*/ 729 h 729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572" h="729">
                  <a:moveTo>
                    <a:pt x="557" y="0"/>
                  </a:moveTo>
                  <a:lnTo>
                    <a:pt x="555" y="32"/>
                  </a:lnTo>
                  <a:lnTo>
                    <a:pt x="553" y="63"/>
                  </a:lnTo>
                  <a:lnTo>
                    <a:pt x="549" y="96"/>
                  </a:lnTo>
                  <a:lnTo>
                    <a:pt x="545" y="126"/>
                  </a:lnTo>
                  <a:lnTo>
                    <a:pt x="540" y="157"/>
                  </a:lnTo>
                  <a:lnTo>
                    <a:pt x="532" y="186"/>
                  </a:lnTo>
                  <a:lnTo>
                    <a:pt x="524" y="216"/>
                  </a:lnTo>
                  <a:lnTo>
                    <a:pt x="515" y="245"/>
                  </a:lnTo>
                  <a:lnTo>
                    <a:pt x="503" y="274"/>
                  </a:lnTo>
                  <a:lnTo>
                    <a:pt x="492" y="301"/>
                  </a:lnTo>
                  <a:lnTo>
                    <a:pt x="478" y="328"/>
                  </a:lnTo>
                  <a:lnTo>
                    <a:pt x="465" y="355"/>
                  </a:lnTo>
                  <a:lnTo>
                    <a:pt x="449" y="382"/>
                  </a:lnTo>
                  <a:lnTo>
                    <a:pt x="432" y="407"/>
                  </a:lnTo>
                  <a:lnTo>
                    <a:pt x="417" y="431"/>
                  </a:lnTo>
                  <a:lnTo>
                    <a:pt x="398" y="455"/>
                  </a:lnTo>
                  <a:lnTo>
                    <a:pt x="378" y="478"/>
                  </a:lnTo>
                  <a:lnTo>
                    <a:pt x="359" y="501"/>
                  </a:lnTo>
                  <a:lnTo>
                    <a:pt x="338" y="522"/>
                  </a:lnTo>
                  <a:lnTo>
                    <a:pt x="317" y="543"/>
                  </a:lnTo>
                  <a:lnTo>
                    <a:pt x="294" y="562"/>
                  </a:lnTo>
                  <a:lnTo>
                    <a:pt x="271" y="581"/>
                  </a:lnTo>
                  <a:lnTo>
                    <a:pt x="246" y="598"/>
                  </a:lnTo>
                  <a:lnTo>
                    <a:pt x="221" y="616"/>
                  </a:lnTo>
                  <a:lnTo>
                    <a:pt x="196" y="633"/>
                  </a:lnTo>
                  <a:lnTo>
                    <a:pt x="169" y="646"/>
                  </a:lnTo>
                  <a:lnTo>
                    <a:pt x="142" y="662"/>
                  </a:lnTo>
                  <a:lnTo>
                    <a:pt x="115" y="673"/>
                  </a:lnTo>
                  <a:lnTo>
                    <a:pt x="87" y="685"/>
                  </a:lnTo>
                  <a:lnTo>
                    <a:pt x="60" y="696"/>
                  </a:lnTo>
                  <a:lnTo>
                    <a:pt x="29" y="706"/>
                  </a:lnTo>
                  <a:lnTo>
                    <a:pt x="0" y="714"/>
                  </a:lnTo>
                  <a:lnTo>
                    <a:pt x="4" y="729"/>
                  </a:lnTo>
                  <a:lnTo>
                    <a:pt x="35" y="721"/>
                  </a:lnTo>
                  <a:lnTo>
                    <a:pt x="64" y="712"/>
                  </a:lnTo>
                  <a:lnTo>
                    <a:pt x="92" y="700"/>
                  </a:lnTo>
                  <a:lnTo>
                    <a:pt x="121" y="689"/>
                  </a:lnTo>
                  <a:lnTo>
                    <a:pt x="150" y="675"/>
                  </a:lnTo>
                  <a:lnTo>
                    <a:pt x="177" y="662"/>
                  </a:lnTo>
                  <a:lnTo>
                    <a:pt x="204" y="646"/>
                  </a:lnTo>
                  <a:lnTo>
                    <a:pt x="231" y="629"/>
                  </a:lnTo>
                  <a:lnTo>
                    <a:pt x="256" y="612"/>
                  </a:lnTo>
                  <a:lnTo>
                    <a:pt x="280" y="595"/>
                  </a:lnTo>
                  <a:lnTo>
                    <a:pt x="304" y="575"/>
                  </a:lnTo>
                  <a:lnTo>
                    <a:pt x="327" y="554"/>
                  </a:lnTo>
                  <a:lnTo>
                    <a:pt x="350" y="533"/>
                  </a:lnTo>
                  <a:lnTo>
                    <a:pt x="371" y="512"/>
                  </a:lnTo>
                  <a:lnTo>
                    <a:pt x="390" y="489"/>
                  </a:lnTo>
                  <a:lnTo>
                    <a:pt x="411" y="466"/>
                  </a:lnTo>
                  <a:lnTo>
                    <a:pt x="428" y="441"/>
                  </a:lnTo>
                  <a:lnTo>
                    <a:pt x="446" y="416"/>
                  </a:lnTo>
                  <a:lnTo>
                    <a:pt x="463" y="389"/>
                  </a:lnTo>
                  <a:lnTo>
                    <a:pt x="478" y="362"/>
                  </a:lnTo>
                  <a:lnTo>
                    <a:pt x="494" y="335"/>
                  </a:lnTo>
                  <a:lnTo>
                    <a:pt x="505" y="309"/>
                  </a:lnTo>
                  <a:lnTo>
                    <a:pt x="519" y="280"/>
                  </a:lnTo>
                  <a:lnTo>
                    <a:pt x="530" y="251"/>
                  </a:lnTo>
                  <a:lnTo>
                    <a:pt x="540" y="220"/>
                  </a:lnTo>
                  <a:lnTo>
                    <a:pt x="547" y="190"/>
                  </a:lnTo>
                  <a:lnTo>
                    <a:pt x="555" y="159"/>
                  </a:lnTo>
                  <a:lnTo>
                    <a:pt x="561" y="128"/>
                  </a:lnTo>
                  <a:lnTo>
                    <a:pt x="567" y="97"/>
                  </a:lnTo>
                  <a:lnTo>
                    <a:pt x="568" y="65"/>
                  </a:lnTo>
                  <a:lnTo>
                    <a:pt x="570" y="32"/>
                  </a:lnTo>
                  <a:lnTo>
                    <a:pt x="572" y="0"/>
                  </a:lnTo>
                  <a:lnTo>
                    <a:pt x="557" y="0"/>
                  </a:lnTo>
                  <a:close/>
                </a:path>
              </a:pathLst>
            </a:custGeom>
            <a:solidFill>
              <a:schemeClr val="accent2"/>
            </a:solidFill>
            <a:ln w="38100">
              <a:solidFill>
                <a:srgbClr val="99FF33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" name="Freeform 17"/>
            <p:cNvSpPr>
              <a:spLocks/>
            </p:cNvSpPr>
            <p:nvPr/>
          </p:nvSpPr>
          <p:spPr bwMode="auto">
            <a:xfrm>
              <a:off x="3989" y="2069"/>
              <a:ext cx="70" cy="328"/>
            </a:xfrm>
            <a:custGeom>
              <a:avLst/>
              <a:gdLst>
                <a:gd name="T0" fmla="*/ 0 w 46"/>
                <a:gd name="T1" fmla="*/ 3 h 215"/>
                <a:gd name="T2" fmla="*/ 6 w 46"/>
                <a:gd name="T3" fmla="*/ 28 h 215"/>
                <a:gd name="T4" fmla="*/ 12 w 46"/>
                <a:gd name="T5" fmla="*/ 55 h 215"/>
                <a:gd name="T6" fmla="*/ 17 w 46"/>
                <a:gd name="T7" fmla="*/ 80 h 215"/>
                <a:gd name="T8" fmla="*/ 21 w 46"/>
                <a:gd name="T9" fmla="*/ 107 h 215"/>
                <a:gd name="T10" fmla="*/ 25 w 46"/>
                <a:gd name="T11" fmla="*/ 134 h 215"/>
                <a:gd name="T12" fmla="*/ 27 w 46"/>
                <a:gd name="T13" fmla="*/ 161 h 215"/>
                <a:gd name="T14" fmla="*/ 29 w 46"/>
                <a:gd name="T15" fmla="*/ 188 h 215"/>
                <a:gd name="T16" fmla="*/ 31 w 46"/>
                <a:gd name="T17" fmla="*/ 215 h 215"/>
                <a:gd name="T18" fmla="*/ 46 w 46"/>
                <a:gd name="T19" fmla="*/ 215 h 215"/>
                <a:gd name="T20" fmla="*/ 46 w 46"/>
                <a:gd name="T21" fmla="*/ 186 h 215"/>
                <a:gd name="T22" fmla="*/ 44 w 46"/>
                <a:gd name="T23" fmla="*/ 159 h 215"/>
                <a:gd name="T24" fmla="*/ 42 w 46"/>
                <a:gd name="T25" fmla="*/ 132 h 215"/>
                <a:gd name="T26" fmla="*/ 39 w 46"/>
                <a:gd name="T27" fmla="*/ 105 h 215"/>
                <a:gd name="T28" fmla="*/ 33 w 46"/>
                <a:gd name="T29" fmla="*/ 78 h 215"/>
                <a:gd name="T30" fmla="*/ 29 w 46"/>
                <a:gd name="T31" fmla="*/ 51 h 215"/>
                <a:gd name="T32" fmla="*/ 21 w 46"/>
                <a:gd name="T33" fmla="*/ 25 h 215"/>
                <a:gd name="T34" fmla="*/ 16 w 46"/>
                <a:gd name="T35" fmla="*/ 0 h 215"/>
                <a:gd name="T36" fmla="*/ 0 w 46"/>
                <a:gd name="T37" fmla="*/ 3 h 21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46"/>
                <a:gd name="T58" fmla="*/ 0 h 215"/>
                <a:gd name="T59" fmla="*/ 46 w 46"/>
                <a:gd name="T60" fmla="*/ 215 h 215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46" h="215">
                  <a:moveTo>
                    <a:pt x="0" y="3"/>
                  </a:moveTo>
                  <a:lnTo>
                    <a:pt x="6" y="28"/>
                  </a:lnTo>
                  <a:lnTo>
                    <a:pt x="12" y="55"/>
                  </a:lnTo>
                  <a:lnTo>
                    <a:pt x="17" y="80"/>
                  </a:lnTo>
                  <a:lnTo>
                    <a:pt x="21" y="107"/>
                  </a:lnTo>
                  <a:lnTo>
                    <a:pt x="25" y="134"/>
                  </a:lnTo>
                  <a:lnTo>
                    <a:pt x="27" y="161"/>
                  </a:lnTo>
                  <a:lnTo>
                    <a:pt x="29" y="188"/>
                  </a:lnTo>
                  <a:lnTo>
                    <a:pt x="31" y="215"/>
                  </a:lnTo>
                  <a:lnTo>
                    <a:pt x="46" y="215"/>
                  </a:lnTo>
                  <a:lnTo>
                    <a:pt x="46" y="186"/>
                  </a:lnTo>
                  <a:lnTo>
                    <a:pt x="44" y="159"/>
                  </a:lnTo>
                  <a:lnTo>
                    <a:pt x="42" y="132"/>
                  </a:lnTo>
                  <a:lnTo>
                    <a:pt x="39" y="105"/>
                  </a:lnTo>
                  <a:lnTo>
                    <a:pt x="33" y="78"/>
                  </a:lnTo>
                  <a:lnTo>
                    <a:pt x="29" y="51"/>
                  </a:lnTo>
                  <a:lnTo>
                    <a:pt x="21" y="25"/>
                  </a:lnTo>
                  <a:lnTo>
                    <a:pt x="16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2"/>
            </a:solidFill>
            <a:ln w="38100">
              <a:solidFill>
                <a:srgbClr val="99FF33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" name="Freeform 18"/>
            <p:cNvSpPr>
              <a:spLocks/>
            </p:cNvSpPr>
            <p:nvPr/>
          </p:nvSpPr>
          <p:spPr bwMode="auto">
            <a:xfrm>
              <a:off x="4022" y="2100"/>
              <a:ext cx="58" cy="108"/>
            </a:xfrm>
            <a:custGeom>
              <a:avLst/>
              <a:gdLst>
                <a:gd name="T0" fmla="*/ 1 w 38"/>
                <a:gd name="T1" fmla="*/ 36 h 71"/>
                <a:gd name="T2" fmla="*/ 1 w 38"/>
                <a:gd name="T3" fmla="*/ 42 h 71"/>
                <a:gd name="T4" fmla="*/ 1 w 38"/>
                <a:gd name="T5" fmla="*/ 46 h 71"/>
                <a:gd name="T6" fmla="*/ 1 w 38"/>
                <a:gd name="T7" fmla="*/ 50 h 71"/>
                <a:gd name="T8" fmla="*/ 0 w 38"/>
                <a:gd name="T9" fmla="*/ 53 h 71"/>
                <a:gd name="T10" fmla="*/ 0 w 38"/>
                <a:gd name="T11" fmla="*/ 59 h 71"/>
                <a:gd name="T12" fmla="*/ 0 w 38"/>
                <a:gd name="T13" fmla="*/ 63 h 71"/>
                <a:gd name="T14" fmla="*/ 0 w 38"/>
                <a:gd name="T15" fmla="*/ 67 h 71"/>
                <a:gd name="T16" fmla="*/ 0 w 38"/>
                <a:gd name="T17" fmla="*/ 71 h 71"/>
                <a:gd name="T18" fmla="*/ 38 w 38"/>
                <a:gd name="T19" fmla="*/ 59 h 71"/>
                <a:gd name="T20" fmla="*/ 36 w 38"/>
                <a:gd name="T21" fmla="*/ 57 h 71"/>
                <a:gd name="T22" fmla="*/ 34 w 38"/>
                <a:gd name="T23" fmla="*/ 55 h 71"/>
                <a:gd name="T24" fmla="*/ 32 w 38"/>
                <a:gd name="T25" fmla="*/ 52 h 71"/>
                <a:gd name="T26" fmla="*/ 28 w 38"/>
                <a:gd name="T27" fmla="*/ 48 h 71"/>
                <a:gd name="T28" fmla="*/ 26 w 38"/>
                <a:gd name="T29" fmla="*/ 44 h 71"/>
                <a:gd name="T30" fmla="*/ 23 w 38"/>
                <a:gd name="T31" fmla="*/ 40 h 71"/>
                <a:gd name="T32" fmla="*/ 21 w 38"/>
                <a:gd name="T33" fmla="*/ 36 h 71"/>
                <a:gd name="T34" fmla="*/ 17 w 38"/>
                <a:gd name="T35" fmla="*/ 32 h 71"/>
                <a:gd name="T36" fmla="*/ 13 w 38"/>
                <a:gd name="T37" fmla="*/ 27 h 71"/>
                <a:gd name="T38" fmla="*/ 11 w 38"/>
                <a:gd name="T39" fmla="*/ 23 h 71"/>
                <a:gd name="T40" fmla="*/ 9 w 38"/>
                <a:gd name="T41" fmla="*/ 19 h 71"/>
                <a:gd name="T42" fmla="*/ 5 w 38"/>
                <a:gd name="T43" fmla="*/ 13 h 71"/>
                <a:gd name="T44" fmla="*/ 3 w 38"/>
                <a:gd name="T45" fmla="*/ 9 h 71"/>
                <a:gd name="T46" fmla="*/ 1 w 38"/>
                <a:gd name="T47" fmla="*/ 5 h 71"/>
                <a:gd name="T48" fmla="*/ 0 w 38"/>
                <a:gd name="T49" fmla="*/ 4 h 71"/>
                <a:gd name="T50" fmla="*/ 0 w 38"/>
                <a:gd name="T51" fmla="*/ 0 h 71"/>
                <a:gd name="T52" fmla="*/ 0 w 38"/>
                <a:gd name="T53" fmla="*/ 4 h 71"/>
                <a:gd name="T54" fmla="*/ 0 w 38"/>
                <a:gd name="T55" fmla="*/ 7 h 71"/>
                <a:gd name="T56" fmla="*/ 0 w 38"/>
                <a:gd name="T57" fmla="*/ 11 h 71"/>
                <a:gd name="T58" fmla="*/ 0 w 38"/>
                <a:gd name="T59" fmla="*/ 15 h 71"/>
                <a:gd name="T60" fmla="*/ 1 w 38"/>
                <a:gd name="T61" fmla="*/ 21 h 71"/>
                <a:gd name="T62" fmla="*/ 1 w 38"/>
                <a:gd name="T63" fmla="*/ 25 h 71"/>
                <a:gd name="T64" fmla="*/ 1 w 38"/>
                <a:gd name="T65" fmla="*/ 30 h 71"/>
                <a:gd name="T66" fmla="*/ 1 w 38"/>
                <a:gd name="T67" fmla="*/ 36 h 71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38"/>
                <a:gd name="T103" fmla="*/ 0 h 71"/>
                <a:gd name="T104" fmla="*/ 38 w 38"/>
                <a:gd name="T105" fmla="*/ 71 h 71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38" h="71">
                  <a:moveTo>
                    <a:pt x="1" y="36"/>
                  </a:moveTo>
                  <a:lnTo>
                    <a:pt x="1" y="42"/>
                  </a:lnTo>
                  <a:lnTo>
                    <a:pt x="1" y="46"/>
                  </a:lnTo>
                  <a:lnTo>
                    <a:pt x="1" y="50"/>
                  </a:lnTo>
                  <a:lnTo>
                    <a:pt x="0" y="53"/>
                  </a:lnTo>
                  <a:lnTo>
                    <a:pt x="0" y="59"/>
                  </a:lnTo>
                  <a:lnTo>
                    <a:pt x="0" y="63"/>
                  </a:lnTo>
                  <a:lnTo>
                    <a:pt x="0" y="67"/>
                  </a:lnTo>
                  <a:lnTo>
                    <a:pt x="0" y="71"/>
                  </a:lnTo>
                  <a:lnTo>
                    <a:pt x="38" y="59"/>
                  </a:lnTo>
                  <a:lnTo>
                    <a:pt x="36" y="57"/>
                  </a:lnTo>
                  <a:lnTo>
                    <a:pt x="34" y="55"/>
                  </a:lnTo>
                  <a:lnTo>
                    <a:pt x="32" y="52"/>
                  </a:lnTo>
                  <a:lnTo>
                    <a:pt x="28" y="48"/>
                  </a:lnTo>
                  <a:lnTo>
                    <a:pt x="26" y="44"/>
                  </a:lnTo>
                  <a:lnTo>
                    <a:pt x="23" y="40"/>
                  </a:lnTo>
                  <a:lnTo>
                    <a:pt x="21" y="36"/>
                  </a:lnTo>
                  <a:lnTo>
                    <a:pt x="17" y="32"/>
                  </a:lnTo>
                  <a:lnTo>
                    <a:pt x="13" y="27"/>
                  </a:lnTo>
                  <a:lnTo>
                    <a:pt x="11" y="23"/>
                  </a:lnTo>
                  <a:lnTo>
                    <a:pt x="9" y="19"/>
                  </a:lnTo>
                  <a:lnTo>
                    <a:pt x="5" y="13"/>
                  </a:lnTo>
                  <a:lnTo>
                    <a:pt x="3" y="9"/>
                  </a:lnTo>
                  <a:lnTo>
                    <a:pt x="1" y="5"/>
                  </a:lnTo>
                  <a:lnTo>
                    <a:pt x="0" y="4"/>
                  </a:lnTo>
                  <a:lnTo>
                    <a:pt x="0" y="0"/>
                  </a:lnTo>
                  <a:lnTo>
                    <a:pt x="0" y="4"/>
                  </a:lnTo>
                  <a:lnTo>
                    <a:pt x="0" y="7"/>
                  </a:lnTo>
                  <a:lnTo>
                    <a:pt x="0" y="11"/>
                  </a:lnTo>
                  <a:lnTo>
                    <a:pt x="0" y="15"/>
                  </a:lnTo>
                  <a:lnTo>
                    <a:pt x="1" y="21"/>
                  </a:lnTo>
                  <a:lnTo>
                    <a:pt x="1" y="25"/>
                  </a:lnTo>
                  <a:lnTo>
                    <a:pt x="1" y="30"/>
                  </a:lnTo>
                  <a:lnTo>
                    <a:pt x="1" y="36"/>
                  </a:lnTo>
                  <a:close/>
                </a:path>
              </a:pathLst>
            </a:custGeom>
            <a:solidFill>
              <a:schemeClr val="accent2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" name="Freeform 19"/>
            <p:cNvSpPr>
              <a:spLocks/>
            </p:cNvSpPr>
            <p:nvPr/>
          </p:nvSpPr>
          <p:spPr bwMode="auto">
            <a:xfrm>
              <a:off x="3107" y="3461"/>
              <a:ext cx="109" cy="60"/>
            </a:xfrm>
            <a:custGeom>
              <a:avLst/>
              <a:gdLst>
                <a:gd name="T0" fmla="*/ 37 w 71"/>
                <a:gd name="T1" fmla="*/ 35 h 39"/>
                <a:gd name="T2" fmla="*/ 43 w 71"/>
                <a:gd name="T3" fmla="*/ 37 h 39"/>
                <a:gd name="T4" fmla="*/ 46 w 71"/>
                <a:gd name="T5" fmla="*/ 37 h 39"/>
                <a:gd name="T6" fmla="*/ 52 w 71"/>
                <a:gd name="T7" fmla="*/ 37 h 39"/>
                <a:gd name="T8" fmla="*/ 56 w 71"/>
                <a:gd name="T9" fmla="*/ 37 h 39"/>
                <a:gd name="T10" fmla="*/ 60 w 71"/>
                <a:gd name="T11" fmla="*/ 37 h 39"/>
                <a:gd name="T12" fmla="*/ 64 w 71"/>
                <a:gd name="T13" fmla="*/ 39 h 39"/>
                <a:gd name="T14" fmla="*/ 68 w 71"/>
                <a:gd name="T15" fmla="*/ 39 h 39"/>
                <a:gd name="T16" fmla="*/ 71 w 71"/>
                <a:gd name="T17" fmla="*/ 39 h 39"/>
                <a:gd name="T18" fmla="*/ 62 w 71"/>
                <a:gd name="T19" fmla="*/ 0 h 39"/>
                <a:gd name="T20" fmla="*/ 60 w 71"/>
                <a:gd name="T21" fmla="*/ 2 h 39"/>
                <a:gd name="T22" fmla="*/ 58 w 71"/>
                <a:gd name="T23" fmla="*/ 4 h 39"/>
                <a:gd name="T24" fmla="*/ 54 w 71"/>
                <a:gd name="T25" fmla="*/ 6 h 39"/>
                <a:gd name="T26" fmla="*/ 50 w 71"/>
                <a:gd name="T27" fmla="*/ 8 h 39"/>
                <a:gd name="T28" fmla="*/ 46 w 71"/>
                <a:gd name="T29" fmla="*/ 12 h 39"/>
                <a:gd name="T30" fmla="*/ 43 w 71"/>
                <a:gd name="T31" fmla="*/ 14 h 39"/>
                <a:gd name="T32" fmla="*/ 39 w 71"/>
                <a:gd name="T33" fmla="*/ 18 h 39"/>
                <a:gd name="T34" fmla="*/ 33 w 71"/>
                <a:gd name="T35" fmla="*/ 19 h 39"/>
                <a:gd name="T36" fmla="*/ 29 w 71"/>
                <a:gd name="T37" fmla="*/ 21 h 39"/>
                <a:gd name="T38" fmla="*/ 23 w 71"/>
                <a:gd name="T39" fmla="*/ 25 h 39"/>
                <a:gd name="T40" fmla="*/ 20 w 71"/>
                <a:gd name="T41" fmla="*/ 27 h 39"/>
                <a:gd name="T42" fmla="*/ 16 w 71"/>
                <a:gd name="T43" fmla="*/ 29 h 39"/>
                <a:gd name="T44" fmla="*/ 12 w 71"/>
                <a:gd name="T45" fmla="*/ 31 h 39"/>
                <a:gd name="T46" fmla="*/ 8 w 71"/>
                <a:gd name="T47" fmla="*/ 33 h 39"/>
                <a:gd name="T48" fmla="*/ 4 w 71"/>
                <a:gd name="T49" fmla="*/ 35 h 39"/>
                <a:gd name="T50" fmla="*/ 0 w 71"/>
                <a:gd name="T51" fmla="*/ 37 h 39"/>
                <a:gd name="T52" fmla="*/ 4 w 71"/>
                <a:gd name="T53" fmla="*/ 37 h 39"/>
                <a:gd name="T54" fmla="*/ 8 w 71"/>
                <a:gd name="T55" fmla="*/ 35 h 39"/>
                <a:gd name="T56" fmla="*/ 12 w 71"/>
                <a:gd name="T57" fmla="*/ 35 h 39"/>
                <a:gd name="T58" fmla="*/ 18 w 71"/>
                <a:gd name="T59" fmla="*/ 35 h 39"/>
                <a:gd name="T60" fmla="*/ 22 w 71"/>
                <a:gd name="T61" fmla="*/ 35 h 39"/>
                <a:gd name="T62" fmla="*/ 27 w 71"/>
                <a:gd name="T63" fmla="*/ 35 h 39"/>
                <a:gd name="T64" fmla="*/ 31 w 71"/>
                <a:gd name="T65" fmla="*/ 35 h 39"/>
                <a:gd name="T66" fmla="*/ 37 w 71"/>
                <a:gd name="T67" fmla="*/ 35 h 39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71"/>
                <a:gd name="T103" fmla="*/ 0 h 39"/>
                <a:gd name="T104" fmla="*/ 71 w 71"/>
                <a:gd name="T105" fmla="*/ 39 h 39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71" h="39">
                  <a:moveTo>
                    <a:pt x="37" y="35"/>
                  </a:moveTo>
                  <a:lnTo>
                    <a:pt x="43" y="37"/>
                  </a:lnTo>
                  <a:lnTo>
                    <a:pt x="46" y="37"/>
                  </a:lnTo>
                  <a:lnTo>
                    <a:pt x="52" y="37"/>
                  </a:lnTo>
                  <a:lnTo>
                    <a:pt x="56" y="37"/>
                  </a:lnTo>
                  <a:lnTo>
                    <a:pt x="60" y="37"/>
                  </a:lnTo>
                  <a:lnTo>
                    <a:pt x="64" y="39"/>
                  </a:lnTo>
                  <a:lnTo>
                    <a:pt x="68" y="39"/>
                  </a:lnTo>
                  <a:lnTo>
                    <a:pt x="71" y="39"/>
                  </a:lnTo>
                  <a:lnTo>
                    <a:pt x="62" y="0"/>
                  </a:lnTo>
                  <a:lnTo>
                    <a:pt x="60" y="2"/>
                  </a:lnTo>
                  <a:lnTo>
                    <a:pt x="58" y="4"/>
                  </a:lnTo>
                  <a:lnTo>
                    <a:pt x="54" y="6"/>
                  </a:lnTo>
                  <a:lnTo>
                    <a:pt x="50" y="8"/>
                  </a:lnTo>
                  <a:lnTo>
                    <a:pt x="46" y="12"/>
                  </a:lnTo>
                  <a:lnTo>
                    <a:pt x="43" y="14"/>
                  </a:lnTo>
                  <a:lnTo>
                    <a:pt x="39" y="18"/>
                  </a:lnTo>
                  <a:lnTo>
                    <a:pt x="33" y="19"/>
                  </a:lnTo>
                  <a:lnTo>
                    <a:pt x="29" y="21"/>
                  </a:lnTo>
                  <a:lnTo>
                    <a:pt x="23" y="25"/>
                  </a:lnTo>
                  <a:lnTo>
                    <a:pt x="20" y="27"/>
                  </a:lnTo>
                  <a:lnTo>
                    <a:pt x="16" y="29"/>
                  </a:lnTo>
                  <a:lnTo>
                    <a:pt x="12" y="31"/>
                  </a:lnTo>
                  <a:lnTo>
                    <a:pt x="8" y="33"/>
                  </a:lnTo>
                  <a:lnTo>
                    <a:pt x="4" y="35"/>
                  </a:lnTo>
                  <a:lnTo>
                    <a:pt x="0" y="37"/>
                  </a:lnTo>
                  <a:lnTo>
                    <a:pt x="4" y="37"/>
                  </a:lnTo>
                  <a:lnTo>
                    <a:pt x="8" y="35"/>
                  </a:lnTo>
                  <a:lnTo>
                    <a:pt x="12" y="35"/>
                  </a:lnTo>
                  <a:lnTo>
                    <a:pt x="18" y="35"/>
                  </a:lnTo>
                  <a:lnTo>
                    <a:pt x="22" y="35"/>
                  </a:lnTo>
                  <a:lnTo>
                    <a:pt x="27" y="35"/>
                  </a:lnTo>
                  <a:lnTo>
                    <a:pt x="31" y="35"/>
                  </a:lnTo>
                  <a:lnTo>
                    <a:pt x="37" y="35"/>
                  </a:lnTo>
                  <a:close/>
                </a:path>
              </a:pathLst>
            </a:custGeom>
            <a:solidFill>
              <a:schemeClr val="accent2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" name="Freeform 20"/>
            <p:cNvSpPr>
              <a:spLocks/>
            </p:cNvSpPr>
            <p:nvPr/>
          </p:nvSpPr>
          <p:spPr bwMode="auto">
            <a:xfrm>
              <a:off x="2912" y="1248"/>
              <a:ext cx="828" cy="373"/>
            </a:xfrm>
            <a:custGeom>
              <a:avLst/>
              <a:gdLst>
                <a:gd name="T0" fmla="*/ 0 w 543"/>
                <a:gd name="T1" fmla="*/ 16 h 244"/>
                <a:gd name="T2" fmla="*/ 38 w 543"/>
                <a:gd name="T3" fmla="*/ 17 h 244"/>
                <a:gd name="T4" fmla="*/ 77 w 543"/>
                <a:gd name="T5" fmla="*/ 21 h 244"/>
                <a:gd name="T6" fmla="*/ 115 w 543"/>
                <a:gd name="T7" fmla="*/ 25 h 244"/>
                <a:gd name="T8" fmla="*/ 153 w 543"/>
                <a:gd name="T9" fmla="*/ 33 h 244"/>
                <a:gd name="T10" fmla="*/ 190 w 543"/>
                <a:gd name="T11" fmla="*/ 40 h 244"/>
                <a:gd name="T12" fmla="*/ 224 w 543"/>
                <a:gd name="T13" fmla="*/ 52 h 244"/>
                <a:gd name="T14" fmla="*/ 261 w 543"/>
                <a:gd name="T15" fmla="*/ 64 h 244"/>
                <a:gd name="T16" fmla="*/ 293 w 543"/>
                <a:gd name="T17" fmla="*/ 77 h 244"/>
                <a:gd name="T18" fmla="*/ 328 w 543"/>
                <a:gd name="T19" fmla="*/ 92 h 244"/>
                <a:gd name="T20" fmla="*/ 361 w 543"/>
                <a:gd name="T21" fmla="*/ 110 h 244"/>
                <a:gd name="T22" fmla="*/ 391 w 543"/>
                <a:gd name="T23" fmla="*/ 129 h 244"/>
                <a:gd name="T24" fmla="*/ 422 w 543"/>
                <a:gd name="T25" fmla="*/ 150 h 244"/>
                <a:gd name="T26" fmla="*/ 451 w 543"/>
                <a:gd name="T27" fmla="*/ 171 h 244"/>
                <a:gd name="T28" fmla="*/ 480 w 543"/>
                <a:gd name="T29" fmla="*/ 194 h 244"/>
                <a:gd name="T30" fmla="*/ 507 w 543"/>
                <a:gd name="T31" fmla="*/ 219 h 244"/>
                <a:gd name="T32" fmla="*/ 532 w 543"/>
                <a:gd name="T33" fmla="*/ 244 h 244"/>
                <a:gd name="T34" fmla="*/ 543 w 543"/>
                <a:gd name="T35" fmla="*/ 232 h 244"/>
                <a:gd name="T36" fmla="*/ 518 w 543"/>
                <a:gd name="T37" fmla="*/ 207 h 244"/>
                <a:gd name="T38" fmla="*/ 489 w 543"/>
                <a:gd name="T39" fmla="*/ 183 h 244"/>
                <a:gd name="T40" fmla="*/ 460 w 543"/>
                <a:gd name="T41" fmla="*/ 158 h 244"/>
                <a:gd name="T42" fmla="*/ 432 w 543"/>
                <a:gd name="T43" fmla="*/ 136 h 244"/>
                <a:gd name="T44" fmla="*/ 399 w 543"/>
                <a:gd name="T45" fmla="*/ 115 h 244"/>
                <a:gd name="T46" fmla="*/ 368 w 543"/>
                <a:gd name="T47" fmla="*/ 96 h 244"/>
                <a:gd name="T48" fmla="*/ 334 w 543"/>
                <a:gd name="T49" fmla="*/ 79 h 244"/>
                <a:gd name="T50" fmla="*/ 301 w 543"/>
                <a:gd name="T51" fmla="*/ 64 h 244"/>
                <a:gd name="T52" fmla="*/ 267 w 543"/>
                <a:gd name="T53" fmla="*/ 48 h 244"/>
                <a:gd name="T54" fmla="*/ 230 w 543"/>
                <a:gd name="T55" fmla="*/ 37 h 244"/>
                <a:gd name="T56" fmla="*/ 194 w 543"/>
                <a:gd name="T57" fmla="*/ 25 h 244"/>
                <a:gd name="T58" fmla="*/ 155 w 543"/>
                <a:gd name="T59" fmla="*/ 17 h 244"/>
                <a:gd name="T60" fmla="*/ 117 w 543"/>
                <a:gd name="T61" fmla="*/ 10 h 244"/>
                <a:gd name="T62" fmla="*/ 78 w 543"/>
                <a:gd name="T63" fmla="*/ 4 h 244"/>
                <a:gd name="T64" fmla="*/ 40 w 543"/>
                <a:gd name="T65" fmla="*/ 2 h 244"/>
                <a:gd name="T66" fmla="*/ 0 w 543"/>
                <a:gd name="T67" fmla="*/ 0 h 244"/>
                <a:gd name="T68" fmla="*/ 0 w 543"/>
                <a:gd name="T69" fmla="*/ 16 h 244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543"/>
                <a:gd name="T106" fmla="*/ 0 h 244"/>
                <a:gd name="T107" fmla="*/ 543 w 543"/>
                <a:gd name="T108" fmla="*/ 244 h 244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543" h="244">
                  <a:moveTo>
                    <a:pt x="0" y="16"/>
                  </a:moveTo>
                  <a:lnTo>
                    <a:pt x="38" y="17"/>
                  </a:lnTo>
                  <a:lnTo>
                    <a:pt x="77" y="21"/>
                  </a:lnTo>
                  <a:lnTo>
                    <a:pt x="115" y="25"/>
                  </a:lnTo>
                  <a:lnTo>
                    <a:pt x="153" y="33"/>
                  </a:lnTo>
                  <a:lnTo>
                    <a:pt x="190" y="40"/>
                  </a:lnTo>
                  <a:lnTo>
                    <a:pt x="224" y="52"/>
                  </a:lnTo>
                  <a:lnTo>
                    <a:pt x="261" y="64"/>
                  </a:lnTo>
                  <a:lnTo>
                    <a:pt x="293" y="77"/>
                  </a:lnTo>
                  <a:lnTo>
                    <a:pt x="328" y="92"/>
                  </a:lnTo>
                  <a:lnTo>
                    <a:pt x="361" y="110"/>
                  </a:lnTo>
                  <a:lnTo>
                    <a:pt x="391" y="129"/>
                  </a:lnTo>
                  <a:lnTo>
                    <a:pt x="422" y="150"/>
                  </a:lnTo>
                  <a:lnTo>
                    <a:pt x="451" y="171"/>
                  </a:lnTo>
                  <a:lnTo>
                    <a:pt x="480" y="194"/>
                  </a:lnTo>
                  <a:lnTo>
                    <a:pt x="507" y="219"/>
                  </a:lnTo>
                  <a:lnTo>
                    <a:pt x="532" y="244"/>
                  </a:lnTo>
                  <a:lnTo>
                    <a:pt x="543" y="232"/>
                  </a:lnTo>
                  <a:lnTo>
                    <a:pt x="518" y="207"/>
                  </a:lnTo>
                  <a:lnTo>
                    <a:pt x="489" y="183"/>
                  </a:lnTo>
                  <a:lnTo>
                    <a:pt x="460" y="158"/>
                  </a:lnTo>
                  <a:lnTo>
                    <a:pt x="432" y="136"/>
                  </a:lnTo>
                  <a:lnTo>
                    <a:pt x="399" y="115"/>
                  </a:lnTo>
                  <a:lnTo>
                    <a:pt x="368" y="96"/>
                  </a:lnTo>
                  <a:lnTo>
                    <a:pt x="334" y="79"/>
                  </a:lnTo>
                  <a:lnTo>
                    <a:pt x="301" y="64"/>
                  </a:lnTo>
                  <a:lnTo>
                    <a:pt x="267" y="48"/>
                  </a:lnTo>
                  <a:lnTo>
                    <a:pt x="230" y="37"/>
                  </a:lnTo>
                  <a:lnTo>
                    <a:pt x="194" y="25"/>
                  </a:lnTo>
                  <a:lnTo>
                    <a:pt x="155" y="17"/>
                  </a:lnTo>
                  <a:lnTo>
                    <a:pt x="117" y="10"/>
                  </a:lnTo>
                  <a:lnTo>
                    <a:pt x="78" y="4"/>
                  </a:lnTo>
                  <a:lnTo>
                    <a:pt x="40" y="2"/>
                  </a:lnTo>
                  <a:lnTo>
                    <a:pt x="0" y="0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chemeClr val="accent2"/>
            </a:solidFill>
            <a:ln w="38100">
              <a:solidFill>
                <a:srgbClr val="99FF33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" name="Freeform 21"/>
            <p:cNvSpPr>
              <a:spLocks/>
            </p:cNvSpPr>
            <p:nvPr/>
          </p:nvSpPr>
          <p:spPr bwMode="auto">
            <a:xfrm>
              <a:off x="2091" y="1248"/>
              <a:ext cx="821" cy="363"/>
            </a:xfrm>
            <a:custGeom>
              <a:avLst/>
              <a:gdLst>
                <a:gd name="T0" fmla="*/ 12 w 538"/>
                <a:gd name="T1" fmla="*/ 238 h 238"/>
                <a:gd name="T2" fmla="*/ 37 w 538"/>
                <a:gd name="T3" fmla="*/ 213 h 238"/>
                <a:gd name="T4" fmla="*/ 64 w 538"/>
                <a:gd name="T5" fmla="*/ 188 h 238"/>
                <a:gd name="T6" fmla="*/ 92 w 538"/>
                <a:gd name="T7" fmla="*/ 167 h 238"/>
                <a:gd name="T8" fmla="*/ 121 w 538"/>
                <a:gd name="T9" fmla="*/ 146 h 238"/>
                <a:gd name="T10" fmla="*/ 152 w 538"/>
                <a:gd name="T11" fmla="*/ 125 h 238"/>
                <a:gd name="T12" fmla="*/ 183 w 538"/>
                <a:gd name="T13" fmla="*/ 108 h 238"/>
                <a:gd name="T14" fmla="*/ 215 w 538"/>
                <a:gd name="T15" fmla="*/ 90 h 238"/>
                <a:gd name="T16" fmla="*/ 248 w 538"/>
                <a:gd name="T17" fmla="*/ 75 h 238"/>
                <a:gd name="T18" fmla="*/ 282 w 538"/>
                <a:gd name="T19" fmla="*/ 62 h 238"/>
                <a:gd name="T20" fmla="*/ 317 w 538"/>
                <a:gd name="T21" fmla="*/ 50 h 238"/>
                <a:gd name="T22" fmla="*/ 352 w 538"/>
                <a:gd name="T23" fmla="*/ 40 h 238"/>
                <a:gd name="T24" fmla="*/ 388 w 538"/>
                <a:gd name="T25" fmla="*/ 31 h 238"/>
                <a:gd name="T26" fmla="*/ 425 w 538"/>
                <a:gd name="T27" fmla="*/ 25 h 238"/>
                <a:gd name="T28" fmla="*/ 461 w 538"/>
                <a:gd name="T29" fmla="*/ 21 h 238"/>
                <a:gd name="T30" fmla="*/ 499 w 538"/>
                <a:gd name="T31" fmla="*/ 17 h 238"/>
                <a:gd name="T32" fmla="*/ 538 w 538"/>
                <a:gd name="T33" fmla="*/ 16 h 238"/>
                <a:gd name="T34" fmla="*/ 538 w 538"/>
                <a:gd name="T35" fmla="*/ 0 h 238"/>
                <a:gd name="T36" fmla="*/ 499 w 538"/>
                <a:gd name="T37" fmla="*/ 2 h 238"/>
                <a:gd name="T38" fmla="*/ 459 w 538"/>
                <a:gd name="T39" fmla="*/ 4 h 238"/>
                <a:gd name="T40" fmla="*/ 423 w 538"/>
                <a:gd name="T41" fmla="*/ 10 h 238"/>
                <a:gd name="T42" fmla="*/ 384 w 538"/>
                <a:gd name="T43" fmla="*/ 16 h 238"/>
                <a:gd name="T44" fmla="*/ 348 w 538"/>
                <a:gd name="T45" fmla="*/ 25 h 238"/>
                <a:gd name="T46" fmla="*/ 311 w 538"/>
                <a:gd name="T47" fmla="*/ 35 h 238"/>
                <a:gd name="T48" fmla="*/ 277 w 538"/>
                <a:gd name="T49" fmla="*/ 48 h 238"/>
                <a:gd name="T50" fmla="*/ 242 w 538"/>
                <a:gd name="T51" fmla="*/ 62 h 238"/>
                <a:gd name="T52" fmla="*/ 208 w 538"/>
                <a:gd name="T53" fmla="*/ 77 h 238"/>
                <a:gd name="T54" fmla="*/ 175 w 538"/>
                <a:gd name="T55" fmla="*/ 94 h 238"/>
                <a:gd name="T56" fmla="*/ 142 w 538"/>
                <a:gd name="T57" fmla="*/ 111 h 238"/>
                <a:gd name="T58" fmla="*/ 112 w 538"/>
                <a:gd name="T59" fmla="*/ 133 h 238"/>
                <a:gd name="T60" fmla="*/ 83 w 538"/>
                <a:gd name="T61" fmla="*/ 154 h 238"/>
                <a:gd name="T62" fmla="*/ 54 w 538"/>
                <a:gd name="T63" fmla="*/ 177 h 238"/>
                <a:gd name="T64" fmla="*/ 27 w 538"/>
                <a:gd name="T65" fmla="*/ 202 h 238"/>
                <a:gd name="T66" fmla="*/ 0 w 538"/>
                <a:gd name="T67" fmla="*/ 227 h 238"/>
                <a:gd name="T68" fmla="*/ 12 w 538"/>
                <a:gd name="T69" fmla="*/ 238 h 238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538"/>
                <a:gd name="T106" fmla="*/ 0 h 238"/>
                <a:gd name="T107" fmla="*/ 538 w 538"/>
                <a:gd name="T108" fmla="*/ 238 h 238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538" h="238">
                  <a:moveTo>
                    <a:pt x="12" y="238"/>
                  </a:moveTo>
                  <a:lnTo>
                    <a:pt x="37" y="213"/>
                  </a:lnTo>
                  <a:lnTo>
                    <a:pt x="64" y="188"/>
                  </a:lnTo>
                  <a:lnTo>
                    <a:pt x="92" y="167"/>
                  </a:lnTo>
                  <a:lnTo>
                    <a:pt x="121" y="146"/>
                  </a:lnTo>
                  <a:lnTo>
                    <a:pt x="152" y="125"/>
                  </a:lnTo>
                  <a:lnTo>
                    <a:pt x="183" y="108"/>
                  </a:lnTo>
                  <a:lnTo>
                    <a:pt x="215" y="90"/>
                  </a:lnTo>
                  <a:lnTo>
                    <a:pt x="248" y="75"/>
                  </a:lnTo>
                  <a:lnTo>
                    <a:pt x="282" y="62"/>
                  </a:lnTo>
                  <a:lnTo>
                    <a:pt x="317" y="50"/>
                  </a:lnTo>
                  <a:lnTo>
                    <a:pt x="352" y="40"/>
                  </a:lnTo>
                  <a:lnTo>
                    <a:pt x="388" y="31"/>
                  </a:lnTo>
                  <a:lnTo>
                    <a:pt x="425" y="25"/>
                  </a:lnTo>
                  <a:lnTo>
                    <a:pt x="461" y="21"/>
                  </a:lnTo>
                  <a:lnTo>
                    <a:pt x="499" y="17"/>
                  </a:lnTo>
                  <a:lnTo>
                    <a:pt x="538" y="16"/>
                  </a:lnTo>
                  <a:lnTo>
                    <a:pt x="538" y="0"/>
                  </a:lnTo>
                  <a:lnTo>
                    <a:pt x="499" y="2"/>
                  </a:lnTo>
                  <a:lnTo>
                    <a:pt x="459" y="4"/>
                  </a:lnTo>
                  <a:lnTo>
                    <a:pt x="423" y="10"/>
                  </a:lnTo>
                  <a:lnTo>
                    <a:pt x="384" y="16"/>
                  </a:lnTo>
                  <a:lnTo>
                    <a:pt x="348" y="25"/>
                  </a:lnTo>
                  <a:lnTo>
                    <a:pt x="311" y="35"/>
                  </a:lnTo>
                  <a:lnTo>
                    <a:pt x="277" y="48"/>
                  </a:lnTo>
                  <a:lnTo>
                    <a:pt x="242" y="62"/>
                  </a:lnTo>
                  <a:lnTo>
                    <a:pt x="208" y="77"/>
                  </a:lnTo>
                  <a:lnTo>
                    <a:pt x="175" y="94"/>
                  </a:lnTo>
                  <a:lnTo>
                    <a:pt x="142" y="111"/>
                  </a:lnTo>
                  <a:lnTo>
                    <a:pt x="112" y="133"/>
                  </a:lnTo>
                  <a:lnTo>
                    <a:pt x="83" y="154"/>
                  </a:lnTo>
                  <a:lnTo>
                    <a:pt x="54" y="177"/>
                  </a:lnTo>
                  <a:lnTo>
                    <a:pt x="27" y="202"/>
                  </a:lnTo>
                  <a:lnTo>
                    <a:pt x="0" y="227"/>
                  </a:lnTo>
                  <a:lnTo>
                    <a:pt x="12" y="238"/>
                  </a:lnTo>
                  <a:close/>
                </a:path>
              </a:pathLst>
            </a:custGeom>
            <a:solidFill>
              <a:schemeClr val="accent2"/>
            </a:solidFill>
            <a:ln w="28575">
              <a:solidFill>
                <a:srgbClr val="99FF33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0" name="Freeform 22"/>
            <p:cNvSpPr>
              <a:spLocks/>
            </p:cNvSpPr>
            <p:nvPr/>
          </p:nvSpPr>
          <p:spPr bwMode="auto">
            <a:xfrm>
              <a:off x="2064" y="1536"/>
              <a:ext cx="96" cy="98"/>
            </a:xfrm>
            <a:custGeom>
              <a:avLst/>
              <a:gdLst>
                <a:gd name="T0" fmla="*/ 30 w 63"/>
                <a:gd name="T1" fmla="*/ 45 h 64"/>
                <a:gd name="T2" fmla="*/ 36 w 63"/>
                <a:gd name="T3" fmla="*/ 43 h 64"/>
                <a:gd name="T4" fmla="*/ 40 w 63"/>
                <a:gd name="T5" fmla="*/ 39 h 64"/>
                <a:gd name="T6" fmla="*/ 44 w 63"/>
                <a:gd name="T7" fmla="*/ 37 h 64"/>
                <a:gd name="T8" fmla="*/ 48 w 63"/>
                <a:gd name="T9" fmla="*/ 37 h 64"/>
                <a:gd name="T10" fmla="*/ 51 w 63"/>
                <a:gd name="T11" fmla="*/ 35 h 64"/>
                <a:gd name="T12" fmla="*/ 55 w 63"/>
                <a:gd name="T13" fmla="*/ 33 h 64"/>
                <a:gd name="T14" fmla="*/ 59 w 63"/>
                <a:gd name="T15" fmla="*/ 31 h 64"/>
                <a:gd name="T16" fmla="*/ 63 w 63"/>
                <a:gd name="T17" fmla="*/ 29 h 64"/>
                <a:gd name="T18" fmla="*/ 32 w 63"/>
                <a:gd name="T19" fmla="*/ 0 h 64"/>
                <a:gd name="T20" fmla="*/ 32 w 63"/>
                <a:gd name="T21" fmla="*/ 2 h 64"/>
                <a:gd name="T22" fmla="*/ 32 w 63"/>
                <a:gd name="T23" fmla="*/ 6 h 64"/>
                <a:gd name="T24" fmla="*/ 30 w 63"/>
                <a:gd name="T25" fmla="*/ 10 h 64"/>
                <a:gd name="T26" fmla="*/ 28 w 63"/>
                <a:gd name="T27" fmla="*/ 14 h 64"/>
                <a:gd name="T28" fmla="*/ 27 w 63"/>
                <a:gd name="T29" fmla="*/ 18 h 64"/>
                <a:gd name="T30" fmla="*/ 25 w 63"/>
                <a:gd name="T31" fmla="*/ 24 h 64"/>
                <a:gd name="T32" fmla="*/ 21 w 63"/>
                <a:gd name="T33" fmla="*/ 27 h 64"/>
                <a:gd name="T34" fmla="*/ 19 w 63"/>
                <a:gd name="T35" fmla="*/ 33 h 64"/>
                <a:gd name="T36" fmla="*/ 17 w 63"/>
                <a:gd name="T37" fmla="*/ 37 h 64"/>
                <a:gd name="T38" fmla="*/ 13 w 63"/>
                <a:gd name="T39" fmla="*/ 43 h 64"/>
                <a:gd name="T40" fmla="*/ 11 w 63"/>
                <a:gd name="T41" fmla="*/ 47 h 64"/>
                <a:gd name="T42" fmla="*/ 9 w 63"/>
                <a:gd name="T43" fmla="*/ 50 h 64"/>
                <a:gd name="T44" fmla="*/ 7 w 63"/>
                <a:gd name="T45" fmla="*/ 54 h 64"/>
                <a:gd name="T46" fmla="*/ 4 w 63"/>
                <a:gd name="T47" fmla="*/ 58 h 64"/>
                <a:gd name="T48" fmla="*/ 2 w 63"/>
                <a:gd name="T49" fmla="*/ 62 h 64"/>
                <a:gd name="T50" fmla="*/ 0 w 63"/>
                <a:gd name="T51" fmla="*/ 64 h 64"/>
                <a:gd name="T52" fmla="*/ 4 w 63"/>
                <a:gd name="T53" fmla="*/ 62 h 64"/>
                <a:gd name="T54" fmla="*/ 5 w 63"/>
                <a:gd name="T55" fmla="*/ 60 h 64"/>
                <a:gd name="T56" fmla="*/ 9 w 63"/>
                <a:gd name="T57" fmla="*/ 58 h 64"/>
                <a:gd name="T58" fmla="*/ 13 w 63"/>
                <a:gd name="T59" fmla="*/ 54 h 64"/>
                <a:gd name="T60" fmla="*/ 17 w 63"/>
                <a:gd name="T61" fmla="*/ 52 h 64"/>
                <a:gd name="T62" fmla="*/ 21 w 63"/>
                <a:gd name="T63" fmla="*/ 50 h 64"/>
                <a:gd name="T64" fmla="*/ 27 w 63"/>
                <a:gd name="T65" fmla="*/ 47 h 64"/>
                <a:gd name="T66" fmla="*/ 30 w 63"/>
                <a:gd name="T67" fmla="*/ 45 h 64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63"/>
                <a:gd name="T103" fmla="*/ 0 h 64"/>
                <a:gd name="T104" fmla="*/ 63 w 63"/>
                <a:gd name="T105" fmla="*/ 64 h 64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63" h="64">
                  <a:moveTo>
                    <a:pt x="30" y="45"/>
                  </a:moveTo>
                  <a:lnTo>
                    <a:pt x="36" y="43"/>
                  </a:lnTo>
                  <a:lnTo>
                    <a:pt x="40" y="39"/>
                  </a:lnTo>
                  <a:lnTo>
                    <a:pt x="44" y="37"/>
                  </a:lnTo>
                  <a:lnTo>
                    <a:pt x="48" y="37"/>
                  </a:lnTo>
                  <a:lnTo>
                    <a:pt x="51" y="35"/>
                  </a:lnTo>
                  <a:lnTo>
                    <a:pt x="55" y="33"/>
                  </a:lnTo>
                  <a:lnTo>
                    <a:pt x="59" y="31"/>
                  </a:lnTo>
                  <a:lnTo>
                    <a:pt x="63" y="29"/>
                  </a:lnTo>
                  <a:lnTo>
                    <a:pt x="32" y="0"/>
                  </a:lnTo>
                  <a:lnTo>
                    <a:pt x="32" y="2"/>
                  </a:lnTo>
                  <a:lnTo>
                    <a:pt x="32" y="6"/>
                  </a:lnTo>
                  <a:lnTo>
                    <a:pt x="30" y="10"/>
                  </a:lnTo>
                  <a:lnTo>
                    <a:pt x="28" y="14"/>
                  </a:lnTo>
                  <a:lnTo>
                    <a:pt x="27" y="18"/>
                  </a:lnTo>
                  <a:lnTo>
                    <a:pt x="25" y="24"/>
                  </a:lnTo>
                  <a:lnTo>
                    <a:pt x="21" y="27"/>
                  </a:lnTo>
                  <a:lnTo>
                    <a:pt x="19" y="33"/>
                  </a:lnTo>
                  <a:lnTo>
                    <a:pt x="17" y="37"/>
                  </a:lnTo>
                  <a:lnTo>
                    <a:pt x="13" y="43"/>
                  </a:lnTo>
                  <a:lnTo>
                    <a:pt x="11" y="47"/>
                  </a:lnTo>
                  <a:lnTo>
                    <a:pt x="9" y="50"/>
                  </a:lnTo>
                  <a:lnTo>
                    <a:pt x="7" y="54"/>
                  </a:lnTo>
                  <a:lnTo>
                    <a:pt x="4" y="58"/>
                  </a:lnTo>
                  <a:lnTo>
                    <a:pt x="2" y="62"/>
                  </a:lnTo>
                  <a:lnTo>
                    <a:pt x="0" y="64"/>
                  </a:lnTo>
                  <a:lnTo>
                    <a:pt x="4" y="62"/>
                  </a:lnTo>
                  <a:lnTo>
                    <a:pt x="5" y="60"/>
                  </a:lnTo>
                  <a:lnTo>
                    <a:pt x="9" y="58"/>
                  </a:lnTo>
                  <a:lnTo>
                    <a:pt x="13" y="54"/>
                  </a:lnTo>
                  <a:lnTo>
                    <a:pt x="17" y="52"/>
                  </a:lnTo>
                  <a:lnTo>
                    <a:pt x="21" y="50"/>
                  </a:lnTo>
                  <a:lnTo>
                    <a:pt x="27" y="47"/>
                  </a:lnTo>
                  <a:lnTo>
                    <a:pt x="30" y="45"/>
                  </a:lnTo>
                  <a:close/>
                </a:path>
              </a:pathLst>
            </a:custGeom>
            <a:solidFill>
              <a:schemeClr val="accent2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1" name="Freeform 23"/>
            <p:cNvSpPr>
              <a:spLocks/>
            </p:cNvSpPr>
            <p:nvPr/>
          </p:nvSpPr>
          <p:spPr bwMode="auto">
            <a:xfrm>
              <a:off x="3697" y="1584"/>
              <a:ext cx="95" cy="96"/>
            </a:xfrm>
            <a:custGeom>
              <a:avLst/>
              <a:gdLst>
                <a:gd name="T0" fmla="*/ 42 w 62"/>
                <a:gd name="T1" fmla="*/ 31 h 63"/>
                <a:gd name="T2" fmla="*/ 41 w 62"/>
                <a:gd name="T3" fmla="*/ 27 h 63"/>
                <a:gd name="T4" fmla="*/ 39 w 62"/>
                <a:gd name="T5" fmla="*/ 23 h 63"/>
                <a:gd name="T6" fmla="*/ 37 w 62"/>
                <a:gd name="T7" fmla="*/ 19 h 63"/>
                <a:gd name="T8" fmla="*/ 35 w 62"/>
                <a:gd name="T9" fmla="*/ 16 h 63"/>
                <a:gd name="T10" fmla="*/ 33 w 62"/>
                <a:gd name="T11" fmla="*/ 12 h 63"/>
                <a:gd name="T12" fmla="*/ 33 w 62"/>
                <a:gd name="T13" fmla="*/ 8 h 63"/>
                <a:gd name="T14" fmla="*/ 31 w 62"/>
                <a:gd name="T15" fmla="*/ 4 h 63"/>
                <a:gd name="T16" fmla="*/ 29 w 62"/>
                <a:gd name="T17" fmla="*/ 0 h 63"/>
                <a:gd name="T18" fmla="*/ 0 w 62"/>
                <a:gd name="T19" fmla="*/ 27 h 63"/>
                <a:gd name="T20" fmla="*/ 2 w 62"/>
                <a:gd name="T21" fmla="*/ 29 h 63"/>
                <a:gd name="T22" fmla="*/ 4 w 62"/>
                <a:gd name="T23" fmla="*/ 29 h 63"/>
                <a:gd name="T24" fmla="*/ 8 w 62"/>
                <a:gd name="T25" fmla="*/ 31 h 63"/>
                <a:gd name="T26" fmla="*/ 12 w 62"/>
                <a:gd name="T27" fmla="*/ 33 h 63"/>
                <a:gd name="T28" fmla="*/ 18 w 62"/>
                <a:gd name="T29" fmla="*/ 35 h 63"/>
                <a:gd name="T30" fmla="*/ 21 w 62"/>
                <a:gd name="T31" fmla="*/ 39 h 63"/>
                <a:gd name="T32" fmla="*/ 27 w 62"/>
                <a:gd name="T33" fmla="*/ 40 h 63"/>
                <a:gd name="T34" fmla="*/ 31 w 62"/>
                <a:gd name="T35" fmla="*/ 42 h 63"/>
                <a:gd name="T36" fmla="*/ 35 w 62"/>
                <a:gd name="T37" fmla="*/ 46 h 63"/>
                <a:gd name="T38" fmla="*/ 41 w 62"/>
                <a:gd name="T39" fmla="*/ 48 h 63"/>
                <a:gd name="T40" fmla="*/ 44 w 62"/>
                <a:gd name="T41" fmla="*/ 50 h 63"/>
                <a:gd name="T42" fmla="*/ 48 w 62"/>
                <a:gd name="T43" fmla="*/ 54 h 63"/>
                <a:gd name="T44" fmla="*/ 52 w 62"/>
                <a:gd name="T45" fmla="*/ 56 h 63"/>
                <a:gd name="T46" fmla="*/ 56 w 62"/>
                <a:gd name="T47" fmla="*/ 58 h 63"/>
                <a:gd name="T48" fmla="*/ 58 w 62"/>
                <a:gd name="T49" fmla="*/ 62 h 63"/>
                <a:gd name="T50" fmla="*/ 62 w 62"/>
                <a:gd name="T51" fmla="*/ 63 h 63"/>
                <a:gd name="T52" fmla="*/ 60 w 62"/>
                <a:gd name="T53" fmla="*/ 60 h 63"/>
                <a:gd name="T54" fmla="*/ 58 w 62"/>
                <a:gd name="T55" fmla="*/ 58 h 63"/>
                <a:gd name="T56" fmla="*/ 56 w 62"/>
                <a:gd name="T57" fmla="*/ 54 h 63"/>
                <a:gd name="T58" fmla="*/ 52 w 62"/>
                <a:gd name="T59" fmla="*/ 50 h 63"/>
                <a:gd name="T60" fmla="*/ 50 w 62"/>
                <a:gd name="T61" fmla="*/ 46 h 63"/>
                <a:gd name="T62" fmla="*/ 48 w 62"/>
                <a:gd name="T63" fmla="*/ 40 h 63"/>
                <a:gd name="T64" fmla="*/ 46 w 62"/>
                <a:gd name="T65" fmla="*/ 37 h 63"/>
                <a:gd name="T66" fmla="*/ 42 w 62"/>
                <a:gd name="T67" fmla="*/ 31 h 63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62"/>
                <a:gd name="T103" fmla="*/ 0 h 63"/>
                <a:gd name="T104" fmla="*/ 62 w 62"/>
                <a:gd name="T105" fmla="*/ 63 h 63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62" h="63">
                  <a:moveTo>
                    <a:pt x="42" y="31"/>
                  </a:moveTo>
                  <a:lnTo>
                    <a:pt x="41" y="27"/>
                  </a:lnTo>
                  <a:lnTo>
                    <a:pt x="39" y="23"/>
                  </a:lnTo>
                  <a:lnTo>
                    <a:pt x="37" y="19"/>
                  </a:lnTo>
                  <a:lnTo>
                    <a:pt x="35" y="16"/>
                  </a:lnTo>
                  <a:lnTo>
                    <a:pt x="33" y="12"/>
                  </a:lnTo>
                  <a:lnTo>
                    <a:pt x="33" y="8"/>
                  </a:lnTo>
                  <a:lnTo>
                    <a:pt x="31" y="4"/>
                  </a:lnTo>
                  <a:lnTo>
                    <a:pt x="29" y="0"/>
                  </a:lnTo>
                  <a:lnTo>
                    <a:pt x="0" y="27"/>
                  </a:lnTo>
                  <a:lnTo>
                    <a:pt x="2" y="29"/>
                  </a:lnTo>
                  <a:lnTo>
                    <a:pt x="4" y="29"/>
                  </a:lnTo>
                  <a:lnTo>
                    <a:pt x="8" y="31"/>
                  </a:lnTo>
                  <a:lnTo>
                    <a:pt x="12" y="33"/>
                  </a:lnTo>
                  <a:lnTo>
                    <a:pt x="18" y="35"/>
                  </a:lnTo>
                  <a:lnTo>
                    <a:pt x="21" y="39"/>
                  </a:lnTo>
                  <a:lnTo>
                    <a:pt x="27" y="40"/>
                  </a:lnTo>
                  <a:lnTo>
                    <a:pt x="31" y="42"/>
                  </a:lnTo>
                  <a:lnTo>
                    <a:pt x="35" y="46"/>
                  </a:lnTo>
                  <a:lnTo>
                    <a:pt x="41" y="48"/>
                  </a:lnTo>
                  <a:lnTo>
                    <a:pt x="44" y="50"/>
                  </a:lnTo>
                  <a:lnTo>
                    <a:pt x="48" y="54"/>
                  </a:lnTo>
                  <a:lnTo>
                    <a:pt x="52" y="56"/>
                  </a:lnTo>
                  <a:lnTo>
                    <a:pt x="56" y="58"/>
                  </a:lnTo>
                  <a:lnTo>
                    <a:pt x="58" y="62"/>
                  </a:lnTo>
                  <a:lnTo>
                    <a:pt x="62" y="63"/>
                  </a:lnTo>
                  <a:lnTo>
                    <a:pt x="60" y="60"/>
                  </a:lnTo>
                  <a:lnTo>
                    <a:pt x="58" y="58"/>
                  </a:lnTo>
                  <a:lnTo>
                    <a:pt x="56" y="54"/>
                  </a:lnTo>
                  <a:lnTo>
                    <a:pt x="52" y="50"/>
                  </a:lnTo>
                  <a:lnTo>
                    <a:pt x="50" y="46"/>
                  </a:lnTo>
                  <a:lnTo>
                    <a:pt x="48" y="40"/>
                  </a:lnTo>
                  <a:lnTo>
                    <a:pt x="46" y="37"/>
                  </a:lnTo>
                  <a:lnTo>
                    <a:pt x="42" y="31"/>
                  </a:lnTo>
                  <a:close/>
                </a:path>
              </a:pathLst>
            </a:custGeom>
            <a:solidFill>
              <a:schemeClr val="accent2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" name="Freeform 24"/>
            <p:cNvSpPr>
              <a:spLocks/>
            </p:cNvSpPr>
            <p:nvPr/>
          </p:nvSpPr>
          <p:spPr bwMode="auto">
            <a:xfrm>
              <a:off x="2880" y="2784"/>
              <a:ext cx="23" cy="679"/>
            </a:xfrm>
            <a:custGeom>
              <a:avLst/>
              <a:gdLst>
                <a:gd name="T0" fmla="*/ 7 w 15"/>
                <a:gd name="T1" fmla="*/ 0 h 445"/>
                <a:gd name="T2" fmla="*/ 0 w 15"/>
                <a:gd name="T3" fmla="*/ 0 h 445"/>
                <a:gd name="T4" fmla="*/ 0 w 15"/>
                <a:gd name="T5" fmla="*/ 445 h 445"/>
                <a:gd name="T6" fmla="*/ 15 w 15"/>
                <a:gd name="T7" fmla="*/ 445 h 445"/>
                <a:gd name="T8" fmla="*/ 15 w 15"/>
                <a:gd name="T9" fmla="*/ 0 h 445"/>
                <a:gd name="T10" fmla="*/ 7 w 15"/>
                <a:gd name="T11" fmla="*/ 0 h 44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"/>
                <a:gd name="T19" fmla="*/ 0 h 445"/>
                <a:gd name="T20" fmla="*/ 15 w 15"/>
                <a:gd name="T21" fmla="*/ 445 h 44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" h="445">
                  <a:moveTo>
                    <a:pt x="7" y="0"/>
                  </a:moveTo>
                  <a:lnTo>
                    <a:pt x="0" y="0"/>
                  </a:lnTo>
                  <a:lnTo>
                    <a:pt x="0" y="445"/>
                  </a:lnTo>
                  <a:lnTo>
                    <a:pt x="15" y="445"/>
                  </a:lnTo>
                  <a:lnTo>
                    <a:pt x="15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" name="Freeform 25"/>
            <p:cNvSpPr>
              <a:spLocks/>
            </p:cNvSpPr>
            <p:nvPr/>
          </p:nvSpPr>
          <p:spPr bwMode="auto">
            <a:xfrm>
              <a:off x="2867" y="2682"/>
              <a:ext cx="61" cy="102"/>
            </a:xfrm>
            <a:custGeom>
              <a:avLst/>
              <a:gdLst>
                <a:gd name="T0" fmla="*/ 12 w 40"/>
                <a:gd name="T1" fmla="*/ 36 h 67"/>
                <a:gd name="T2" fmla="*/ 10 w 40"/>
                <a:gd name="T3" fmla="*/ 40 h 67"/>
                <a:gd name="T4" fmla="*/ 8 w 40"/>
                <a:gd name="T5" fmla="*/ 44 h 67"/>
                <a:gd name="T6" fmla="*/ 8 w 40"/>
                <a:gd name="T7" fmla="*/ 48 h 67"/>
                <a:gd name="T8" fmla="*/ 6 w 40"/>
                <a:gd name="T9" fmla="*/ 54 h 67"/>
                <a:gd name="T10" fmla="*/ 4 w 40"/>
                <a:gd name="T11" fmla="*/ 56 h 67"/>
                <a:gd name="T12" fmla="*/ 2 w 40"/>
                <a:gd name="T13" fmla="*/ 59 h 67"/>
                <a:gd name="T14" fmla="*/ 0 w 40"/>
                <a:gd name="T15" fmla="*/ 63 h 67"/>
                <a:gd name="T16" fmla="*/ 0 w 40"/>
                <a:gd name="T17" fmla="*/ 67 h 67"/>
                <a:gd name="T18" fmla="*/ 40 w 40"/>
                <a:gd name="T19" fmla="*/ 67 h 67"/>
                <a:gd name="T20" fmla="*/ 38 w 40"/>
                <a:gd name="T21" fmla="*/ 65 h 67"/>
                <a:gd name="T22" fmla="*/ 38 w 40"/>
                <a:gd name="T23" fmla="*/ 63 h 67"/>
                <a:gd name="T24" fmla="*/ 37 w 40"/>
                <a:gd name="T25" fmla="*/ 59 h 67"/>
                <a:gd name="T26" fmla="*/ 35 w 40"/>
                <a:gd name="T27" fmla="*/ 56 h 67"/>
                <a:gd name="T28" fmla="*/ 33 w 40"/>
                <a:gd name="T29" fmla="*/ 50 h 67"/>
                <a:gd name="T30" fmla="*/ 31 w 40"/>
                <a:gd name="T31" fmla="*/ 46 h 67"/>
                <a:gd name="T32" fmla="*/ 29 w 40"/>
                <a:gd name="T33" fmla="*/ 40 h 67"/>
                <a:gd name="T34" fmla="*/ 27 w 40"/>
                <a:gd name="T35" fmla="*/ 36 h 67"/>
                <a:gd name="T36" fmla="*/ 27 w 40"/>
                <a:gd name="T37" fmla="*/ 31 h 67"/>
                <a:gd name="T38" fmla="*/ 25 w 40"/>
                <a:gd name="T39" fmla="*/ 25 h 67"/>
                <a:gd name="T40" fmla="*/ 23 w 40"/>
                <a:gd name="T41" fmla="*/ 21 h 67"/>
                <a:gd name="T42" fmla="*/ 23 w 40"/>
                <a:gd name="T43" fmla="*/ 15 h 67"/>
                <a:gd name="T44" fmla="*/ 21 w 40"/>
                <a:gd name="T45" fmla="*/ 11 h 67"/>
                <a:gd name="T46" fmla="*/ 21 w 40"/>
                <a:gd name="T47" fmla="*/ 8 h 67"/>
                <a:gd name="T48" fmla="*/ 19 w 40"/>
                <a:gd name="T49" fmla="*/ 4 h 67"/>
                <a:gd name="T50" fmla="*/ 19 w 40"/>
                <a:gd name="T51" fmla="*/ 0 h 67"/>
                <a:gd name="T52" fmla="*/ 19 w 40"/>
                <a:gd name="T53" fmla="*/ 4 h 67"/>
                <a:gd name="T54" fmla="*/ 19 w 40"/>
                <a:gd name="T55" fmla="*/ 8 h 67"/>
                <a:gd name="T56" fmla="*/ 17 w 40"/>
                <a:gd name="T57" fmla="*/ 11 h 67"/>
                <a:gd name="T58" fmla="*/ 17 w 40"/>
                <a:gd name="T59" fmla="*/ 15 h 67"/>
                <a:gd name="T60" fmla="*/ 15 w 40"/>
                <a:gd name="T61" fmla="*/ 21 h 67"/>
                <a:gd name="T62" fmla="*/ 14 w 40"/>
                <a:gd name="T63" fmla="*/ 25 h 67"/>
                <a:gd name="T64" fmla="*/ 14 w 40"/>
                <a:gd name="T65" fmla="*/ 31 h 67"/>
                <a:gd name="T66" fmla="*/ 12 w 40"/>
                <a:gd name="T67" fmla="*/ 36 h 67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40"/>
                <a:gd name="T103" fmla="*/ 0 h 67"/>
                <a:gd name="T104" fmla="*/ 40 w 40"/>
                <a:gd name="T105" fmla="*/ 67 h 67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40" h="67">
                  <a:moveTo>
                    <a:pt x="12" y="36"/>
                  </a:moveTo>
                  <a:lnTo>
                    <a:pt x="10" y="40"/>
                  </a:lnTo>
                  <a:lnTo>
                    <a:pt x="8" y="44"/>
                  </a:lnTo>
                  <a:lnTo>
                    <a:pt x="8" y="48"/>
                  </a:lnTo>
                  <a:lnTo>
                    <a:pt x="6" y="54"/>
                  </a:lnTo>
                  <a:lnTo>
                    <a:pt x="4" y="56"/>
                  </a:lnTo>
                  <a:lnTo>
                    <a:pt x="2" y="59"/>
                  </a:lnTo>
                  <a:lnTo>
                    <a:pt x="0" y="63"/>
                  </a:lnTo>
                  <a:lnTo>
                    <a:pt x="0" y="67"/>
                  </a:lnTo>
                  <a:lnTo>
                    <a:pt x="40" y="67"/>
                  </a:lnTo>
                  <a:lnTo>
                    <a:pt x="38" y="65"/>
                  </a:lnTo>
                  <a:lnTo>
                    <a:pt x="38" y="63"/>
                  </a:lnTo>
                  <a:lnTo>
                    <a:pt x="37" y="59"/>
                  </a:lnTo>
                  <a:lnTo>
                    <a:pt x="35" y="56"/>
                  </a:lnTo>
                  <a:lnTo>
                    <a:pt x="33" y="50"/>
                  </a:lnTo>
                  <a:lnTo>
                    <a:pt x="31" y="46"/>
                  </a:lnTo>
                  <a:lnTo>
                    <a:pt x="29" y="40"/>
                  </a:lnTo>
                  <a:lnTo>
                    <a:pt x="27" y="36"/>
                  </a:lnTo>
                  <a:lnTo>
                    <a:pt x="27" y="31"/>
                  </a:lnTo>
                  <a:lnTo>
                    <a:pt x="25" y="25"/>
                  </a:lnTo>
                  <a:lnTo>
                    <a:pt x="23" y="21"/>
                  </a:lnTo>
                  <a:lnTo>
                    <a:pt x="23" y="15"/>
                  </a:lnTo>
                  <a:lnTo>
                    <a:pt x="21" y="11"/>
                  </a:lnTo>
                  <a:lnTo>
                    <a:pt x="21" y="8"/>
                  </a:lnTo>
                  <a:lnTo>
                    <a:pt x="19" y="4"/>
                  </a:lnTo>
                  <a:lnTo>
                    <a:pt x="19" y="0"/>
                  </a:lnTo>
                  <a:lnTo>
                    <a:pt x="19" y="4"/>
                  </a:lnTo>
                  <a:lnTo>
                    <a:pt x="19" y="8"/>
                  </a:lnTo>
                  <a:lnTo>
                    <a:pt x="17" y="11"/>
                  </a:lnTo>
                  <a:lnTo>
                    <a:pt x="17" y="15"/>
                  </a:lnTo>
                  <a:lnTo>
                    <a:pt x="15" y="21"/>
                  </a:lnTo>
                  <a:lnTo>
                    <a:pt x="14" y="25"/>
                  </a:lnTo>
                  <a:lnTo>
                    <a:pt x="14" y="31"/>
                  </a:lnTo>
                  <a:lnTo>
                    <a:pt x="12" y="36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" name="Freeform 26"/>
            <p:cNvSpPr>
              <a:spLocks/>
            </p:cNvSpPr>
            <p:nvPr/>
          </p:nvSpPr>
          <p:spPr bwMode="auto">
            <a:xfrm>
              <a:off x="2160" y="1968"/>
              <a:ext cx="430" cy="293"/>
            </a:xfrm>
            <a:custGeom>
              <a:avLst/>
              <a:gdLst>
                <a:gd name="T0" fmla="*/ 276 w 282"/>
                <a:gd name="T1" fmla="*/ 187 h 192"/>
                <a:gd name="T2" fmla="*/ 282 w 282"/>
                <a:gd name="T3" fmla="*/ 179 h 192"/>
                <a:gd name="T4" fmla="*/ 9 w 282"/>
                <a:gd name="T5" fmla="*/ 0 h 192"/>
                <a:gd name="T6" fmla="*/ 0 w 282"/>
                <a:gd name="T7" fmla="*/ 14 h 192"/>
                <a:gd name="T8" fmla="*/ 272 w 282"/>
                <a:gd name="T9" fmla="*/ 192 h 192"/>
                <a:gd name="T10" fmla="*/ 276 w 282"/>
                <a:gd name="T11" fmla="*/ 187 h 19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82"/>
                <a:gd name="T19" fmla="*/ 0 h 192"/>
                <a:gd name="T20" fmla="*/ 282 w 282"/>
                <a:gd name="T21" fmla="*/ 192 h 19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82" h="192">
                  <a:moveTo>
                    <a:pt x="276" y="187"/>
                  </a:moveTo>
                  <a:lnTo>
                    <a:pt x="282" y="179"/>
                  </a:lnTo>
                  <a:lnTo>
                    <a:pt x="9" y="0"/>
                  </a:lnTo>
                  <a:lnTo>
                    <a:pt x="0" y="14"/>
                  </a:lnTo>
                  <a:lnTo>
                    <a:pt x="272" y="192"/>
                  </a:lnTo>
                  <a:lnTo>
                    <a:pt x="276" y="18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" name="Freeform 27"/>
            <p:cNvSpPr>
              <a:spLocks/>
            </p:cNvSpPr>
            <p:nvPr/>
          </p:nvSpPr>
          <p:spPr bwMode="auto">
            <a:xfrm>
              <a:off x="2546" y="2215"/>
              <a:ext cx="102" cy="84"/>
            </a:xfrm>
            <a:custGeom>
              <a:avLst/>
              <a:gdLst>
                <a:gd name="T0" fmla="*/ 42 w 67"/>
                <a:gd name="T1" fmla="*/ 28 h 55"/>
                <a:gd name="T2" fmla="*/ 38 w 67"/>
                <a:gd name="T3" fmla="*/ 25 h 55"/>
                <a:gd name="T4" fmla="*/ 36 w 67"/>
                <a:gd name="T5" fmla="*/ 21 h 55"/>
                <a:gd name="T6" fmla="*/ 34 w 67"/>
                <a:gd name="T7" fmla="*/ 17 h 55"/>
                <a:gd name="T8" fmla="*/ 31 w 67"/>
                <a:gd name="T9" fmla="*/ 13 h 55"/>
                <a:gd name="T10" fmla="*/ 29 w 67"/>
                <a:gd name="T11" fmla="*/ 11 h 55"/>
                <a:gd name="T12" fmla="*/ 27 w 67"/>
                <a:gd name="T13" fmla="*/ 7 h 55"/>
                <a:gd name="T14" fmla="*/ 25 w 67"/>
                <a:gd name="T15" fmla="*/ 3 h 55"/>
                <a:gd name="T16" fmla="*/ 21 w 67"/>
                <a:gd name="T17" fmla="*/ 0 h 55"/>
                <a:gd name="T18" fmla="*/ 0 w 67"/>
                <a:gd name="T19" fmla="*/ 34 h 55"/>
                <a:gd name="T20" fmla="*/ 2 w 67"/>
                <a:gd name="T21" fmla="*/ 34 h 55"/>
                <a:gd name="T22" fmla="*/ 4 w 67"/>
                <a:gd name="T23" fmla="*/ 34 h 55"/>
                <a:gd name="T24" fmla="*/ 8 w 67"/>
                <a:gd name="T25" fmla="*/ 36 h 55"/>
                <a:gd name="T26" fmla="*/ 13 w 67"/>
                <a:gd name="T27" fmla="*/ 36 h 55"/>
                <a:gd name="T28" fmla="*/ 17 w 67"/>
                <a:gd name="T29" fmla="*/ 38 h 55"/>
                <a:gd name="T30" fmla="*/ 23 w 67"/>
                <a:gd name="T31" fmla="*/ 38 h 55"/>
                <a:gd name="T32" fmla="*/ 29 w 67"/>
                <a:gd name="T33" fmla="*/ 40 h 55"/>
                <a:gd name="T34" fmla="*/ 32 w 67"/>
                <a:gd name="T35" fmla="*/ 42 h 55"/>
                <a:gd name="T36" fmla="*/ 38 w 67"/>
                <a:gd name="T37" fmla="*/ 44 h 55"/>
                <a:gd name="T38" fmla="*/ 44 w 67"/>
                <a:gd name="T39" fmla="*/ 46 h 55"/>
                <a:gd name="T40" fmla="*/ 48 w 67"/>
                <a:gd name="T41" fmla="*/ 48 h 55"/>
                <a:gd name="T42" fmla="*/ 52 w 67"/>
                <a:gd name="T43" fmla="*/ 48 h 55"/>
                <a:gd name="T44" fmla="*/ 57 w 67"/>
                <a:gd name="T45" fmla="*/ 49 h 55"/>
                <a:gd name="T46" fmla="*/ 61 w 67"/>
                <a:gd name="T47" fmla="*/ 51 h 55"/>
                <a:gd name="T48" fmla="*/ 63 w 67"/>
                <a:gd name="T49" fmla="*/ 53 h 55"/>
                <a:gd name="T50" fmla="*/ 67 w 67"/>
                <a:gd name="T51" fmla="*/ 55 h 55"/>
                <a:gd name="T52" fmla="*/ 65 w 67"/>
                <a:gd name="T53" fmla="*/ 51 h 55"/>
                <a:gd name="T54" fmla="*/ 61 w 67"/>
                <a:gd name="T55" fmla="*/ 49 h 55"/>
                <a:gd name="T56" fmla="*/ 59 w 67"/>
                <a:gd name="T57" fmla="*/ 48 h 55"/>
                <a:gd name="T58" fmla="*/ 56 w 67"/>
                <a:gd name="T59" fmla="*/ 44 h 55"/>
                <a:gd name="T60" fmla="*/ 52 w 67"/>
                <a:gd name="T61" fmla="*/ 40 h 55"/>
                <a:gd name="T62" fmla="*/ 50 w 67"/>
                <a:gd name="T63" fmla="*/ 36 h 55"/>
                <a:gd name="T64" fmla="*/ 46 w 67"/>
                <a:gd name="T65" fmla="*/ 32 h 55"/>
                <a:gd name="T66" fmla="*/ 42 w 67"/>
                <a:gd name="T67" fmla="*/ 28 h 55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67"/>
                <a:gd name="T103" fmla="*/ 0 h 55"/>
                <a:gd name="T104" fmla="*/ 67 w 67"/>
                <a:gd name="T105" fmla="*/ 55 h 55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67" h="55">
                  <a:moveTo>
                    <a:pt x="42" y="28"/>
                  </a:moveTo>
                  <a:lnTo>
                    <a:pt x="38" y="25"/>
                  </a:lnTo>
                  <a:lnTo>
                    <a:pt x="36" y="21"/>
                  </a:lnTo>
                  <a:lnTo>
                    <a:pt x="34" y="17"/>
                  </a:lnTo>
                  <a:lnTo>
                    <a:pt x="31" y="13"/>
                  </a:lnTo>
                  <a:lnTo>
                    <a:pt x="29" y="11"/>
                  </a:lnTo>
                  <a:lnTo>
                    <a:pt x="27" y="7"/>
                  </a:lnTo>
                  <a:lnTo>
                    <a:pt x="25" y="3"/>
                  </a:lnTo>
                  <a:lnTo>
                    <a:pt x="21" y="0"/>
                  </a:lnTo>
                  <a:lnTo>
                    <a:pt x="0" y="34"/>
                  </a:lnTo>
                  <a:lnTo>
                    <a:pt x="2" y="34"/>
                  </a:lnTo>
                  <a:lnTo>
                    <a:pt x="4" y="34"/>
                  </a:lnTo>
                  <a:lnTo>
                    <a:pt x="8" y="36"/>
                  </a:lnTo>
                  <a:lnTo>
                    <a:pt x="13" y="36"/>
                  </a:lnTo>
                  <a:lnTo>
                    <a:pt x="17" y="38"/>
                  </a:lnTo>
                  <a:lnTo>
                    <a:pt x="23" y="38"/>
                  </a:lnTo>
                  <a:lnTo>
                    <a:pt x="29" y="40"/>
                  </a:lnTo>
                  <a:lnTo>
                    <a:pt x="32" y="42"/>
                  </a:lnTo>
                  <a:lnTo>
                    <a:pt x="38" y="44"/>
                  </a:lnTo>
                  <a:lnTo>
                    <a:pt x="44" y="46"/>
                  </a:lnTo>
                  <a:lnTo>
                    <a:pt x="48" y="48"/>
                  </a:lnTo>
                  <a:lnTo>
                    <a:pt x="52" y="48"/>
                  </a:lnTo>
                  <a:lnTo>
                    <a:pt x="57" y="49"/>
                  </a:lnTo>
                  <a:lnTo>
                    <a:pt x="61" y="51"/>
                  </a:lnTo>
                  <a:lnTo>
                    <a:pt x="63" y="53"/>
                  </a:lnTo>
                  <a:lnTo>
                    <a:pt x="67" y="55"/>
                  </a:lnTo>
                  <a:lnTo>
                    <a:pt x="65" y="51"/>
                  </a:lnTo>
                  <a:lnTo>
                    <a:pt x="61" y="49"/>
                  </a:lnTo>
                  <a:lnTo>
                    <a:pt x="59" y="48"/>
                  </a:lnTo>
                  <a:lnTo>
                    <a:pt x="56" y="44"/>
                  </a:lnTo>
                  <a:lnTo>
                    <a:pt x="52" y="40"/>
                  </a:lnTo>
                  <a:lnTo>
                    <a:pt x="50" y="36"/>
                  </a:lnTo>
                  <a:lnTo>
                    <a:pt x="46" y="32"/>
                  </a:lnTo>
                  <a:lnTo>
                    <a:pt x="42" y="28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6" name="Freeform 28"/>
            <p:cNvSpPr>
              <a:spLocks/>
            </p:cNvSpPr>
            <p:nvPr/>
          </p:nvSpPr>
          <p:spPr bwMode="auto">
            <a:xfrm>
              <a:off x="3216" y="1968"/>
              <a:ext cx="431" cy="293"/>
            </a:xfrm>
            <a:custGeom>
              <a:avLst/>
              <a:gdLst>
                <a:gd name="T0" fmla="*/ 6 w 283"/>
                <a:gd name="T1" fmla="*/ 187 h 192"/>
                <a:gd name="T2" fmla="*/ 10 w 283"/>
                <a:gd name="T3" fmla="*/ 192 h 192"/>
                <a:gd name="T4" fmla="*/ 283 w 283"/>
                <a:gd name="T5" fmla="*/ 14 h 192"/>
                <a:gd name="T6" fmla="*/ 273 w 283"/>
                <a:gd name="T7" fmla="*/ 0 h 192"/>
                <a:gd name="T8" fmla="*/ 0 w 283"/>
                <a:gd name="T9" fmla="*/ 179 h 192"/>
                <a:gd name="T10" fmla="*/ 6 w 283"/>
                <a:gd name="T11" fmla="*/ 187 h 19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83"/>
                <a:gd name="T19" fmla="*/ 0 h 192"/>
                <a:gd name="T20" fmla="*/ 283 w 283"/>
                <a:gd name="T21" fmla="*/ 192 h 19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83" h="192">
                  <a:moveTo>
                    <a:pt x="6" y="187"/>
                  </a:moveTo>
                  <a:lnTo>
                    <a:pt x="10" y="192"/>
                  </a:lnTo>
                  <a:lnTo>
                    <a:pt x="283" y="14"/>
                  </a:lnTo>
                  <a:lnTo>
                    <a:pt x="273" y="0"/>
                  </a:lnTo>
                  <a:lnTo>
                    <a:pt x="0" y="179"/>
                  </a:lnTo>
                  <a:lnTo>
                    <a:pt x="6" y="18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7" name="Freeform 29"/>
            <p:cNvSpPr>
              <a:spLocks/>
            </p:cNvSpPr>
            <p:nvPr/>
          </p:nvSpPr>
          <p:spPr bwMode="auto">
            <a:xfrm>
              <a:off x="3155" y="2215"/>
              <a:ext cx="102" cy="84"/>
            </a:xfrm>
            <a:custGeom>
              <a:avLst/>
              <a:gdLst>
                <a:gd name="T0" fmla="*/ 25 w 67"/>
                <a:gd name="T1" fmla="*/ 28 h 55"/>
                <a:gd name="T2" fmla="*/ 29 w 67"/>
                <a:gd name="T3" fmla="*/ 25 h 55"/>
                <a:gd name="T4" fmla="*/ 31 w 67"/>
                <a:gd name="T5" fmla="*/ 21 h 55"/>
                <a:gd name="T6" fmla="*/ 35 w 67"/>
                <a:gd name="T7" fmla="*/ 17 h 55"/>
                <a:gd name="T8" fmla="*/ 37 w 67"/>
                <a:gd name="T9" fmla="*/ 13 h 55"/>
                <a:gd name="T10" fmla="*/ 39 w 67"/>
                <a:gd name="T11" fmla="*/ 11 h 55"/>
                <a:gd name="T12" fmla="*/ 40 w 67"/>
                <a:gd name="T13" fmla="*/ 7 h 55"/>
                <a:gd name="T14" fmla="*/ 42 w 67"/>
                <a:gd name="T15" fmla="*/ 3 h 55"/>
                <a:gd name="T16" fmla="*/ 46 w 67"/>
                <a:gd name="T17" fmla="*/ 0 h 55"/>
                <a:gd name="T18" fmla="*/ 67 w 67"/>
                <a:gd name="T19" fmla="*/ 34 h 55"/>
                <a:gd name="T20" fmla="*/ 65 w 67"/>
                <a:gd name="T21" fmla="*/ 34 h 55"/>
                <a:gd name="T22" fmla="*/ 63 w 67"/>
                <a:gd name="T23" fmla="*/ 34 h 55"/>
                <a:gd name="T24" fmla="*/ 60 w 67"/>
                <a:gd name="T25" fmla="*/ 36 h 55"/>
                <a:gd name="T26" fmla="*/ 54 w 67"/>
                <a:gd name="T27" fmla="*/ 36 h 55"/>
                <a:gd name="T28" fmla="*/ 50 w 67"/>
                <a:gd name="T29" fmla="*/ 38 h 55"/>
                <a:gd name="T30" fmla="*/ 44 w 67"/>
                <a:gd name="T31" fmla="*/ 38 h 55"/>
                <a:gd name="T32" fmla="*/ 39 w 67"/>
                <a:gd name="T33" fmla="*/ 40 h 55"/>
                <a:gd name="T34" fmla="*/ 35 w 67"/>
                <a:gd name="T35" fmla="*/ 42 h 55"/>
                <a:gd name="T36" fmla="*/ 29 w 67"/>
                <a:gd name="T37" fmla="*/ 44 h 55"/>
                <a:gd name="T38" fmla="*/ 23 w 67"/>
                <a:gd name="T39" fmla="*/ 46 h 55"/>
                <a:gd name="T40" fmla="*/ 19 w 67"/>
                <a:gd name="T41" fmla="*/ 48 h 55"/>
                <a:gd name="T42" fmla="*/ 15 w 67"/>
                <a:gd name="T43" fmla="*/ 48 h 55"/>
                <a:gd name="T44" fmla="*/ 10 w 67"/>
                <a:gd name="T45" fmla="*/ 49 h 55"/>
                <a:gd name="T46" fmla="*/ 6 w 67"/>
                <a:gd name="T47" fmla="*/ 51 h 55"/>
                <a:gd name="T48" fmla="*/ 4 w 67"/>
                <a:gd name="T49" fmla="*/ 53 h 55"/>
                <a:gd name="T50" fmla="*/ 0 w 67"/>
                <a:gd name="T51" fmla="*/ 55 h 55"/>
                <a:gd name="T52" fmla="*/ 2 w 67"/>
                <a:gd name="T53" fmla="*/ 51 h 55"/>
                <a:gd name="T54" fmla="*/ 6 w 67"/>
                <a:gd name="T55" fmla="*/ 49 h 55"/>
                <a:gd name="T56" fmla="*/ 8 w 67"/>
                <a:gd name="T57" fmla="*/ 48 h 55"/>
                <a:gd name="T58" fmla="*/ 12 w 67"/>
                <a:gd name="T59" fmla="*/ 44 h 55"/>
                <a:gd name="T60" fmla="*/ 15 w 67"/>
                <a:gd name="T61" fmla="*/ 40 h 55"/>
                <a:gd name="T62" fmla="*/ 17 w 67"/>
                <a:gd name="T63" fmla="*/ 36 h 55"/>
                <a:gd name="T64" fmla="*/ 21 w 67"/>
                <a:gd name="T65" fmla="*/ 32 h 55"/>
                <a:gd name="T66" fmla="*/ 25 w 67"/>
                <a:gd name="T67" fmla="*/ 28 h 55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67"/>
                <a:gd name="T103" fmla="*/ 0 h 55"/>
                <a:gd name="T104" fmla="*/ 67 w 67"/>
                <a:gd name="T105" fmla="*/ 55 h 55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67" h="55">
                  <a:moveTo>
                    <a:pt x="25" y="28"/>
                  </a:moveTo>
                  <a:lnTo>
                    <a:pt x="29" y="25"/>
                  </a:lnTo>
                  <a:lnTo>
                    <a:pt x="31" y="21"/>
                  </a:lnTo>
                  <a:lnTo>
                    <a:pt x="35" y="17"/>
                  </a:lnTo>
                  <a:lnTo>
                    <a:pt x="37" y="13"/>
                  </a:lnTo>
                  <a:lnTo>
                    <a:pt x="39" y="11"/>
                  </a:lnTo>
                  <a:lnTo>
                    <a:pt x="40" y="7"/>
                  </a:lnTo>
                  <a:lnTo>
                    <a:pt x="42" y="3"/>
                  </a:lnTo>
                  <a:lnTo>
                    <a:pt x="46" y="0"/>
                  </a:lnTo>
                  <a:lnTo>
                    <a:pt x="67" y="34"/>
                  </a:lnTo>
                  <a:lnTo>
                    <a:pt x="65" y="34"/>
                  </a:lnTo>
                  <a:lnTo>
                    <a:pt x="63" y="34"/>
                  </a:lnTo>
                  <a:lnTo>
                    <a:pt x="60" y="36"/>
                  </a:lnTo>
                  <a:lnTo>
                    <a:pt x="54" y="36"/>
                  </a:lnTo>
                  <a:lnTo>
                    <a:pt x="50" y="38"/>
                  </a:lnTo>
                  <a:lnTo>
                    <a:pt x="44" y="38"/>
                  </a:lnTo>
                  <a:lnTo>
                    <a:pt x="39" y="40"/>
                  </a:lnTo>
                  <a:lnTo>
                    <a:pt x="35" y="42"/>
                  </a:lnTo>
                  <a:lnTo>
                    <a:pt x="29" y="44"/>
                  </a:lnTo>
                  <a:lnTo>
                    <a:pt x="23" y="46"/>
                  </a:lnTo>
                  <a:lnTo>
                    <a:pt x="19" y="48"/>
                  </a:lnTo>
                  <a:lnTo>
                    <a:pt x="15" y="48"/>
                  </a:lnTo>
                  <a:lnTo>
                    <a:pt x="10" y="49"/>
                  </a:lnTo>
                  <a:lnTo>
                    <a:pt x="6" y="51"/>
                  </a:lnTo>
                  <a:lnTo>
                    <a:pt x="4" y="53"/>
                  </a:lnTo>
                  <a:lnTo>
                    <a:pt x="0" y="55"/>
                  </a:lnTo>
                  <a:lnTo>
                    <a:pt x="2" y="51"/>
                  </a:lnTo>
                  <a:lnTo>
                    <a:pt x="6" y="49"/>
                  </a:lnTo>
                  <a:lnTo>
                    <a:pt x="8" y="48"/>
                  </a:lnTo>
                  <a:lnTo>
                    <a:pt x="12" y="44"/>
                  </a:lnTo>
                  <a:lnTo>
                    <a:pt x="15" y="40"/>
                  </a:lnTo>
                  <a:lnTo>
                    <a:pt x="17" y="36"/>
                  </a:lnTo>
                  <a:lnTo>
                    <a:pt x="21" y="32"/>
                  </a:lnTo>
                  <a:lnTo>
                    <a:pt x="25" y="28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" name="Tableau 27"/>
          <p:cNvGraphicFramePr>
            <a:graphicFrameLocks noGrp="1"/>
          </p:cNvGraphicFramePr>
          <p:nvPr/>
        </p:nvGraphicFramePr>
        <p:xfrm>
          <a:off x="1880870" y="2420888"/>
          <a:ext cx="5382260" cy="1115060"/>
        </p:xfrm>
        <a:graphic>
          <a:graphicData uri="http://schemas.openxmlformats.org/drawingml/2006/table">
            <a:tbl>
              <a:tblPr rtl="1"/>
              <a:tblGrid>
                <a:gridCol w="1227455"/>
                <a:gridCol w="1463675"/>
                <a:gridCol w="1203325"/>
                <a:gridCol w="1487805"/>
              </a:tblGrid>
              <a:tr h="111506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600" b="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raditional Arabic"/>
                        </a:rPr>
                        <a:t>المقاطعون</a:t>
                      </a:r>
                      <a:endParaRPr lang="fr-FR" sz="1600" b="0" dirty="0">
                        <a:solidFill>
                          <a:srgbClr val="000000"/>
                        </a:solidFill>
                        <a:latin typeface="Times New Roman"/>
                        <a:ea typeface="SimSun"/>
                        <a:cs typeface="Arial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600" b="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raditional Arabic"/>
                        </a:rPr>
                        <a:t>تمـامـا</a:t>
                      </a:r>
                      <a:endParaRPr lang="fr-FR" sz="1600" b="0" dirty="0">
                        <a:solidFill>
                          <a:srgbClr val="000000"/>
                        </a:solidFill>
                        <a:latin typeface="Times New Roman"/>
                        <a:ea typeface="SimSun"/>
                        <a:cs typeface="Arial"/>
                      </a:endParaRP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Arabic Transparent"/>
                        </a:rPr>
                        <a:t>  </a:t>
                      </a:r>
                      <a:r>
                        <a:rPr lang="ar-SA" sz="1600" b="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raditional Arabic"/>
                        </a:rPr>
                        <a:t>المقاطعون</a:t>
                      </a:r>
                      <a:endParaRPr lang="fr-FR" sz="1600" b="0" dirty="0">
                        <a:solidFill>
                          <a:srgbClr val="000000"/>
                        </a:solidFill>
                        <a:latin typeface="Times New Roman"/>
                        <a:ea typeface="SimSun"/>
                        <a:cs typeface="Arial"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600" b="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raditional Arabic"/>
                        </a:rPr>
                        <a:t>  </a:t>
                      </a:r>
                      <a:r>
                        <a:rPr lang="ar-SA" sz="1600" b="0" dirty="0" smtClean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raditional Arabic"/>
                        </a:rPr>
                        <a:t>  </a:t>
                      </a:r>
                      <a:r>
                        <a:rPr lang="ar-SA" sz="1600" b="0" dirty="0" err="1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raditional Arabic"/>
                        </a:rPr>
                        <a:t>ظرفيـا</a:t>
                      </a:r>
                      <a:endParaRPr lang="fr-FR" sz="1600" b="0" dirty="0">
                        <a:solidFill>
                          <a:srgbClr val="000000"/>
                        </a:solidFill>
                        <a:latin typeface="Times New Roman"/>
                        <a:ea typeface="SimSun"/>
                        <a:cs typeface="Arial"/>
                      </a:endParaRP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600" b="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raditional Arabic"/>
                        </a:rPr>
                        <a:t>السوق الحالي للمؤسسة</a:t>
                      </a:r>
                      <a:endParaRPr lang="fr-FR" sz="1600" b="0" dirty="0">
                        <a:solidFill>
                          <a:srgbClr val="000000"/>
                        </a:solidFill>
                        <a:latin typeface="Times New Roman"/>
                        <a:ea typeface="SimSun"/>
                        <a:cs typeface="Arial"/>
                      </a:endParaRP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ar-SA" sz="1600" b="1" dirty="0">
                        <a:solidFill>
                          <a:srgbClr val="000000"/>
                        </a:solidFill>
                        <a:latin typeface="Times New Roman"/>
                        <a:ea typeface="SimSun"/>
                        <a:cs typeface="Arabic Transparent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Arabic Transparent"/>
                        </a:rPr>
                        <a:t>  </a:t>
                      </a:r>
                      <a:endParaRPr lang="fr-FR" sz="1600" b="1" dirty="0">
                        <a:solidFill>
                          <a:srgbClr val="000000"/>
                        </a:solidFill>
                        <a:latin typeface="Times New Roman"/>
                        <a:ea typeface="SimSun"/>
                        <a:cs typeface="Arial"/>
                      </a:endParaRP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33820" name="Group 28"/>
          <p:cNvGrpSpPr>
            <a:grpSpLocks/>
          </p:cNvGrpSpPr>
          <p:nvPr/>
        </p:nvGrpSpPr>
        <p:grpSpPr bwMode="auto">
          <a:xfrm>
            <a:off x="1879442" y="1844824"/>
            <a:ext cx="5356858" cy="3531884"/>
            <a:chOff x="1724" y="4838"/>
            <a:chExt cx="8435" cy="5564"/>
          </a:xfrm>
        </p:grpSpPr>
        <p:grpSp>
          <p:nvGrpSpPr>
            <p:cNvPr id="33821" name="Group 29"/>
            <p:cNvGrpSpPr>
              <a:grpSpLocks/>
            </p:cNvGrpSpPr>
            <p:nvPr/>
          </p:nvGrpSpPr>
          <p:grpSpPr bwMode="auto">
            <a:xfrm>
              <a:off x="1724" y="5753"/>
              <a:ext cx="6552" cy="4649"/>
              <a:chOff x="1724" y="4869"/>
              <a:chExt cx="6552" cy="4649"/>
            </a:xfrm>
          </p:grpSpPr>
          <p:sp>
            <p:nvSpPr>
              <p:cNvPr id="33822" name="Line 30"/>
              <p:cNvSpPr>
                <a:spLocks noChangeShapeType="1"/>
              </p:cNvSpPr>
              <p:nvPr/>
            </p:nvSpPr>
            <p:spPr bwMode="auto">
              <a:xfrm>
                <a:off x="6539" y="4870"/>
                <a:ext cx="0" cy="2668"/>
              </a:xfrm>
              <a:prstGeom prst="line">
                <a:avLst/>
              </a:prstGeom>
              <a:noFill/>
              <a:ln w="12700">
                <a:solidFill>
                  <a:srgbClr val="800000"/>
                </a:solidFill>
                <a:prstDash val="dash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3823" name="Line 31"/>
              <p:cNvSpPr>
                <a:spLocks noChangeShapeType="1"/>
              </p:cNvSpPr>
              <p:nvPr/>
            </p:nvSpPr>
            <p:spPr bwMode="auto">
              <a:xfrm>
                <a:off x="3486" y="4869"/>
                <a:ext cx="0" cy="2669"/>
              </a:xfrm>
              <a:prstGeom prst="line">
                <a:avLst/>
              </a:prstGeom>
              <a:noFill/>
              <a:ln w="12700">
                <a:solidFill>
                  <a:srgbClr val="800000"/>
                </a:solidFill>
                <a:prstDash val="dash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3824" name="Text Box 32"/>
              <p:cNvSpPr txBox="1">
                <a:spLocks noChangeArrowheads="1"/>
              </p:cNvSpPr>
              <p:nvPr/>
            </p:nvSpPr>
            <p:spPr bwMode="auto">
              <a:xfrm>
                <a:off x="3469" y="7063"/>
                <a:ext cx="2563" cy="4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lang="ar-SA" sz="1600" b="1" dirty="0" smtClean="0">
                    <a:solidFill>
                      <a:srgbClr val="000000"/>
                    </a:solidFill>
                    <a:latin typeface="Times New Roman"/>
                    <a:ea typeface="SimSun"/>
                    <a:cs typeface="Traditional Arabic"/>
                  </a:rPr>
                  <a:t>السوق المحتمل للمؤسسة    </a:t>
                </a:r>
                <a:endParaRPr lang="fr-FR" sz="1600" b="1" dirty="0" smtClean="0">
                  <a:solidFill>
                    <a:srgbClr val="000000"/>
                  </a:solidFill>
                  <a:latin typeface="Times New Roman"/>
                  <a:ea typeface="SimSun"/>
                  <a:cs typeface="Traditional Arabic"/>
                </a:endParaRPr>
              </a:p>
            </p:txBody>
          </p:sp>
          <p:sp>
            <p:nvSpPr>
              <p:cNvPr id="33825" name="Line 33"/>
              <p:cNvSpPr>
                <a:spLocks noChangeShapeType="1"/>
              </p:cNvSpPr>
              <p:nvPr/>
            </p:nvSpPr>
            <p:spPr bwMode="auto">
              <a:xfrm>
                <a:off x="5955" y="6638"/>
                <a:ext cx="0" cy="18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3826" name="Line 34"/>
              <p:cNvSpPr>
                <a:spLocks noChangeShapeType="1"/>
              </p:cNvSpPr>
              <p:nvPr/>
            </p:nvSpPr>
            <p:spPr bwMode="auto">
              <a:xfrm>
                <a:off x="1725" y="6629"/>
                <a:ext cx="0" cy="2889"/>
              </a:xfrm>
              <a:prstGeom prst="line">
                <a:avLst/>
              </a:prstGeom>
              <a:noFill/>
              <a:ln w="9525">
                <a:solidFill>
                  <a:srgbClr val="800000"/>
                </a:solidFill>
                <a:prstDash val="dash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3827" name="Line 35"/>
              <p:cNvSpPr>
                <a:spLocks noChangeShapeType="1"/>
              </p:cNvSpPr>
              <p:nvPr/>
            </p:nvSpPr>
            <p:spPr bwMode="auto">
              <a:xfrm>
                <a:off x="8258" y="6649"/>
                <a:ext cx="8" cy="2869"/>
              </a:xfrm>
              <a:prstGeom prst="line">
                <a:avLst/>
              </a:prstGeom>
              <a:noFill/>
              <a:ln w="12700">
                <a:solidFill>
                  <a:srgbClr val="800000"/>
                </a:solidFill>
                <a:prstDash val="dash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3828" name="Line 36"/>
              <p:cNvSpPr>
                <a:spLocks noChangeShapeType="1"/>
              </p:cNvSpPr>
              <p:nvPr/>
            </p:nvSpPr>
            <p:spPr bwMode="auto">
              <a:xfrm>
                <a:off x="1724" y="9518"/>
                <a:ext cx="6552" cy="0"/>
              </a:xfrm>
              <a:prstGeom prst="line">
                <a:avLst/>
              </a:prstGeom>
              <a:noFill/>
              <a:ln w="19050">
                <a:solidFill>
                  <a:srgbClr val="800000"/>
                </a:solidFill>
                <a:round/>
                <a:headEnd type="triangle" w="med" len="med"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3829" name="Line 37"/>
              <p:cNvSpPr>
                <a:spLocks noChangeShapeType="1"/>
              </p:cNvSpPr>
              <p:nvPr/>
            </p:nvSpPr>
            <p:spPr bwMode="auto">
              <a:xfrm flipH="1">
                <a:off x="1742" y="8438"/>
                <a:ext cx="4200" cy="0"/>
              </a:xfrm>
              <a:prstGeom prst="line">
                <a:avLst/>
              </a:prstGeom>
              <a:noFill/>
              <a:ln w="19050">
                <a:solidFill>
                  <a:srgbClr val="800000"/>
                </a:solidFill>
                <a:round/>
                <a:headEnd type="triangle" w="med" len="med"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3830" name="Text Box 38"/>
              <p:cNvSpPr txBox="1">
                <a:spLocks noChangeArrowheads="1"/>
              </p:cNvSpPr>
              <p:nvPr/>
            </p:nvSpPr>
            <p:spPr bwMode="auto">
              <a:xfrm>
                <a:off x="2562" y="7910"/>
                <a:ext cx="2760" cy="6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SA" sz="16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raditional Arabic" pitchFamily="18" charset="-78"/>
                    <a:ea typeface="Arial" pitchFamily="34" charset="0"/>
                    <a:cs typeface="Traditional Arabic" pitchFamily="18" charset="-78"/>
                  </a:rPr>
                  <a:t>السوق الحالي للصناعة</a:t>
                </a:r>
                <a:endParaRPr kumimoji="0" lang="fr-FR" sz="18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3831" name="Text Box 39"/>
              <p:cNvSpPr txBox="1">
                <a:spLocks noChangeArrowheads="1"/>
              </p:cNvSpPr>
              <p:nvPr/>
            </p:nvSpPr>
            <p:spPr bwMode="auto">
              <a:xfrm>
                <a:off x="3698" y="8923"/>
                <a:ext cx="2760" cy="5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SA" sz="16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raditional Arabic" pitchFamily="18" charset="-78"/>
                    <a:ea typeface="Arial" pitchFamily="34" charset="0"/>
                    <a:cs typeface="Traditional Arabic" pitchFamily="18" charset="-78"/>
                  </a:rPr>
                  <a:t> السوق النظري للصناعة</a:t>
                </a:r>
                <a:endParaRPr kumimoji="0" lang="fr-FR" sz="18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33832" name="AutoShape 40"/>
            <p:cNvSpPr>
              <a:spLocks/>
            </p:cNvSpPr>
            <p:nvPr/>
          </p:nvSpPr>
          <p:spPr bwMode="auto">
            <a:xfrm rot="5400000">
              <a:off x="5840" y="1271"/>
              <a:ext cx="237" cy="8400"/>
            </a:xfrm>
            <a:prstGeom prst="leftBrace">
              <a:avLst>
                <a:gd name="adj1" fmla="val 295359"/>
                <a:gd name="adj2" fmla="val 50000"/>
              </a:avLst>
            </a:prstGeom>
            <a:ln>
              <a:headEnd type="triangle" w="med" len="med"/>
              <a:tailEnd type="triangl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3833" name="Text Box 41"/>
            <p:cNvSpPr txBox="1">
              <a:spLocks noChangeArrowheads="1"/>
            </p:cNvSpPr>
            <p:nvPr/>
          </p:nvSpPr>
          <p:spPr bwMode="auto">
            <a:xfrm>
              <a:off x="1882" y="6265"/>
              <a:ext cx="1638" cy="9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0" rIns="91440" bIns="45720" numCol="1" anchor="t" anchorCtr="0" compatLnSpc="1">
              <a:prstTxWarp prst="textNoShape">
                <a:avLst/>
              </a:prstTxWarp>
            </a:bodyPr>
            <a:lstStyle/>
            <a:p>
              <a:pPr marR="0" lvl="0" indent="0" algn="ctr" rtl="1" fontAlgn="base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ar-SA" sz="160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raditional Arabic" pitchFamily="18" charset="-78"/>
                  <a:ea typeface="Arial" pitchFamily="34" charset="0"/>
                  <a:cs typeface="Traditional Arabic" pitchFamily="18" charset="-78"/>
                </a:rPr>
                <a:t>الس</a:t>
              </a:r>
              <a:r>
                <a:rPr lang="ar-SA" sz="1600" dirty="0" smtClean="0">
                  <a:solidFill>
                    <a:srgbClr val="000000"/>
                  </a:solidFill>
                  <a:latin typeface="Times New Roman"/>
                  <a:ea typeface="SimSun"/>
                  <a:cs typeface="Traditional Arabic"/>
                </a:rPr>
                <a:t>وق الحالي للمنافس</a:t>
              </a:r>
              <a:r>
                <a:rPr kumimoji="0" lang="ar-SA" sz="160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raditional Arabic" pitchFamily="18" charset="-78"/>
                  <a:ea typeface="Arial" pitchFamily="34" charset="0"/>
                  <a:cs typeface="Traditional Arabic" pitchFamily="18" charset="-78"/>
                </a:rPr>
                <a:t>ين</a:t>
              </a:r>
              <a:endParaRPr kumimoji="0" lang="fr-FR" sz="16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834" name="Text Box 42"/>
            <p:cNvSpPr txBox="1">
              <a:spLocks noChangeArrowheads="1"/>
            </p:cNvSpPr>
            <p:nvPr/>
          </p:nvSpPr>
          <p:spPr bwMode="auto">
            <a:xfrm>
              <a:off x="5173" y="4838"/>
              <a:ext cx="156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ar-SA" sz="17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raditional Arabic" pitchFamily="18" charset="-78"/>
                  <a:ea typeface="Arial" pitchFamily="34" charset="0"/>
                  <a:cs typeface="Traditional Arabic" pitchFamily="18" charset="-78"/>
                </a:rPr>
                <a:t>الجمهـور</a:t>
              </a:r>
              <a:endParaRPr kumimoji="0" lang="fr-FR" sz="17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47" name="ZoneTexte 46"/>
          <p:cNvSpPr txBox="1"/>
          <p:nvPr/>
        </p:nvSpPr>
        <p:spPr>
          <a:xfrm>
            <a:off x="1115616" y="5807586"/>
            <a:ext cx="576064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SA" sz="1400" b="1" dirty="0" err="1" smtClean="0">
                <a:solidFill>
                  <a:srgbClr val="000000"/>
                </a:solidFill>
                <a:latin typeface="Traditional Arabic" pitchFamily="18" charset="-78"/>
                <a:cs typeface="Traditional Arabic" pitchFamily="18" charset="-78"/>
              </a:rPr>
              <a:t>شكـل </a:t>
            </a:r>
            <a:r>
              <a:rPr lang="ar-SA" sz="1400" b="1" dirty="0" smtClean="0">
                <a:solidFill>
                  <a:srgbClr val="000000"/>
                </a:solidFill>
                <a:latin typeface="Traditional Arabic" pitchFamily="18" charset="-78"/>
                <a:cs typeface="Traditional Arabic" pitchFamily="18" charset="-78"/>
              </a:rPr>
              <a:t>: حالات طلب الجمهور في السوق</a:t>
            </a:r>
            <a:endParaRPr lang="fr-FR" sz="1400" b="1" dirty="0" smtClean="0">
              <a:solidFill>
                <a:srgbClr val="000000"/>
              </a:solidFill>
              <a:latin typeface="Traditional Arabic" pitchFamily="18" charset="-78"/>
              <a:cs typeface="Traditional Arabic" pitchFamily="18" charset="-78"/>
            </a:endParaRPr>
          </a:p>
          <a:p>
            <a:pPr algn="ctr" rtl="1"/>
            <a:r>
              <a:rPr lang="ar-SA" sz="1400" b="1" dirty="0" err="1" smtClean="0">
                <a:solidFill>
                  <a:srgbClr val="000000"/>
                </a:solidFill>
                <a:latin typeface="Traditional Arabic" pitchFamily="18" charset="-78"/>
                <a:cs typeface="Traditional Arabic" pitchFamily="18" charset="-78"/>
              </a:rPr>
              <a:t>المصـدر:</a:t>
            </a:r>
            <a:r>
              <a:rPr lang="ar-SA" b="1" dirty="0" smtClean="0"/>
              <a:t> </a:t>
            </a:r>
            <a:r>
              <a:rPr lang="fr-FR" sz="120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Daniel </a:t>
            </a:r>
            <a:r>
              <a:rPr lang="fr-FR" sz="1200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Durafeur</a:t>
            </a:r>
            <a:r>
              <a:rPr lang="fr-FR" sz="120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1200" i="1" u="sng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Marketing</a:t>
            </a:r>
            <a:r>
              <a:rPr lang="fr-FR" sz="120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2°édition, </a:t>
            </a:r>
            <a:r>
              <a:rPr lang="fr-FR" sz="1200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Dunod</a:t>
            </a:r>
            <a:r>
              <a:rPr lang="fr-FR" sz="120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Paris 2001, p :12</a:t>
            </a:r>
            <a:r>
              <a:rPr lang="fr-FR" sz="1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fr-FR" sz="12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rtl="1"/>
            <a:endParaRPr lang="fr-FR" dirty="0"/>
          </a:p>
        </p:txBody>
      </p:sp>
      <p:sp>
        <p:nvSpPr>
          <p:cNvPr id="49" name="Titre 1"/>
          <p:cNvSpPr>
            <a:spLocks noGrp="1"/>
          </p:cNvSpPr>
          <p:nvPr>
            <p:ph type="title"/>
          </p:nvPr>
        </p:nvSpPr>
        <p:spPr>
          <a:xfrm>
            <a:off x="5364088" y="980728"/>
            <a:ext cx="3528392" cy="762000"/>
          </a:xfrm>
        </p:spPr>
        <p:txBody>
          <a:bodyPr/>
          <a:lstStyle/>
          <a:p>
            <a:r>
              <a:rPr lang="ar-SA" sz="2000" dirty="0" smtClean="0">
                <a:solidFill>
                  <a:srgbClr val="000000"/>
                </a:solidFill>
              </a:rPr>
              <a:t>تعريف السوق حسب امتداد الطلب:</a:t>
            </a:r>
            <a:endParaRPr lang="fr-FR" sz="2000" dirty="0">
              <a:solidFill>
                <a:srgbClr val="000000"/>
              </a:solidFill>
            </a:endParaRPr>
          </a:p>
        </p:txBody>
      </p:sp>
      <p:sp>
        <p:nvSpPr>
          <p:cNvPr id="50" name="Line 37"/>
          <p:cNvSpPr>
            <a:spLocks noChangeShapeType="1"/>
          </p:cNvSpPr>
          <p:nvPr/>
        </p:nvSpPr>
        <p:spPr bwMode="auto">
          <a:xfrm flipH="1">
            <a:off x="2988040" y="4149080"/>
            <a:ext cx="1944000" cy="0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 type="triangle" w="med" len="med"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292080" y="260648"/>
            <a:ext cx="3101454" cy="762000"/>
          </a:xfrm>
        </p:spPr>
        <p:txBody>
          <a:bodyPr/>
          <a:lstStyle/>
          <a:p>
            <a:r>
              <a:rPr lang="ar-SA" dirty="0" smtClean="0"/>
              <a:t>البيئة التسويقية للمؤسسة</a:t>
            </a:r>
            <a:endParaRPr lang="fr-FR" dirty="0"/>
          </a:p>
        </p:txBody>
      </p: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2627784" y="1484784"/>
            <a:ext cx="3640242" cy="3949551"/>
            <a:chOff x="1051" y="668"/>
            <a:chExt cx="3598" cy="3352"/>
          </a:xfrm>
        </p:grpSpPr>
        <p:grpSp>
          <p:nvGrpSpPr>
            <p:cNvPr id="6" name="Group 4"/>
            <p:cNvGrpSpPr>
              <a:grpSpLocks/>
            </p:cNvGrpSpPr>
            <p:nvPr/>
          </p:nvGrpSpPr>
          <p:grpSpPr bwMode="auto">
            <a:xfrm>
              <a:off x="1051" y="889"/>
              <a:ext cx="3598" cy="3131"/>
              <a:chOff x="1122" y="585"/>
              <a:chExt cx="3517" cy="3517"/>
            </a:xfrm>
          </p:grpSpPr>
          <p:sp>
            <p:nvSpPr>
              <p:cNvPr id="19" name="Oval 5"/>
              <p:cNvSpPr>
                <a:spLocks noChangeArrowheads="1"/>
              </p:cNvSpPr>
              <p:nvPr/>
            </p:nvSpPr>
            <p:spPr bwMode="auto">
              <a:xfrm>
                <a:off x="1122" y="585"/>
                <a:ext cx="3517" cy="3517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ar-SA">
                  <a:solidFill>
                    <a:srgbClr val="000000"/>
                  </a:solidFill>
                  <a:latin typeface="Traditional Arabic" pitchFamily="18" charset="-78"/>
                  <a:cs typeface="Traditional Arabic" pitchFamily="18" charset="-78"/>
                </a:endParaRPr>
              </a:p>
            </p:txBody>
          </p:sp>
          <p:sp>
            <p:nvSpPr>
              <p:cNvPr id="20" name="Oval 6"/>
              <p:cNvSpPr>
                <a:spLocks noChangeArrowheads="1"/>
              </p:cNvSpPr>
              <p:nvPr/>
            </p:nvSpPr>
            <p:spPr bwMode="auto">
              <a:xfrm>
                <a:off x="1909" y="1372"/>
                <a:ext cx="1943" cy="1943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endParaRPr lang="ar-SA">
                  <a:solidFill>
                    <a:srgbClr val="000000"/>
                  </a:solidFill>
                  <a:latin typeface="Traditional Arabic" pitchFamily="18" charset="-78"/>
                  <a:cs typeface="Traditional Arabic" pitchFamily="18" charset="-78"/>
                </a:endParaRPr>
              </a:p>
            </p:txBody>
          </p:sp>
          <p:sp>
            <p:nvSpPr>
              <p:cNvPr id="21" name="Oval 7"/>
              <p:cNvSpPr>
                <a:spLocks noChangeArrowheads="1"/>
              </p:cNvSpPr>
              <p:nvPr/>
            </p:nvSpPr>
            <p:spPr bwMode="auto">
              <a:xfrm>
                <a:off x="2528" y="1991"/>
                <a:ext cx="704" cy="704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endParaRPr lang="ar-SA">
                  <a:solidFill>
                    <a:srgbClr val="000000"/>
                  </a:solidFill>
                  <a:latin typeface="Traditional Arabic" pitchFamily="18" charset="-78"/>
                  <a:cs typeface="Traditional Arabic" pitchFamily="18" charset="-78"/>
                </a:endParaRPr>
              </a:p>
            </p:txBody>
          </p:sp>
        </p:grpSp>
        <p:sp>
          <p:nvSpPr>
            <p:cNvPr id="7" name="Rectangle 8"/>
            <p:cNvSpPr>
              <a:spLocks noChangeArrowheads="1"/>
            </p:cNvSpPr>
            <p:nvPr/>
          </p:nvSpPr>
          <p:spPr bwMode="auto">
            <a:xfrm>
              <a:off x="2613" y="2308"/>
              <a:ext cx="476" cy="22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ctr" defTabSz="762000" eaLnBrk="0" hangingPunct="0"/>
              <a:r>
                <a:rPr lang="ar-SA" sz="1600" b="1" dirty="0">
                  <a:solidFill>
                    <a:srgbClr val="000000"/>
                  </a:solidFill>
                  <a:latin typeface="Traditional Arabic" pitchFamily="18" charset="-78"/>
                  <a:cs typeface="Traditional Arabic" pitchFamily="18" charset="-78"/>
                </a:rPr>
                <a:t>المنظمة</a:t>
              </a:r>
              <a:endParaRPr lang="en-US" sz="1600" b="1" dirty="0">
                <a:solidFill>
                  <a:srgbClr val="000000"/>
                </a:solidFill>
                <a:latin typeface="Traditional Arabic" pitchFamily="18" charset="-78"/>
                <a:cs typeface="Traditional Arabic" pitchFamily="18" charset="-78"/>
              </a:endParaRPr>
            </a:p>
          </p:txBody>
        </p:sp>
        <p:sp>
          <p:nvSpPr>
            <p:cNvPr id="8" name="Rectangle 9"/>
            <p:cNvSpPr>
              <a:spLocks noChangeArrowheads="1"/>
            </p:cNvSpPr>
            <p:nvPr/>
          </p:nvSpPr>
          <p:spPr bwMode="auto">
            <a:xfrm>
              <a:off x="2515" y="1701"/>
              <a:ext cx="751" cy="24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ctr" defTabSz="762000" eaLnBrk="0" hangingPunct="0"/>
              <a:r>
                <a:rPr lang="ar-SA" b="1" u="sng" dirty="0">
                  <a:solidFill>
                    <a:srgbClr val="000000"/>
                  </a:solidFill>
                  <a:latin typeface="Traditional Arabic" pitchFamily="18" charset="-78"/>
                  <a:cs typeface="Traditional Arabic" pitchFamily="18" charset="-78"/>
                </a:rPr>
                <a:t>البيئة </a:t>
              </a:r>
              <a:r>
                <a:rPr lang="ar-SA" b="1" u="sng" dirty="0" smtClean="0">
                  <a:solidFill>
                    <a:srgbClr val="000000"/>
                  </a:solidFill>
                  <a:latin typeface="Traditional Arabic" pitchFamily="18" charset="-78"/>
                  <a:cs typeface="Traditional Arabic" pitchFamily="18" charset="-78"/>
                </a:rPr>
                <a:t>الجزئية</a:t>
              </a:r>
              <a:endParaRPr lang="en-US" b="1" u="sng" dirty="0">
                <a:solidFill>
                  <a:srgbClr val="000000"/>
                </a:solidFill>
                <a:latin typeface="Traditional Arabic" pitchFamily="18" charset="-78"/>
                <a:cs typeface="Traditional Arabic" pitchFamily="18" charset="-78"/>
              </a:endParaRPr>
            </a:p>
          </p:txBody>
        </p:sp>
        <p:sp>
          <p:nvSpPr>
            <p:cNvPr id="9" name="Rectangle 10"/>
            <p:cNvSpPr>
              <a:spLocks noChangeArrowheads="1"/>
            </p:cNvSpPr>
            <p:nvPr/>
          </p:nvSpPr>
          <p:spPr bwMode="auto">
            <a:xfrm>
              <a:off x="2450" y="1173"/>
              <a:ext cx="864" cy="28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ctr" defTabSz="762000" eaLnBrk="0" hangingPunct="0"/>
              <a:r>
                <a:rPr lang="ar-SA" sz="1600" b="1" u="sng" dirty="0">
                  <a:solidFill>
                    <a:srgbClr val="000000"/>
                  </a:solidFill>
                  <a:latin typeface="Traditional Arabic" pitchFamily="18" charset="-78"/>
                  <a:cs typeface="Traditional Arabic" pitchFamily="18" charset="-78"/>
                </a:rPr>
                <a:t>البيئة الكلية </a:t>
              </a:r>
              <a:endParaRPr lang="en-US" sz="1600" b="1" u="sng" dirty="0">
                <a:solidFill>
                  <a:srgbClr val="000000"/>
                </a:solidFill>
                <a:latin typeface="Traditional Arabic" pitchFamily="18" charset="-78"/>
                <a:cs typeface="Traditional Arabic" pitchFamily="18" charset="-78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auto">
            <a:xfrm>
              <a:off x="3700" y="1652"/>
              <a:ext cx="702" cy="4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defTabSz="762000" eaLnBrk="0" hangingPunct="0"/>
              <a:r>
                <a:rPr lang="ar-SA" sz="1600" b="1" dirty="0">
                  <a:solidFill>
                    <a:srgbClr val="000000"/>
                  </a:solidFill>
                  <a:latin typeface="Traditional Arabic" pitchFamily="18" charset="-78"/>
                  <a:cs typeface="Traditional Arabic" pitchFamily="18" charset="-78"/>
                </a:rPr>
                <a:t>السياسية </a:t>
              </a:r>
            </a:p>
            <a:p>
              <a:pPr defTabSz="762000" eaLnBrk="0" hangingPunct="0"/>
              <a:r>
                <a:rPr lang="ar-SA" sz="1600" b="1" dirty="0" smtClean="0">
                  <a:solidFill>
                    <a:srgbClr val="000000"/>
                  </a:solidFill>
                  <a:latin typeface="Traditional Arabic" pitchFamily="18" charset="-78"/>
                  <a:cs typeface="Traditional Arabic" pitchFamily="18" charset="-78"/>
                </a:rPr>
                <a:t>التشريعية</a:t>
              </a:r>
              <a:endParaRPr lang="en-US" sz="1600" b="1" dirty="0">
                <a:solidFill>
                  <a:srgbClr val="000000"/>
                </a:solidFill>
                <a:latin typeface="Traditional Arabic" pitchFamily="18" charset="-78"/>
                <a:cs typeface="Traditional Arabic" pitchFamily="18" charset="-78"/>
              </a:endParaRPr>
            </a:p>
          </p:txBody>
        </p:sp>
        <p:sp>
          <p:nvSpPr>
            <p:cNvPr id="11" name="Rectangle 12"/>
            <p:cNvSpPr>
              <a:spLocks noChangeArrowheads="1"/>
            </p:cNvSpPr>
            <p:nvPr/>
          </p:nvSpPr>
          <p:spPr bwMode="auto">
            <a:xfrm>
              <a:off x="3817" y="2624"/>
              <a:ext cx="792" cy="28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defTabSz="762000" eaLnBrk="0" hangingPunct="0"/>
              <a:r>
                <a:rPr lang="ar-SA" sz="1600" b="1" dirty="0" smtClean="0">
                  <a:solidFill>
                    <a:srgbClr val="000000"/>
                  </a:solidFill>
                  <a:latin typeface="Traditional Arabic" pitchFamily="18" charset="-78"/>
                  <a:cs typeface="Traditional Arabic" pitchFamily="18" charset="-78"/>
                </a:rPr>
                <a:t>التكنولوجية</a:t>
              </a:r>
              <a:endParaRPr lang="en-US" sz="1600" b="1" dirty="0">
                <a:solidFill>
                  <a:srgbClr val="000000"/>
                </a:solidFill>
                <a:latin typeface="Traditional Arabic" pitchFamily="18" charset="-78"/>
                <a:cs typeface="Traditional Arabic" pitchFamily="18" charset="-78"/>
              </a:endParaRPr>
            </a:p>
          </p:txBody>
        </p:sp>
        <p:sp>
          <p:nvSpPr>
            <p:cNvPr id="12" name="Rectangle 13"/>
            <p:cNvSpPr>
              <a:spLocks noChangeArrowheads="1"/>
            </p:cNvSpPr>
            <p:nvPr/>
          </p:nvSpPr>
          <p:spPr bwMode="auto">
            <a:xfrm>
              <a:off x="1763" y="3296"/>
              <a:ext cx="595" cy="22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defTabSz="762000" eaLnBrk="0" hangingPunct="0"/>
              <a:r>
                <a:rPr lang="ar-SA" sz="1600" b="1" dirty="0">
                  <a:solidFill>
                    <a:srgbClr val="000000"/>
                  </a:solidFill>
                  <a:latin typeface="Traditional Arabic" pitchFamily="18" charset="-78"/>
                  <a:cs typeface="Traditional Arabic" pitchFamily="18" charset="-78"/>
                </a:rPr>
                <a:t>الاجتماعية</a:t>
              </a:r>
              <a:endParaRPr lang="en-US" sz="1600" b="1" dirty="0">
                <a:solidFill>
                  <a:srgbClr val="000000"/>
                </a:solidFill>
                <a:latin typeface="Traditional Arabic" pitchFamily="18" charset="-78"/>
                <a:cs typeface="Traditional Arabic" pitchFamily="18" charset="-78"/>
              </a:endParaRPr>
            </a:p>
          </p:txBody>
        </p:sp>
        <p:sp>
          <p:nvSpPr>
            <p:cNvPr id="13" name="Rectangle 14"/>
            <p:cNvSpPr>
              <a:spLocks noChangeArrowheads="1"/>
            </p:cNvSpPr>
            <p:nvPr/>
          </p:nvSpPr>
          <p:spPr bwMode="auto">
            <a:xfrm>
              <a:off x="1336" y="1737"/>
              <a:ext cx="770" cy="28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defTabSz="762000" eaLnBrk="0" hangingPunct="0"/>
              <a:r>
                <a:rPr lang="ar-SA" sz="1600" b="1" dirty="0" smtClean="0">
                  <a:solidFill>
                    <a:srgbClr val="000000"/>
                  </a:solidFill>
                  <a:latin typeface="Traditional Arabic" pitchFamily="18" charset="-78"/>
                  <a:cs typeface="Traditional Arabic" pitchFamily="18" charset="-78"/>
                </a:rPr>
                <a:t>الاقتصادية</a:t>
              </a:r>
              <a:endParaRPr lang="en-US" sz="1600" b="1" dirty="0">
                <a:solidFill>
                  <a:srgbClr val="000000"/>
                </a:solidFill>
                <a:latin typeface="Traditional Arabic" pitchFamily="18" charset="-78"/>
                <a:cs typeface="Traditional Arabic" pitchFamily="18" charset="-78"/>
              </a:endParaRPr>
            </a:p>
          </p:txBody>
        </p:sp>
        <p:sp>
          <p:nvSpPr>
            <p:cNvPr id="14" name="Rectangle 15"/>
            <p:cNvSpPr>
              <a:spLocks noChangeArrowheads="1"/>
            </p:cNvSpPr>
            <p:nvPr/>
          </p:nvSpPr>
          <p:spPr bwMode="auto">
            <a:xfrm>
              <a:off x="1976" y="2031"/>
              <a:ext cx="508" cy="22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defTabSz="762000" eaLnBrk="0" hangingPunct="0"/>
              <a:r>
                <a:rPr lang="ar-SA" sz="1600" b="1" dirty="0">
                  <a:solidFill>
                    <a:srgbClr val="000000"/>
                  </a:solidFill>
                  <a:latin typeface="Traditional Arabic" pitchFamily="18" charset="-78"/>
                  <a:cs typeface="Traditional Arabic" pitchFamily="18" charset="-78"/>
                </a:rPr>
                <a:t>الموردين</a:t>
              </a:r>
              <a:endParaRPr lang="en-US" sz="1600" b="1" dirty="0">
                <a:solidFill>
                  <a:srgbClr val="000000"/>
                </a:solidFill>
                <a:latin typeface="Traditional Arabic" pitchFamily="18" charset="-78"/>
                <a:cs typeface="Traditional Arabic" pitchFamily="18" charset="-78"/>
              </a:endParaRPr>
            </a:p>
          </p:txBody>
        </p:sp>
        <p:sp>
          <p:nvSpPr>
            <p:cNvPr id="15" name="Rectangle 16"/>
            <p:cNvSpPr>
              <a:spLocks noChangeArrowheads="1"/>
            </p:cNvSpPr>
            <p:nvPr/>
          </p:nvSpPr>
          <p:spPr bwMode="auto">
            <a:xfrm>
              <a:off x="3164" y="2020"/>
              <a:ext cx="570" cy="28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defTabSz="762000" eaLnBrk="0" hangingPunct="0"/>
              <a:r>
                <a:rPr lang="ar-SA" sz="1600" b="1" dirty="0">
                  <a:solidFill>
                    <a:srgbClr val="000000"/>
                  </a:solidFill>
                  <a:latin typeface="Traditional Arabic" pitchFamily="18" charset="-78"/>
                  <a:cs typeface="Traditional Arabic" pitchFamily="18" charset="-78"/>
                </a:rPr>
                <a:t>العملاء</a:t>
              </a:r>
              <a:endParaRPr lang="en-US" sz="1600" b="1" dirty="0">
                <a:solidFill>
                  <a:srgbClr val="000000"/>
                </a:solidFill>
                <a:latin typeface="Traditional Arabic" pitchFamily="18" charset="-78"/>
                <a:cs typeface="Traditional Arabic" pitchFamily="18" charset="-78"/>
              </a:endParaRPr>
            </a:p>
          </p:txBody>
        </p:sp>
        <p:sp>
          <p:nvSpPr>
            <p:cNvPr id="16" name="Rectangle 17"/>
            <p:cNvSpPr>
              <a:spLocks noChangeArrowheads="1"/>
            </p:cNvSpPr>
            <p:nvPr/>
          </p:nvSpPr>
          <p:spPr bwMode="auto">
            <a:xfrm>
              <a:off x="1905" y="2501"/>
              <a:ext cx="616" cy="28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defTabSz="762000" eaLnBrk="0" hangingPunct="0"/>
              <a:r>
                <a:rPr lang="ar-SA" sz="1600" b="1" dirty="0" smtClean="0">
                  <a:solidFill>
                    <a:srgbClr val="000000"/>
                  </a:solidFill>
                  <a:latin typeface="Traditional Arabic" pitchFamily="18" charset="-78"/>
                  <a:cs typeface="Traditional Arabic" pitchFamily="18" charset="-78"/>
                </a:rPr>
                <a:t>الوسطاء</a:t>
              </a:r>
              <a:endParaRPr lang="en-US" sz="1600" b="1" dirty="0">
                <a:solidFill>
                  <a:srgbClr val="000000"/>
                </a:solidFill>
                <a:latin typeface="Traditional Arabic" pitchFamily="18" charset="-78"/>
                <a:cs typeface="Traditional Arabic" pitchFamily="18" charset="-78"/>
              </a:endParaRPr>
            </a:p>
          </p:txBody>
        </p:sp>
        <p:sp>
          <p:nvSpPr>
            <p:cNvPr id="17" name="Rectangle 18"/>
            <p:cNvSpPr>
              <a:spLocks noChangeArrowheads="1"/>
            </p:cNvSpPr>
            <p:nvPr/>
          </p:nvSpPr>
          <p:spPr bwMode="auto">
            <a:xfrm>
              <a:off x="2546" y="2929"/>
              <a:ext cx="742" cy="28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defTabSz="762000" eaLnBrk="0" hangingPunct="0"/>
              <a:r>
                <a:rPr lang="ar-SA" sz="1600" b="1" dirty="0" smtClean="0">
                  <a:solidFill>
                    <a:srgbClr val="000000"/>
                  </a:solidFill>
                  <a:latin typeface="Traditional Arabic" pitchFamily="18" charset="-78"/>
                  <a:cs typeface="Traditional Arabic" pitchFamily="18" charset="-78"/>
                </a:rPr>
                <a:t>المنافسون</a:t>
              </a:r>
              <a:endParaRPr lang="en-US" sz="1600" b="1" dirty="0">
                <a:solidFill>
                  <a:srgbClr val="000000"/>
                </a:solidFill>
                <a:latin typeface="Traditional Arabic" pitchFamily="18" charset="-78"/>
                <a:cs typeface="Traditional Arabic" pitchFamily="18" charset="-78"/>
              </a:endParaRPr>
            </a:p>
          </p:txBody>
        </p:sp>
        <p:sp>
          <p:nvSpPr>
            <p:cNvPr id="18" name="Text Box 19"/>
            <p:cNvSpPr txBox="1">
              <a:spLocks noChangeArrowheads="1"/>
            </p:cNvSpPr>
            <p:nvPr/>
          </p:nvSpPr>
          <p:spPr bwMode="auto">
            <a:xfrm>
              <a:off x="3017" y="668"/>
              <a:ext cx="143" cy="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GB" sz="1600" b="1">
                <a:solidFill>
                  <a:srgbClr val="000000"/>
                </a:solidFill>
                <a:latin typeface="Traditional Arabic" pitchFamily="18" charset="-78"/>
                <a:cs typeface="Traditional Arabic" pitchFamily="18" charset="-78"/>
              </a:endParaRPr>
            </a:p>
          </p:txBody>
        </p:sp>
        <p:sp>
          <p:nvSpPr>
            <p:cNvPr id="23" name="Rectangle 13"/>
            <p:cNvSpPr>
              <a:spLocks noChangeArrowheads="1"/>
            </p:cNvSpPr>
            <p:nvPr/>
          </p:nvSpPr>
          <p:spPr bwMode="auto">
            <a:xfrm>
              <a:off x="1193" y="2624"/>
              <a:ext cx="555" cy="28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defTabSz="762000" eaLnBrk="0" hangingPunct="0"/>
              <a:r>
                <a:rPr lang="ar-SA" sz="1600" b="1" dirty="0" smtClean="0">
                  <a:solidFill>
                    <a:srgbClr val="000000"/>
                  </a:solidFill>
                  <a:latin typeface="Traditional Arabic" pitchFamily="18" charset="-78"/>
                  <a:cs typeface="Traditional Arabic" pitchFamily="18" charset="-78"/>
                </a:rPr>
                <a:t>الثقافية</a:t>
              </a:r>
              <a:endParaRPr lang="en-US" sz="1600" b="1" dirty="0">
                <a:solidFill>
                  <a:srgbClr val="000000"/>
                </a:solidFill>
                <a:latin typeface="Traditional Arabic" pitchFamily="18" charset="-78"/>
                <a:cs typeface="Traditional Arabic" pitchFamily="18" charset="-78"/>
              </a:endParaRPr>
            </a:p>
          </p:txBody>
        </p:sp>
      </p:grpSp>
      <p:sp>
        <p:nvSpPr>
          <p:cNvPr id="22" name="Rectangle 21"/>
          <p:cNvSpPr/>
          <p:nvPr/>
        </p:nvSpPr>
        <p:spPr>
          <a:xfrm>
            <a:off x="4789638" y="3573016"/>
            <a:ext cx="7184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1600" b="1" dirty="0" smtClean="0">
                <a:solidFill>
                  <a:srgbClr val="000000"/>
                </a:solidFill>
                <a:latin typeface="Traditional Arabic" pitchFamily="18" charset="-78"/>
                <a:cs typeface="Traditional Arabic" pitchFamily="18" charset="-78"/>
              </a:rPr>
              <a:t>الجمهور</a:t>
            </a:r>
            <a:r>
              <a:rPr lang="ar-SA" b="1" dirty="0" smtClean="0"/>
              <a:t> </a:t>
            </a:r>
            <a:endParaRPr lang="fr-FR" dirty="0"/>
          </a:p>
        </p:txBody>
      </p:sp>
      <p:sp>
        <p:nvSpPr>
          <p:cNvPr id="24" name="Rectangle 23"/>
          <p:cNvSpPr/>
          <p:nvPr/>
        </p:nvSpPr>
        <p:spPr>
          <a:xfrm>
            <a:off x="4932040" y="4602614"/>
            <a:ext cx="85953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1600" b="1" dirty="0" smtClean="0">
                <a:solidFill>
                  <a:srgbClr val="000000"/>
                </a:solidFill>
                <a:latin typeface="Traditional Arabic" pitchFamily="18" charset="-78"/>
                <a:cs typeface="Traditional Arabic" pitchFamily="18" charset="-78"/>
              </a:rPr>
              <a:t>الديموغرافية</a:t>
            </a:r>
            <a:endParaRPr lang="fr-FR" sz="1600" b="1" dirty="0" smtClean="0">
              <a:solidFill>
                <a:srgbClr val="000000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2987824" y="1412776"/>
            <a:ext cx="29370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rtl="1"/>
            <a:r>
              <a:rPr lang="ar-SA" sz="2800" b="1" dirty="0" smtClean="0">
                <a:solidFill>
                  <a:schemeClr val="bg1"/>
                </a:solidFill>
              </a:rPr>
              <a:t>التسويق و الإستراتيجية</a:t>
            </a:r>
            <a:endParaRPr lang="fr-FR" sz="2800" b="1" dirty="0" smtClean="0">
              <a:solidFill>
                <a:schemeClr val="bg1"/>
              </a:solidFill>
            </a:endParaRPr>
          </a:p>
        </p:txBody>
      </p:sp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0" y="457200"/>
            <a:ext cx="3017838" cy="9525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1115616" y="2492896"/>
            <a:ext cx="7344816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1143000" lvl="2" indent="-228600" algn="r" rtl="1">
              <a:spcBef>
                <a:spcPct val="20000"/>
              </a:spcBef>
            </a:pPr>
            <a:r>
              <a:rPr lang="ar-SA" sz="1700" b="1" dirty="0" smtClean="0">
                <a:solidFill>
                  <a:srgbClr val="000000"/>
                </a:solidFill>
                <a:latin typeface="Traditional Arabic" pitchFamily="18" charset="-78"/>
                <a:cs typeface="Traditional Arabic" pitchFamily="18" charset="-78"/>
              </a:rPr>
              <a:t>أصل كلمة</a:t>
            </a:r>
            <a:r>
              <a:rPr lang="en-GB" sz="1700" b="1" dirty="0" smtClean="0">
                <a:solidFill>
                  <a:srgbClr val="000000"/>
                </a:solidFill>
                <a:latin typeface="Traditional Arabic" pitchFamily="18" charset="-78"/>
                <a:cs typeface="Traditional Arabic" pitchFamily="18" charset="-78"/>
              </a:rPr>
              <a:t> Strategy </a:t>
            </a:r>
            <a:r>
              <a:rPr lang="ar-SA" sz="1700" b="1" dirty="0" smtClean="0">
                <a:solidFill>
                  <a:srgbClr val="000000"/>
                </a:solidFill>
                <a:latin typeface="Traditional Arabic" pitchFamily="18" charset="-78"/>
                <a:cs typeface="Traditional Arabic" pitchFamily="18" charset="-78"/>
              </a:rPr>
              <a:t> استراتيجية من اليونانية </a:t>
            </a:r>
            <a:r>
              <a:rPr lang="en-GB" sz="1700" b="1" dirty="0" smtClean="0">
                <a:solidFill>
                  <a:srgbClr val="000000"/>
                </a:solidFill>
                <a:latin typeface="Traditional Arabic" pitchFamily="18" charset="-78"/>
                <a:cs typeface="Traditional Arabic" pitchFamily="18" charset="-78"/>
              </a:rPr>
              <a:t>  </a:t>
            </a:r>
            <a:r>
              <a:rPr lang="en-GB" sz="1700" b="1" dirty="0" err="1" smtClean="0">
                <a:solidFill>
                  <a:srgbClr val="000000"/>
                </a:solidFill>
                <a:latin typeface="Traditional Arabic" pitchFamily="18" charset="-78"/>
                <a:cs typeface="Traditional Arabic" pitchFamily="18" charset="-78"/>
              </a:rPr>
              <a:t>Strategio</a:t>
            </a:r>
            <a:endParaRPr lang="en-GB" sz="1700" b="1" dirty="0" smtClean="0">
              <a:solidFill>
                <a:srgbClr val="000000"/>
              </a:solidFill>
              <a:latin typeface="Traditional Arabic" pitchFamily="18" charset="-78"/>
              <a:cs typeface="Traditional Arabic" pitchFamily="18" charset="-78"/>
            </a:endParaRPr>
          </a:p>
          <a:p>
            <a:pPr marL="1600200" marR="0" lvl="3" indent="-228600" algn="r" defTabSz="914400" rtl="1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lang="en-GB" sz="1700" b="1" dirty="0" smtClean="0">
                <a:solidFill>
                  <a:srgbClr val="000000"/>
                </a:solidFill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en-GB" sz="1700" b="1" dirty="0" err="1" smtClean="0">
                <a:solidFill>
                  <a:srgbClr val="000000"/>
                </a:solidFill>
                <a:latin typeface="Traditional Arabic" pitchFamily="18" charset="-78"/>
                <a:cs typeface="Traditional Arabic" pitchFamily="18" charset="-78"/>
              </a:rPr>
              <a:t>Strategio</a:t>
            </a:r>
            <a:r>
              <a:rPr lang="en-GB" sz="1700" b="1" dirty="0" smtClean="0">
                <a:solidFill>
                  <a:srgbClr val="000000"/>
                </a:solidFill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SA" sz="1700" b="1" dirty="0" smtClean="0">
                <a:solidFill>
                  <a:srgbClr val="000000"/>
                </a:solidFill>
                <a:latin typeface="Traditional Arabic" pitchFamily="18" charset="-78"/>
                <a:cs typeface="Traditional Arabic" pitchFamily="18" charset="-78"/>
              </a:rPr>
              <a:t>تعني قائد الجيش</a:t>
            </a:r>
            <a:endParaRPr lang="en-GB" sz="1700" b="1" dirty="0" smtClean="0">
              <a:solidFill>
                <a:srgbClr val="000000"/>
              </a:solidFill>
              <a:latin typeface="Traditional Arabic" pitchFamily="18" charset="-78"/>
              <a:cs typeface="Traditional Arabic" pitchFamily="18" charset="-78"/>
            </a:endParaRPr>
          </a:p>
          <a:p>
            <a:pPr marL="1600200" marR="0" lvl="3" indent="-228600" algn="r" defTabSz="914400" rtl="1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lang="en-GB" sz="1700" b="1" dirty="0" smtClean="0">
                <a:solidFill>
                  <a:srgbClr val="000000"/>
                </a:solidFill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en-GB" sz="1700" b="1" dirty="0" err="1" smtClean="0">
                <a:solidFill>
                  <a:srgbClr val="000000"/>
                </a:solidFill>
                <a:latin typeface="Traditional Arabic" pitchFamily="18" charset="-78"/>
                <a:cs typeface="Traditional Arabic" pitchFamily="18" charset="-78"/>
              </a:rPr>
              <a:t>Stratos</a:t>
            </a:r>
            <a:r>
              <a:rPr lang="en-GB" sz="1700" b="1" dirty="0" smtClean="0">
                <a:solidFill>
                  <a:srgbClr val="000000"/>
                </a:solidFill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SA" sz="1700" b="1" dirty="0" smtClean="0">
                <a:solidFill>
                  <a:srgbClr val="000000"/>
                </a:solidFill>
                <a:latin typeface="Traditional Arabic" pitchFamily="18" charset="-78"/>
                <a:cs typeface="Traditional Arabic" pitchFamily="18" charset="-78"/>
              </a:rPr>
              <a:t>تعني الجيش</a:t>
            </a:r>
          </a:p>
          <a:p>
            <a:pPr marL="1143000" marR="0" lvl="2" indent="-228600" algn="r" defTabSz="914400" rtl="1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ar-SA" sz="1700" b="1" dirty="0" smtClean="0">
                <a:solidFill>
                  <a:srgbClr val="000000"/>
                </a:solidFill>
                <a:latin typeface="Traditional Arabic" pitchFamily="18" charset="-78"/>
                <a:cs typeface="Traditional Arabic" pitchFamily="18" charset="-78"/>
              </a:rPr>
              <a:t>- الاستراتيجية هي إدارة المعارك لكسب الحرب</a:t>
            </a:r>
          </a:p>
          <a:p>
            <a:pPr marL="1143000" marR="0" lvl="2" indent="-228600" algn="r" defTabSz="914400" rtl="1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ar-SA" sz="1700" b="1" dirty="0" smtClean="0">
                <a:solidFill>
                  <a:srgbClr val="000000"/>
                </a:solidFill>
                <a:latin typeface="Traditional Arabic" pitchFamily="18" charset="-78"/>
                <a:cs typeface="Traditional Arabic" pitchFamily="18" charset="-78"/>
              </a:rPr>
              <a:t>- الطريقة التي من خلالها تحقق المنظمة </a:t>
            </a:r>
            <a:r>
              <a:rPr lang="ar-SA" sz="1700" b="1" dirty="0" err="1" smtClean="0">
                <a:solidFill>
                  <a:srgbClr val="000000"/>
                </a:solidFill>
                <a:latin typeface="Traditional Arabic" pitchFamily="18" charset="-78"/>
                <a:cs typeface="Traditional Arabic" pitchFamily="18" charset="-78"/>
              </a:rPr>
              <a:t>أهدافها </a:t>
            </a:r>
            <a:r>
              <a:rPr lang="ar-SA" sz="1700" b="1" dirty="0" smtClean="0">
                <a:solidFill>
                  <a:srgbClr val="000000"/>
                </a:solidFill>
                <a:latin typeface="Traditional Arabic" pitchFamily="18" charset="-78"/>
                <a:cs typeface="Traditional Arabic" pitchFamily="18" charset="-78"/>
              </a:rPr>
              <a:t>، ويمكن أن يكون هناك إستراتيجية عامة لمنظمة واستراتيجيات فرعية مثلا إستراتيجية خاصة بكل منتج أو خدمة</a:t>
            </a:r>
          </a:p>
          <a:p>
            <a:pPr algn="r" rtl="1"/>
            <a:r>
              <a:rPr lang="ar-SA" sz="1700" b="1" dirty="0" smtClean="0">
                <a:solidFill>
                  <a:srgbClr val="000000"/>
                </a:solidFill>
                <a:latin typeface="Traditional Arabic" pitchFamily="18" charset="-78"/>
                <a:cs typeface="Traditional Arabic" pitchFamily="18" charset="-78"/>
              </a:rPr>
              <a:t>                 - خطط وأنشطة المنظمة التي يتم وضعها بطريقة تضمن خلق درجة من التطابق بين رسالة المنظمة   </a:t>
            </a:r>
          </a:p>
          <a:p>
            <a:pPr algn="r" rtl="1"/>
            <a:r>
              <a:rPr lang="ar-SA" sz="1700" b="1" dirty="0" smtClean="0">
                <a:solidFill>
                  <a:srgbClr val="000000"/>
                </a:solidFill>
                <a:latin typeface="Traditional Arabic" pitchFamily="18" charset="-78"/>
                <a:cs typeface="Traditional Arabic" pitchFamily="18" charset="-78"/>
              </a:rPr>
              <a:t>                     وأهدافها، وبين هذه الرسالة والبيئة التي تعمل فيها بصورة فعالة وذات كفاءة عالية</a:t>
            </a:r>
            <a:endParaRPr lang="en-GB" sz="1700" b="1" dirty="0" err="1" smtClean="0">
              <a:solidFill>
                <a:srgbClr val="000000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2195736" y="5085184"/>
            <a:ext cx="5169767" cy="1142876"/>
            <a:chOff x="912" y="2840"/>
            <a:chExt cx="3903" cy="856"/>
          </a:xfrm>
        </p:grpSpPr>
        <p:sp>
          <p:nvSpPr>
            <p:cNvPr id="14" name="AutoShape 17"/>
            <p:cNvSpPr>
              <a:spLocks noChangeArrowheads="1"/>
            </p:cNvSpPr>
            <p:nvPr/>
          </p:nvSpPr>
          <p:spPr bwMode="auto">
            <a:xfrm>
              <a:off x="1968" y="2840"/>
              <a:ext cx="1244" cy="328"/>
            </a:xfrm>
            <a:prstGeom prst="roundRect">
              <a:avLst>
                <a:gd name="adj" fmla="val 12486"/>
              </a:avLst>
            </a:prstGeom>
            <a:ln>
              <a:headEnd/>
              <a:tailEnd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>
                <a:defRPr/>
              </a:pPr>
              <a:endParaRPr lang="ar-SA" sz="1700" b="1">
                <a:solidFill>
                  <a:srgbClr val="000000"/>
                </a:solidFill>
                <a:latin typeface="Traditional Arabic" pitchFamily="18" charset="-78"/>
                <a:cs typeface="Traditional Arabic" pitchFamily="18" charset="-78"/>
              </a:endParaRPr>
            </a:p>
          </p:txBody>
        </p:sp>
        <p:sp>
          <p:nvSpPr>
            <p:cNvPr id="15" name="AutoShape 18"/>
            <p:cNvSpPr>
              <a:spLocks noChangeArrowheads="1"/>
            </p:cNvSpPr>
            <p:nvPr/>
          </p:nvSpPr>
          <p:spPr bwMode="auto">
            <a:xfrm>
              <a:off x="3815" y="3042"/>
              <a:ext cx="1000" cy="472"/>
            </a:xfrm>
            <a:prstGeom prst="roundRect">
              <a:avLst>
                <a:gd name="adj" fmla="val 12486"/>
              </a:avLst>
            </a:prstGeom>
            <a:ln>
              <a:headEnd/>
              <a:tailEnd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>
                <a:defRPr/>
              </a:pPr>
              <a:endParaRPr lang="ar-SA" sz="1700" b="1">
                <a:solidFill>
                  <a:srgbClr val="000000"/>
                </a:solidFill>
                <a:latin typeface="Traditional Arabic" pitchFamily="18" charset="-78"/>
                <a:cs typeface="Traditional Arabic" pitchFamily="18" charset="-78"/>
              </a:endParaRPr>
            </a:p>
          </p:txBody>
        </p:sp>
        <p:sp>
          <p:nvSpPr>
            <p:cNvPr id="16" name="AutoShape 19"/>
            <p:cNvSpPr>
              <a:spLocks noChangeArrowheads="1"/>
            </p:cNvSpPr>
            <p:nvPr/>
          </p:nvSpPr>
          <p:spPr bwMode="auto">
            <a:xfrm>
              <a:off x="1968" y="3368"/>
              <a:ext cx="1244" cy="328"/>
            </a:xfrm>
            <a:prstGeom prst="roundRect">
              <a:avLst>
                <a:gd name="adj" fmla="val 12486"/>
              </a:avLst>
            </a:prstGeom>
            <a:ln>
              <a:headEnd/>
              <a:tailEnd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>
                <a:defRPr/>
              </a:pPr>
              <a:endParaRPr lang="ar-SA" sz="1700" b="1">
                <a:solidFill>
                  <a:srgbClr val="000000"/>
                </a:solidFill>
                <a:latin typeface="Traditional Arabic" pitchFamily="18" charset="-78"/>
                <a:cs typeface="Traditional Arabic" pitchFamily="18" charset="-78"/>
              </a:endParaRPr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912" y="2936"/>
              <a:ext cx="616" cy="616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>
                <a:defRPr/>
              </a:pPr>
              <a:endParaRPr lang="ar-SA" sz="1700" b="1">
                <a:solidFill>
                  <a:srgbClr val="000000"/>
                </a:solidFill>
                <a:latin typeface="Traditional Arabic" pitchFamily="18" charset="-78"/>
                <a:cs typeface="Traditional Arabic" pitchFamily="18" charset="-78"/>
              </a:endParaRPr>
            </a:p>
          </p:txBody>
        </p:sp>
        <p:sp>
          <p:nvSpPr>
            <p:cNvPr id="19" name="Rectangle 21"/>
            <p:cNvSpPr>
              <a:spLocks noChangeArrowheads="1"/>
            </p:cNvSpPr>
            <p:nvPr/>
          </p:nvSpPr>
          <p:spPr bwMode="auto">
            <a:xfrm>
              <a:off x="4060" y="3028"/>
              <a:ext cx="592" cy="462"/>
            </a:xfrm>
            <a:prstGeom prst="rect">
              <a:avLst/>
            </a:prstGeom>
            <a:noFill/>
            <a:ln>
              <a:noFill/>
              <a:headEnd/>
              <a:tailEnd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none" lIns="92075" tIns="46038" rIns="92075" bIns="46038">
              <a:spAutoFit/>
            </a:bodyPr>
            <a:lstStyle/>
            <a:p>
              <a:pPr algn="ctr" defTabSz="762000" eaLnBrk="0" hangingPunct="0"/>
              <a:r>
                <a:rPr lang="ar-SA" sz="1700" b="1" dirty="0">
                  <a:solidFill>
                    <a:srgbClr val="000000"/>
                  </a:solidFill>
                  <a:latin typeface="Traditional Arabic" pitchFamily="18" charset="-78"/>
                  <a:cs typeface="Traditional Arabic" pitchFamily="18" charset="-78"/>
                </a:rPr>
                <a:t>استراتيجية</a:t>
              </a:r>
              <a:endParaRPr lang="en-US" sz="1700" b="1" dirty="0">
                <a:solidFill>
                  <a:srgbClr val="000000"/>
                </a:solidFill>
                <a:latin typeface="Traditional Arabic" pitchFamily="18" charset="-78"/>
                <a:cs typeface="Traditional Arabic" pitchFamily="18" charset="-78"/>
              </a:endParaRPr>
            </a:p>
            <a:p>
              <a:pPr algn="ctr" defTabSz="762000" eaLnBrk="0" hangingPunct="0"/>
              <a:r>
                <a:rPr lang="ar-SA" sz="1700" b="1" dirty="0" smtClean="0">
                  <a:solidFill>
                    <a:srgbClr val="000000"/>
                  </a:solidFill>
                  <a:latin typeface="Traditional Arabic" pitchFamily="18" charset="-78"/>
                  <a:cs typeface="Traditional Arabic" pitchFamily="18" charset="-78"/>
                </a:rPr>
                <a:t>التسويق</a:t>
              </a:r>
              <a:endParaRPr lang="en-US" sz="1700" b="1" dirty="0">
                <a:solidFill>
                  <a:srgbClr val="000000"/>
                </a:solidFill>
                <a:latin typeface="Traditional Arabic" pitchFamily="18" charset="-78"/>
                <a:cs typeface="Traditional Arabic" pitchFamily="18" charset="-78"/>
              </a:endParaRPr>
            </a:p>
          </p:txBody>
        </p:sp>
        <p:sp>
          <p:nvSpPr>
            <p:cNvPr id="21" name="Rectangle 22"/>
            <p:cNvSpPr>
              <a:spLocks noChangeArrowheads="1"/>
            </p:cNvSpPr>
            <p:nvPr/>
          </p:nvSpPr>
          <p:spPr bwMode="auto">
            <a:xfrm>
              <a:off x="2365" y="2874"/>
              <a:ext cx="398" cy="223"/>
            </a:xfrm>
            <a:prstGeom prst="rect">
              <a:avLst/>
            </a:prstGeom>
            <a:noFill/>
            <a:ln>
              <a:noFill/>
              <a:headEnd/>
              <a:tailEnd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none" lIns="92075" tIns="46038" rIns="92075" bIns="46038">
              <a:spAutoFit/>
            </a:bodyPr>
            <a:lstStyle/>
            <a:p>
              <a:pPr algn="ctr" defTabSz="762000" eaLnBrk="0" hangingPunct="0"/>
              <a:r>
                <a:rPr lang="ar-SA" sz="1700" b="1" dirty="0">
                  <a:solidFill>
                    <a:srgbClr val="000000"/>
                  </a:solidFill>
                  <a:latin typeface="Traditional Arabic" pitchFamily="18" charset="-78"/>
                  <a:cs typeface="Traditional Arabic" pitchFamily="18" charset="-78"/>
                </a:rPr>
                <a:t>المنافسة</a:t>
              </a:r>
              <a:endParaRPr lang="en-US" sz="1700" b="1" dirty="0">
                <a:solidFill>
                  <a:srgbClr val="000000"/>
                </a:solidFill>
                <a:latin typeface="Traditional Arabic" pitchFamily="18" charset="-78"/>
                <a:cs typeface="Traditional Arabic" pitchFamily="18" charset="-78"/>
              </a:endParaRPr>
            </a:p>
          </p:txBody>
        </p:sp>
        <p:sp>
          <p:nvSpPr>
            <p:cNvPr id="22" name="Rectangle 23"/>
            <p:cNvSpPr>
              <a:spLocks noChangeArrowheads="1"/>
            </p:cNvSpPr>
            <p:nvPr/>
          </p:nvSpPr>
          <p:spPr bwMode="auto">
            <a:xfrm>
              <a:off x="1070" y="2970"/>
              <a:ext cx="325" cy="388"/>
            </a:xfrm>
            <a:prstGeom prst="rect">
              <a:avLst/>
            </a:prstGeom>
            <a:noFill/>
            <a:ln>
              <a:noFill/>
              <a:headEnd/>
              <a:tailEnd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none" lIns="92075" tIns="46038" rIns="92075" bIns="46038">
              <a:spAutoFit/>
            </a:bodyPr>
            <a:lstStyle/>
            <a:p>
              <a:pPr algn="ctr" defTabSz="762000" eaLnBrk="0" hangingPunct="0"/>
              <a:r>
                <a:rPr lang="ar-SA" sz="1700" b="1">
                  <a:solidFill>
                    <a:srgbClr val="000000"/>
                  </a:solidFill>
                  <a:latin typeface="Traditional Arabic" pitchFamily="18" charset="-78"/>
                  <a:cs typeface="Traditional Arabic" pitchFamily="18" charset="-78"/>
                </a:rPr>
                <a:t>كسب</a:t>
              </a:r>
              <a:endParaRPr lang="en-US" sz="1700" b="1">
                <a:solidFill>
                  <a:srgbClr val="000000"/>
                </a:solidFill>
                <a:latin typeface="Traditional Arabic" pitchFamily="18" charset="-78"/>
                <a:cs typeface="Traditional Arabic" pitchFamily="18" charset="-78"/>
              </a:endParaRPr>
            </a:p>
            <a:p>
              <a:pPr algn="ctr" defTabSz="762000" eaLnBrk="0" hangingPunct="0"/>
              <a:r>
                <a:rPr lang="ar-SA" sz="1700" b="1">
                  <a:solidFill>
                    <a:srgbClr val="000000"/>
                  </a:solidFill>
                  <a:latin typeface="Traditional Arabic" pitchFamily="18" charset="-78"/>
                  <a:cs typeface="Traditional Arabic" pitchFamily="18" charset="-78"/>
                </a:rPr>
                <a:t>الزبائن</a:t>
              </a:r>
              <a:endParaRPr lang="en-US" sz="1700" b="1">
                <a:solidFill>
                  <a:srgbClr val="000000"/>
                </a:solidFill>
                <a:latin typeface="Traditional Arabic" pitchFamily="18" charset="-78"/>
                <a:cs typeface="Traditional Arabic" pitchFamily="18" charset="-78"/>
              </a:endParaRPr>
            </a:p>
          </p:txBody>
        </p:sp>
        <p:sp>
          <p:nvSpPr>
            <p:cNvPr id="23" name="Rectangle 24"/>
            <p:cNvSpPr>
              <a:spLocks noChangeArrowheads="1"/>
            </p:cNvSpPr>
            <p:nvPr/>
          </p:nvSpPr>
          <p:spPr bwMode="auto">
            <a:xfrm>
              <a:off x="2379" y="3354"/>
              <a:ext cx="332" cy="223"/>
            </a:xfrm>
            <a:prstGeom prst="rect">
              <a:avLst/>
            </a:prstGeom>
            <a:noFill/>
            <a:ln>
              <a:noFill/>
              <a:headEnd/>
              <a:tailEnd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none" lIns="92075" tIns="46038" rIns="92075" bIns="46038">
              <a:spAutoFit/>
            </a:bodyPr>
            <a:lstStyle/>
            <a:p>
              <a:pPr algn="ctr" defTabSz="762000" eaLnBrk="0" hangingPunct="0"/>
              <a:r>
                <a:rPr lang="ar-SA" sz="1700" b="1">
                  <a:solidFill>
                    <a:srgbClr val="000000"/>
                  </a:solidFill>
                  <a:latin typeface="Traditional Arabic" pitchFamily="18" charset="-78"/>
                  <a:cs typeface="Traditional Arabic" pitchFamily="18" charset="-78"/>
                </a:rPr>
                <a:t>السوق</a:t>
              </a:r>
              <a:endParaRPr lang="en-US" sz="1700" b="1">
                <a:solidFill>
                  <a:srgbClr val="000000"/>
                </a:solidFill>
                <a:latin typeface="Traditional Arabic" pitchFamily="18" charset="-78"/>
                <a:cs typeface="Traditional Arabic" pitchFamily="18" charset="-78"/>
              </a:endParaRPr>
            </a:p>
          </p:txBody>
        </p:sp>
        <p:sp>
          <p:nvSpPr>
            <p:cNvPr id="24" name="Line 25"/>
            <p:cNvSpPr>
              <a:spLocks noChangeShapeType="1"/>
            </p:cNvSpPr>
            <p:nvPr/>
          </p:nvSpPr>
          <p:spPr bwMode="auto">
            <a:xfrm flipH="1" flipV="1">
              <a:off x="3235" y="3038"/>
              <a:ext cx="576" cy="240"/>
            </a:xfrm>
            <a:prstGeom prst="line">
              <a:avLst/>
            </a:prstGeom>
            <a:ln>
              <a:headEnd type="none" w="sm" len="sm"/>
              <a:tailEnd type="stealth" w="med" len="lg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/>
            <a:lstStyle/>
            <a:p>
              <a:endParaRPr lang="fr-FR" sz="1700" b="1">
                <a:solidFill>
                  <a:srgbClr val="000000"/>
                </a:solidFill>
                <a:latin typeface="Traditional Arabic" pitchFamily="18" charset="-78"/>
                <a:cs typeface="Traditional Arabic" pitchFamily="18" charset="-78"/>
              </a:endParaRPr>
            </a:p>
          </p:txBody>
        </p:sp>
        <p:sp>
          <p:nvSpPr>
            <p:cNvPr id="25" name="Line 26"/>
            <p:cNvSpPr>
              <a:spLocks noChangeShapeType="1"/>
            </p:cNvSpPr>
            <p:nvPr/>
          </p:nvSpPr>
          <p:spPr bwMode="auto">
            <a:xfrm flipH="1">
              <a:off x="3235" y="3278"/>
              <a:ext cx="576" cy="240"/>
            </a:xfrm>
            <a:prstGeom prst="line">
              <a:avLst/>
            </a:prstGeom>
            <a:ln>
              <a:headEnd type="none" w="sm" len="sm"/>
              <a:tailEnd type="stealth" w="med" len="lg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/>
            <a:lstStyle/>
            <a:p>
              <a:endParaRPr lang="fr-FR" sz="1700" b="1">
                <a:solidFill>
                  <a:srgbClr val="000000"/>
                </a:solidFill>
                <a:latin typeface="Traditional Arabic" pitchFamily="18" charset="-78"/>
                <a:cs typeface="Traditional Arabic" pitchFamily="18" charset="-78"/>
              </a:endParaRPr>
            </a:p>
          </p:txBody>
        </p:sp>
        <p:sp>
          <p:nvSpPr>
            <p:cNvPr id="26" name="Line 27"/>
            <p:cNvSpPr>
              <a:spLocks noChangeShapeType="1"/>
            </p:cNvSpPr>
            <p:nvPr/>
          </p:nvSpPr>
          <p:spPr bwMode="auto">
            <a:xfrm flipH="1">
              <a:off x="1532" y="2980"/>
              <a:ext cx="432" cy="288"/>
            </a:xfrm>
            <a:prstGeom prst="line">
              <a:avLst/>
            </a:prstGeom>
            <a:ln>
              <a:headEnd type="none" w="sm" len="sm"/>
              <a:tailEnd type="stealth" w="med" len="lg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/>
            <a:lstStyle/>
            <a:p>
              <a:endParaRPr lang="fr-FR" sz="1700" b="1">
                <a:solidFill>
                  <a:srgbClr val="000000"/>
                </a:solidFill>
                <a:latin typeface="Traditional Arabic" pitchFamily="18" charset="-78"/>
                <a:cs typeface="Traditional Arabic" pitchFamily="18" charset="-78"/>
              </a:endParaRPr>
            </a:p>
          </p:txBody>
        </p:sp>
        <p:sp>
          <p:nvSpPr>
            <p:cNvPr id="27" name="Line 28"/>
            <p:cNvSpPr>
              <a:spLocks noChangeShapeType="1"/>
            </p:cNvSpPr>
            <p:nvPr/>
          </p:nvSpPr>
          <p:spPr bwMode="auto">
            <a:xfrm flipH="1" flipV="1">
              <a:off x="1532" y="3268"/>
              <a:ext cx="432" cy="240"/>
            </a:xfrm>
            <a:prstGeom prst="line">
              <a:avLst/>
            </a:prstGeom>
            <a:ln>
              <a:headEnd type="none" w="sm" len="sm"/>
              <a:tailEnd type="stealth" w="med" len="lg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/>
            <a:lstStyle/>
            <a:p>
              <a:endParaRPr lang="fr-FR" sz="1700" b="1">
                <a:solidFill>
                  <a:srgbClr val="000000"/>
                </a:solidFill>
                <a:latin typeface="Traditional Arabic" pitchFamily="18" charset="-78"/>
                <a:cs typeface="Traditional Arabic" pitchFamily="18" charset="-78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mple presentation slides [2]">
  <a:themeElements>
    <a:clrScheme name="Sample presentation slides [2] 3">
      <a:dk1>
        <a:srgbClr val="808080"/>
      </a:dk1>
      <a:lt1>
        <a:srgbClr val="FFFFFF"/>
      </a:lt1>
      <a:dk2>
        <a:srgbClr val="FFFFFF"/>
      </a:dk2>
      <a:lt2>
        <a:srgbClr val="B2B2B2"/>
      </a:lt2>
      <a:accent1>
        <a:srgbClr val="058089"/>
      </a:accent1>
      <a:accent2>
        <a:srgbClr val="66BE0E"/>
      </a:accent2>
      <a:accent3>
        <a:srgbClr val="FFFFFF"/>
      </a:accent3>
      <a:accent4>
        <a:srgbClr val="6C6C6C"/>
      </a:accent4>
      <a:accent5>
        <a:srgbClr val="AAC0C4"/>
      </a:accent5>
      <a:accent6>
        <a:srgbClr val="5CAC0C"/>
      </a:accent6>
      <a:hlink>
        <a:srgbClr val="2CA9D0"/>
      </a:hlink>
      <a:folHlink>
        <a:srgbClr val="4841D9"/>
      </a:folHlink>
    </a:clrScheme>
    <a:fontScheme name="Sample presentation slides [2]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ample presentation slides [2] 1">
        <a:dk1>
          <a:srgbClr val="1D528D"/>
        </a:dk1>
        <a:lt1>
          <a:srgbClr val="FFFFFF"/>
        </a:lt1>
        <a:dk2>
          <a:srgbClr val="000000"/>
        </a:dk2>
        <a:lt2>
          <a:srgbClr val="CACACA"/>
        </a:lt2>
        <a:accent1>
          <a:srgbClr val="0099CC"/>
        </a:accent1>
        <a:accent2>
          <a:srgbClr val="BFA907"/>
        </a:accent2>
        <a:accent3>
          <a:srgbClr val="FFFFFF"/>
        </a:accent3>
        <a:accent4>
          <a:srgbClr val="174578"/>
        </a:accent4>
        <a:accent5>
          <a:srgbClr val="AACAE2"/>
        </a:accent5>
        <a:accent6>
          <a:srgbClr val="AD9906"/>
        </a:accent6>
        <a:hlink>
          <a:srgbClr val="6E81E0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presentation slides [2] 2">
        <a:dk1>
          <a:srgbClr val="4E40A4"/>
        </a:dk1>
        <a:lt1>
          <a:srgbClr val="FFFFFF"/>
        </a:lt1>
        <a:dk2>
          <a:srgbClr val="000000"/>
        </a:dk2>
        <a:lt2>
          <a:srgbClr val="CACACA"/>
        </a:lt2>
        <a:accent1>
          <a:srgbClr val="8B65E9"/>
        </a:accent1>
        <a:accent2>
          <a:srgbClr val="008080"/>
        </a:accent2>
        <a:accent3>
          <a:srgbClr val="FFFFFF"/>
        </a:accent3>
        <a:accent4>
          <a:srgbClr val="41358B"/>
        </a:accent4>
        <a:accent5>
          <a:srgbClr val="C4B8F2"/>
        </a:accent5>
        <a:accent6>
          <a:srgbClr val="007373"/>
        </a:accent6>
        <a:hlink>
          <a:srgbClr val="0066CC"/>
        </a:hlink>
        <a:folHlink>
          <a:srgbClr val="8AB15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presentation slides [2] 3">
        <a:dk1>
          <a:srgbClr val="808080"/>
        </a:dk1>
        <a:lt1>
          <a:srgbClr val="FFFFFF"/>
        </a:lt1>
        <a:dk2>
          <a:srgbClr val="FFFFFF"/>
        </a:dk2>
        <a:lt2>
          <a:srgbClr val="B2B2B2"/>
        </a:lt2>
        <a:accent1>
          <a:srgbClr val="058089"/>
        </a:accent1>
        <a:accent2>
          <a:srgbClr val="66BE0E"/>
        </a:accent2>
        <a:accent3>
          <a:srgbClr val="FFFFFF"/>
        </a:accent3>
        <a:accent4>
          <a:srgbClr val="6C6C6C"/>
        </a:accent4>
        <a:accent5>
          <a:srgbClr val="AAC0C4"/>
        </a:accent5>
        <a:accent6>
          <a:srgbClr val="5CAC0C"/>
        </a:accent6>
        <a:hlink>
          <a:srgbClr val="2CA9D0"/>
        </a:hlink>
        <a:folHlink>
          <a:srgbClr val="4841D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3674</TotalTime>
  <Words>1228</Words>
  <Application>Microsoft Office PowerPoint</Application>
  <PresentationFormat>Affichage à l'écran (4:3)</PresentationFormat>
  <Paragraphs>171</Paragraphs>
  <Slides>14</Slides>
  <Notes>2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6" baseType="lpstr">
      <vt:lpstr>Sample presentation slides [2]</vt:lpstr>
      <vt:lpstr>Image</vt:lpstr>
      <vt:lpstr>Diapositive 1</vt:lpstr>
      <vt:lpstr>ومن أجل بناء تلك العلاقة فإن المسار التسويقي يتدرج في مرحلتين أساسيتين تتكاملان وتترابطان: مرحلة الدراسة والتعرف، ومرحلة العمل والتنفيذ</vt:lpstr>
      <vt:lpstr>مهمة التسويق في المؤسسة </vt:lpstr>
      <vt:lpstr>السوق والبيئة التسويقية  ـــــــــــــــــــــــــــ   تعريف السوق      </vt:lpstr>
      <vt:lpstr>Diapositive 5</vt:lpstr>
      <vt:lpstr>تعريف السوق حسب امتداد المنتوج:</vt:lpstr>
      <vt:lpstr>تعريف السوق حسب امتداد الطلب:</vt:lpstr>
      <vt:lpstr>البيئة التسويقية للمؤسسة</vt:lpstr>
      <vt:lpstr>Diapositive 9</vt:lpstr>
      <vt:lpstr>تطور المفهوم الاستراتيجي في الادارة</vt:lpstr>
      <vt:lpstr>Diapositive 11</vt:lpstr>
      <vt:lpstr>Diapositive 12</vt:lpstr>
      <vt:lpstr>Diapositive 13</vt:lpstr>
      <vt:lpstr>مقارنة التسويق الاستراتيجي بالتسويق العملي</vt:lpstr>
    </vt:vector>
  </TitlesOfParts>
  <Company>HTC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Improving Service Quality</dc:title>
  <dc:creator>Enda Larkin</dc:creator>
  <cp:lastModifiedBy>Phenom</cp:lastModifiedBy>
  <cp:revision>294</cp:revision>
  <dcterms:created xsi:type="dcterms:W3CDTF">2008-10-01T15:56:26Z</dcterms:created>
  <dcterms:modified xsi:type="dcterms:W3CDTF">2017-02-03T21:55:44Z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TC011812291033</vt:lpwstr>
  </property>
</Properties>
</file>