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8" r:id="rId2"/>
    <p:sldId id="389" r:id="rId3"/>
    <p:sldId id="411" r:id="rId4"/>
    <p:sldId id="390" r:id="rId5"/>
    <p:sldId id="492" r:id="rId6"/>
    <p:sldId id="391" r:id="rId7"/>
    <p:sldId id="393" r:id="rId8"/>
    <p:sldId id="392" r:id="rId9"/>
    <p:sldId id="394" r:id="rId10"/>
    <p:sldId id="496" r:id="rId11"/>
    <p:sldId id="395" r:id="rId12"/>
    <p:sldId id="397" r:id="rId13"/>
    <p:sldId id="493" r:id="rId14"/>
    <p:sldId id="396" r:id="rId15"/>
    <p:sldId id="398" r:id="rId16"/>
    <p:sldId id="399" r:id="rId17"/>
    <p:sldId id="400" r:id="rId18"/>
    <p:sldId id="401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6" autoAdjust="0"/>
    <p:restoredTop sz="94624" autoAdjust="0"/>
  </p:normalViewPr>
  <p:slideViewPr>
    <p:cSldViewPr>
      <p:cViewPr>
        <p:scale>
          <a:sx n="78" d="100"/>
          <a:sy n="78" d="100"/>
        </p:scale>
        <p:origin x="-115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BE58-2DD0-495E-976D-EC32B7D9B054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4B5C9-A95F-43DA-9625-270BFBDAF4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20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4B5C9-A95F-43DA-9625-270BFBDAF45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2DF0FE-9259-4863-8432-791825C657AB}" type="datetimeFigureOut">
              <a:rPr lang="fr-FR" smtClean="0"/>
              <a:pPr/>
              <a:t>01/10/2022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400730-82C4-4626-9610-3EDFCD773CD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214554"/>
            <a:ext cx="79296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/>
              <a:t>Éléments de mise en œuvre d’un mémoire en informatique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llipse 3"/>
          <p:cNvSpPr/>
          <p:nvPr/>
        </p:nvSpPr>
        <p:spPr>
          <a:xfrm>
            <a:off x="3218900" y="2831216"/>
            <a:ext cx="2304256" cy="1224136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 bon thème</a:t>
            </a:r>
            <a:endParaRPr lang="en-US" dirty="0"/>
          </a:p>
        </p:txBody>
      </p:sp>
      <p:sp>
        <p:nvSpPr>
          <p:cNvPr id="5" name="Ellipse 4"/>
          <p:cNvSpPr/>
          <p:nvPr/>
        </p:nvSpPr>
        <p:spPr>
          <a:xfrm>
            <a:off x="1475656" y="2357501"/>
            <a:ext cx="2088232" cy="9721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optimisation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914644" y="3047240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Apprentissage</a:t>
            </a:r>
            <a:endParaRPr lang="en-US" dirty="0"/>
          </a:p>
        </p:txBody>
      </p:sp>
      <p:sp>
        <p:nvSpPr>
          <p:cNvPr id="7" name="Ellipse 6"/>
          <p:cNvSpPr/>
          <p:nvPr/>
        </p:nvSpPr>
        <p:spPr>
          <a:xfrm>
            <a:off x="5322872" y="3284984"/>
            <a:ext cx="284952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Une intelligences à base d’agents</a:t>
            </a:r>
            <a:endParaRPr lang="en-US" dirty="0"/>
          </a:p>
        </p:txBody>
      </p:sp>
      <p:sp>
        <p:nvSpPr>
          <p:cNvPr id="8" name="Ellipse 7"/>
          <p:cNvSpPr/>
          <p:nvPr/>
        </p:nvSpPr>
        <p:spPr>
          <a:xfrm>
            <a:off x="5300024" y="2234584"/>
            <a:ext cx="2232248" cy="1260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Capteurs physique</a:t>
            </a:r>
            <a:endParaRPr lang="en-US" dirty="0"/>
          </a:p>
        </p:txBody>
      </p:sp>
      <p:sp>
        <p:nvSpPr>
          <p:cNvPr id="9" name="Ellipse 8"/>
          <p:cNvSpPr/>
          <p:nvPr/>
        </p:nvSpPr>
        <p:spPr>
          <a:xfrm>
            <a:off x="3290908" y="1883786"/>
            <a:ext cx="2232248" cy="9474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distribution</a:t>
            </a:r>
            <a:endParaRPr lang="en-US" dirty="0"/>
          </a:p>
        </p:txBody>
      </p:sp>
      <p:sp>
        <p:nvSpPr>
          <p:cNvPr id="10" name="Ellipse 9"/>
          <p:cNvSpPr/>
          <p:nvPr/>
        </p:nvSpPr>
        <p:spPr>
          <a:xfrm>
            <a:off x="0" y="5527152"/>
            <a:ext cx="331236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Ajouter modifier supprimer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504436" y="3933056"/>
            <a:ext cx="27363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Technique </a:t>
            </a:r>
            <a:r>
              <a:rPr lang="fr-FR" dirty="0" err="1" smtClean="0"/>
              <a:t>Claud</a:t>
            </a:r>
            <a:endParaRPr lang="en-US" dirty="0"/>
          </a:p>
        </p:txBody>
      </p:sp>
      <p:sp>
        <p:nvSpPr>
          <p:cNvPr id="12" name="Ellipse 11"/>
          <p:cNvSpPr/>
          <p:nvPr/>
        </p:nvSpPr>
        <p:spPr>
          <a:xfrm>
            <a:off x="4044476" y="4012656"/>
            <a:ext cx="324036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Aide à la décision/ prédiction/ 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5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r-FR" sz="4800" b="1" dirty="0" smtClean="0">
              <a:solidFill>
                <a:schemeClr val="accent6"/>
              </a:solidFill>
            </a:endParaRPr>
          </a:p>
          <a:p>
            <a:pPr algn="ctr"/>
            <a:r>
              <a:rPr lang="fr-FR" sz="4800" b="1" dirty="0" smtClean="0">
                <a:solidFill>
                  <a:schemeClr val="accent6"/>
                </a:solidFill>
              </a:rPr>
              <a:t>Après Validation et Affectation tu commence votre travail</a:t>
            </a:r>
            <a:endParaRPr lang="fr-FR" sz="4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072230"/>
          </a:xfrm>
        </p:spPr>
        <p:txBody>
          <a:bodyPr>
            <a:normAutofit/>
          </a:bodyPr>
          <a:lstStyle/>
          <a:p>
            <a:r>
              <a:rPr lang="fr-FR" sz="3600" b="1" u="sng" dirty="0" smtClean="0"/>
              <a:t>Les premières questions à posées: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Les grandes fonctionnalités à programmer </a:t>
            </a:r>
            <a:r>
              <a:rPr lang="fr-FR" dirty="0" smtClean="0"/>
              <a:t>? </a:t>
            </a:r>
            <a:r>
              <a:rPr lang="fr-FR" dirty="0" smtClean="0">
                <a:sym typeface="Wingdings" pitchFamily="2" charset="2"/>
              </a:rPr>
              <a:t> le titre d’un thème ne donne pas généralement une idée sur le travail à réaliser.</a:t>
            </a:r>
          </a:p>
          <a:p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Le point de difficulté du thème.</a:t>
            </a:r>
            <a:r>
              <a:rPr lang="fr-FR" b="1" dirty="0" smtClean="0">
                <a:sym typeface="Wingdings" pitchFamily="2" charset="2"/>
              </a:rPr>
              <a:t> centre du travail</a:t>
            </a:r>
            <a:r>
              <a:rPr lang="fr-FR" dirty="0" smtClean="0">
                <a:sym typeface="Wingdings" pitchFamily="2" charset="2"/>
              </a:rPr>
              <a:t>.</a:t>
            </a:r>
          </a:p>
          <a:p>
            <a:r>
              <a:rPr lang="fr-FR" b="1" u="sng" dirty="0" smtClean="0">
                <a:sym typeface="Wingdings" pitchFamily="2" charset="2"/>
              </a:rPr>
              <a:t>Exemple: </a:t>
            </a:r>
          </a:p>
          <a:p>
            <a:r>
              <a:rPr lang="fr-FR" dirty="0" smtClean="0">
                <a:sym typeface="Wingdings" pitchFamily="2" charset="2"/>
              </a:rPr>
              <a:t>Programmer un algorithme et obtenir des résultats (apprentissage ou prédiction)</a:t>
            </a:r>
          </a:p>
          <a:p>
            <a:r>
              <a:rPr lang="fr-FR" dirty="0" smtClean="0">
                <a:sym typeface="Wingdings" pitchFamily="2" charset="2"/>
              </a:rPr>
              <a:t>Utiliser des APIs Externe (exemple </a:t>
            </a:r>
            <a:r>
              <a:rPr lang="fr-FR" dirty="0" err="1" smtClean="0">
                <a:sym typeface="Wingdings" pitchFamily="2" charset="2"/>
              </a:rPr>
              <a:t>google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map</a:t>
            </a:r>
            <a:r>
              <a:rPr lang="fr-FR" dirty="0" smtClean="0">
                <a:sym typeface="Wingdings" pitchFamily="2" charset="2"/>
              </a:rPr>
              <a:t>)</a:t>
            </a:r>
          </a:p>
          <a:p>
            <a:r>
              <a:rPr lang="fr-FR" dirty="0" smtClean="0">
                <a:sym typeface="Wingdings" pitchFamily="2" charset="2"/>
              </a:rPr>
              <a:t>Proposer une architecture (</a:t>
            </a:r>
            <a:r>
              <a:rPr lang="fr-FR" dirty="0" err="1" smtClean="0">
                <a:sym typeface="Wingdings" pitchFamily="2" charset="2"/>
              </a:rPr>
              <a:t>multiagent</a:t>
            </a:r>
            <a:r>
              <a:rPr lang="fr-FR" dirty="0" smtClean="0">
                <a:sym typeface="Wingdings" pitchFamily="2" charset="2"/>
              </a:rPr>
              <a:t>)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langage et outil de programmation?</a:t>
            </a:r>
            <a:r>
              <a:rPr lang="fr-FR" b="1" dirty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fr-FR" b="1" dirty="0">
                <a:solidFill>
                  <a:srgbClr val="FF0000"/>
                </a:solidFill>
              </a:rPr>
              <a:t> </a:t>
            </a:r>
          </a:p>
          <a:p>
            <a:r>
              <a:rPr lang="fr-FR" dirty="0"/>
              <a:t>Pour commencer la révision du langage</a:t>
            </a:r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pour installer les outils de développement,  afin d’éviter les problèmes d’installation </a:t>
            </a:r>
          </a:p>
          <a:p>
            <a:r>
              <a:rPr lang="fr-FR" dirty="0" smtClean="0"/>
              <a:t> </a:t>
            </a:r>
            <a:r>
              <a:rPr lang="fr-FR" dirty="0"/>
              <a:t>pour assurer la compatibilité de votre machine avec les outils avant le début du travail.</a:t>
            </a:r>
            <a:endParaRPr lang="fr-FR" b="1" dirty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540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  thème système d’information ou application WEB</a:t>
            </a:r>
          </a:p>
          <a:p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4357686" y="2357430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642910" y="2714620"/>
            <a:ext cx="8001056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Une modélisation avec UML  est envisageable</a:t>
            </a:r>
            <a:endParaRPr lang="fr-FR" sz="2400" dirty="0"/>
          </a:p>
        </p:txBody>
      </p:sp>
      <p:sp>
        <p:nvSpPr>
          <p:cNvPr id="6" name="Flèche vers le bas 5"/>
          <p:cNvSpPr/>
          <p:nvPr/>
        </p:nvSpPr>
        <p:spPr>
          <a:xfrm>
            <a:off x="4357686" y="3429000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14348" y="3857628"/>
            <a:ext cx="7929618" cy="92869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Avant de commencer le travail une bonne révision des différents diagrammes d’UML  est obligatoires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4500562" y="4786322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785786" y="5286388"/>
            <a:ext cx="7858180" cy="10001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Eviter (copier coller) des diagrammes car les systèmes et les logiciels développés sont différents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Bien comprendre les caractéristiques du processus (méthode )de développement utilisé ex: processus en Y (2TUP).</a:t>
            </a:r>
          </a:p>
          <a:p>
            <a:r>
              <a:rPr lang="fr-FR" dirty="0" smtClean="0"/>
              <a:t>Bien comprendre le rôle et la relation entre les différents diagrammes d’UML;</a:t>
            </a:r>
          </a:p>
          <a:p>
            <a:r>
              <a:rPr lang="fr-FR" dirty="0" smtClean="0"/>
              <a:t>Respecter l’ordre de construction des modèles;</a:t>
            </a:r>
          </a:p>
          <a:p>
            <a:r>
              <a:rPr lang="fr-FR" dirty="0" smtClean="0"/>
              <a:t>Ne commencer jamais la programmation avant de fixer vos scénarios pour éviter l’incompatibilité entre la conception et la programmation.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 dirty="0" smtClean="0">
                <a:solidFill>
                  <a:srgbClr val="FF0000"/>
                </a:solidFill>
              </a:rPr>
              <a:t>STAGE</a:t>
            </a:r>
            <a:endParaRPr lang="fr-FR" b="1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35480"/>
            <a:ext cx="9252520" cy="4389120"/>
          </a:xfrm>
        </p:spPr>
        <p:txBody>
          <a:bodyPr/>
          <a:lstStyle/>
          <a:p>
            <a:r>
              <a:rPr lang="fr-FR" dirty="0" smtClean="0"/>
              <a:t>Chercher  vous même l’information</a:t>
            </a:r>
            <a:endParaRPr lang="fr-FR" dirty="0">
              <a:sym typeface="Wingdings" pitchFamily="2" charset="2"/>
            </a:endParaRPr>
          </a:p>
          <a:p>
            <a:r>
              <a:rPr lang="fr-FR" dirty="0" smtClean="0"/>
              <a:t>n’attendez pas que les employés dans l’entreprise d’accueil vont consacrer du temps pour vous expliquer le déroulement du travail.</a:t>
            </a:r>
          </a:p>
          <a:p>
            <a:pPr marL="0" indent="0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Si Thème de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Essayer de bien comprendre avec le prof les objectifs de votre travail</a:t>
            </a:r>
          </a:p>
          <a:p>
            <a:r>
              <a:rPr lang="fr-FR" dirty="0" smtClean="0"/>
              <a:t>Essayer de bien comprendre le domaine (pour éviter des questions sans réponses pendant la soutenance).</a:t>
            </a:r>
          </a:p>
          <a:p>
            <a:r>
              <a:rPr lang="fr-FR" dirty="0" smtClean="0"/>
              <a:t>Contribuer dans les choix des méthodes et des outils de travail même si c’est un thème de recherche</a:t>
            </a:r>
            <a:r>
              <a:rPr lang="fr-FR" dirty="0" smtClean="0">
                <a:sym typeface="Wingdings" pitchFamily="2" charset="2"/>
              </a:rPr>
              <a:t> éviter  de suivre d’une manière aveugle le prof.</a:t>
            </a:r>
          </a:p>
          <a:p>
            <a:r>
              <a:rPr lang="fr-FR" dirty="0" smtClean="0">
                <a:sym typeface="Wingdings" pitchFamily="2" charset="2"/>
              </a:rPr>
              <a:t>La difficulté d’un thème de recherche réside dans la programmation .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71546"/>
            <a:ext cx="8143932" cy="2357454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6600" b="1" i="1" u="sng" dirty="0" smtClean="0">
                <a:solidFill>
                  <a:srgbClr val="FF0000"/>
                </a:solidFill>
              </a:rPr>
              <a:t>Terminologie </a:t>
            </a:r>
            <a:endParaRPr lang="fr-FR" sz="66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312" y="4137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800" b="1" u="sng" dirty="0" smtClean="0">
                <a:solidFill>
                  <a:srgbClr val="FF0000"/>
                </a:solidFill>
              </a:rPr>
              <a:t/>
            </a:r>
            <a:br>
              <a:rPr lang="fr-FR" sz="4800" b="1" u="sng" dirty="0" smtClean="0">
                <a:solidFill>
                  <a:srgbClr val="FF0000"/>
                </a:solidFill>
              </a:rPr>
            </a:br>
            <a:r>
              <a:rPr lang="fr-FR" sz="4800" b="1" u="sng" dirty="0" smtClean="0">
                <a:solidFill>
                  <a:srgbClr val="FF0000"/>
                </a:solidFill>
              </a:rPr>
              <a:t>Contenu de la matière </a:t>
            </a:r>
            <a:r>
              <a:rPr lang="fr-FR" b="1" u="sng" dirty="0" smtClean="0">
                <a:solidFill>
                  <a:srgbClr val="FF0000"/>
                </a:solidFill>
              </a:rPr>
              <a:t>:</a:t>
            </a:r>
            <a:br>
              <a:rPr lang="fr-FR" b="1" u="sng" dirty="0" smtClean="0">
                <a:solidFill>
                  <a:srgbClr val="FF0000"/>
                </a:solidFill>
              </a:rPr>
            </a:b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1556792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</a:t>
            </a:r>
            <a:r>
              <a:rPr lang="fr-FR" b="1" i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Choix du thème et la  préparation préalable</a:t>
            </a:r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2512" y="2060848"/>
            <a:ext cx="8059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2</a:t>
            </a:r>
            <a:r>
              <a:rPr lang="fr-FR" b="1" i="1" u="sng" dirty="0">
                <a:solidFill>
                  <a:srgbClr val="FF0000"/>
                </a:solidFill>
              </a:rPr>
              <a:t>. Planification et préparation des outils</a:t>
            </a:r>
            <a:r>
              <a:rPr lang="fr-FR" dirty="0">
                <a:solidFill>
                  <a:srgbClr val="FF0000"/>
                </a:solidFill>
              </a:rPr>
              <a:t/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- Mettre en œuvre un plan de travail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- Choisir les outils de mise en page (MS Word, Latex)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- </a:t>
            </a:r>
            <a:r>
              <a:rPr lang="fr-FR" dirty="0" smtClean="0">
                <a:solidFill>
                  <a:srgbClr val="FF0000"/>
                </a:solidFill>
              </a:rPr>
              <a:t>Utiliser un </a:t>
            </a:r>
            <a:r>
              <a:rPr lang="fr-FR" dirty="0">
                <a:solidFill>
                  <a:srgbClr val="FF0000"/>
                </a:solidFill>
              </a:rPr>
              <a:t>système de contrôle des versions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7544" y="3356992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3. </a:t>
            </a:r>
            <a:r>
              <a:rPr lang="fr-FR" b="1" i="1" u="sng" dirty="0">
                <a:solidFill>
                  <a:srgbClr val="00B050"/>
                </a:solidFill>
              </a:rPr>
              <a:t>Rédaction scientifique</a:t>
            </a:r>
            <a:r>
              <a:rPr lang="fr-FR" dirty="0">
                <a:solidFill>
                  <a:srgbClr val="00B050"/>
                </a:solidFill>
              </a:rPr>
              <a:t/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- Grammaire et vocabulaire scientifique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>
                <a:solidFill>
                  <a:srgbClr val="00B050"/>
                </a:solidFill>
              </a:rPr>
              <a:t>- Éviter le plagiat</a:t>
            </a:r>
            <a:br>
              <a:rPr lang="fr-FR" dirty="0">
                <a:solidFill>
                  <a:srgbClr val="00B050"/>
                </a:solidFill>
              </a:rPr>
            </a:b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4.</a:t>
            </a:r>
            <a:r>
              <a:rPr lang="fr-FR" dirty="0" smtClean="0"/>
              <a:t> </a:t>
            </a:r>
            <a:r>
              <a:rPr lang="fr-FR" b="1" i="1" u="sng" dirty="0" smtClean="0">
                <a:solidFill>
                  <a:srgbClr val="C00000"/>
                </a:solidFill>
              </a:rPr>
              <a:t>Structure d'un mémoire</a:t>
            </a:r>
            <a:r>
              <a:rPr lang="fr-FR" dirty="0" smtClean="0">
                <a:solidFill>
                  <a:srgbClr val="C00000"/>
                </a:solidFill>
              </a:rPr>
              <a:t/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Résumé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Introduction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Etat de l'art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Matériels et méthodes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Résultats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Discussion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Conclusion</a:t>
            </a:r>
            <a:br>
              <a:rPr lang="fr-FR" dirty="0" smtClean="0">
                <a:solidFill>
                  <a:srgbClr val="C00000"/>
                </a:solidFill>
              </a:rPr>
            </a:br>
            <a:r>
              <a:rPr lang="fr-FR" dirty="0" smtClean="0">
                <a:solidFill>
                  <a:srgbClr val="C00000"/>
                </a:solidFill>
              </a:rPr>
              <a:t>- Référence bibliographiques</a:t>
            </a:r>
          </a:p>
          <a:p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81552"/>
          </a:xfrm>
        </p:spPr>
        <p:txBody>
          <a:bodyPr>
            <a:normAutofit fontScale="92500" lnSpcReduction="10000"/>
          </a:bodyPr>
          <a:lstStyle/>
          <a:p>
            <a:r>
              <a:rPr lang="fr-FR" b="1" i="1" u="sng" dirty="0" smtClean="0">
                <a:solidFill>
                  <a:srgbClr val="00B050"/>
                </a:solidFill>
              </a:rPr>
              <a:t>5. Présentation orale.</a:t>
            </a:r>
            <a:br>
              <a:rPr lang="fr-FR" b="1" i="1" u="sng" dirty="0" smtClean="0">
                <a:solidFill>
                  <a:srgbClr val="00B050"/>
                </a:solidFill>
              </a:rPr>
            </a:br>
            <a:r>
              <a:rPr lang="fr-FR" dirty="0" smtClean="0">
                <a:solidFill>
                  <a:srgbClr val="00B050"/>
                </a:solidFill>
              </a:rPr>
              <a:t>- Préparer les </a:t>
            </a:r>
            <a:r>
              <a:rPr lang="fr-FR" dirty="0" err="1" smtClean="0">
                <a:solidFill>
                  <a:srgbClr val="00B050"/>
                </a:solidFill>
              </a:rPr>
              <a:t>slides</a:t>
            </a:r>
            <a:r>
              <a:rPr lang="fr-FR" dirty="0" smtClean="0">
                <a:solidFill>
                  <a:srgbClr val="00B050"/>
                </a:solidFill>
              </a:rPr>
              <a:t/>
            </a:r>
            <a:br>
              <a:rPr lang="fr-FR" dirty="0" smtClean="0">
                <a:solidFill>
                  <a:srgbClr val="00B050"/>
                </a:solidFill>
              </a:rPr>
            </a:br>
            <a:r>
              <a:rPr lang="fr-FR" dirty="0" smtClean="0">
                <a:solidFill>
                  <a:srgbClr val="00B050"/>
                </a:solidFill>
              </a:rPr>
              <a:t>- Préparer le speech</a:t>
            </a:r>
            <a:br>
              <a:rPr lang="fr-FR" dirty="0" smtClean="0">
                <a:solidFill>
                  <a:srgbClr val="00B050"/>
                </a:solidFill>
              </a:rPr>
            </a:br>
            <a:r>
              <a:rPr lang="fr-FR" dirty="0" smtClean="0">
                <a:solidFill>
                  <a:srgbClr val="00B050"/>
                </a:solidFill>
              </a:rPr>
              <a:t>- Présenter le mémoire</a:t>
            </a:r>
            <a:br>
              <a:rPr lang="fr-FR" dirty="0" smtClean="0">
                <a:solidFill>
                  <a:srgbClr val="00B050"/>
                </a:solidFill>
              </a:rPr>
            </a:br>
            <a:endParaRPr lang="fr-F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457200" y="1935480"/>
            <a:ext cx="8229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fr-FR" b="1" i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Etude de cas pratique (mini-projet</a:t>
            </a:r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  <a:b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dirty="0"/>
              <a:t>Afin d'assimiler les compétences requises pendant les séances théoriques, une étude de cas pratique doit être effectuée tout au long de ce semestre, comportant essentiellement:</a:t>
            </a:r>
            <a:br>
              <a:rPr lang="fr-FR" dirty="0"/>
            </a:br>
            <a:r>
              <a:rPr lang="fr-FR" dirty="0"/>
              <a:t>- La rédaction d'un rapport scientifique.</a:t>
            </a:r>
            <a:br>
              <a:rPr lang="fr-FR" dirty="0"/>
            </a:br>
            <a:r>
              <a:rPr lang="fr-FR" dirty="0"/>
              <a:t>- La présentation orale de travail effectué. 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467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5400" u="sng" dirty="0" smtClean="0">
              <a:solidFill>
                <a:srgbClr val="FF0000"/>
              </a:solidFill>
              <a:latin typeface="Britannic Bold" pitchFamily="34" charset="0"/>
            </a:endParaRPr>
          </a:p>
          <a:p>
            <a:pPr algn="ctr">
              <a:buNone/>
            </a:pPr>
            <a:r>
              <a:rPr lang="fr-FR" sz="5400" u="sng" dirty="0" smtClean="0">
                <a:solidFill>
                  <a:srgbClr val="FF0000"/>
                </a:solidFill>
                <a:latin typeface="Britannic Bold" pitchFamily="34" charset="0"/>
              </a:rPr>
              <a:t>Choix du thème </a:t>
            </a:r>
          </a:p>
          <a:p>
            <a:pPr algn="ctr">
              <a:buNone/>
            </a:pPr>
            <a:endParaRPr lang="fr-FR" sz="5400" b="1" u="sng" dirty="0">
              <a:solidFill>
                <a:srgbClr val="FF0000"/>
              </a:solidFill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Sur quelle base je vais faire mon choix?</a:t>
            </a:r>
          </a:p>
          <a:p>
            <a:pPr>
              <a:buNone/>
            </a:pPr>
            <a:r>
              <a:rPr lang="fr-FR" dirty="0" smtClean="0"/>
              <a:t>Généralement le choix du thème est orienté par les points suivants:</a:t>
            </a:r>
          </a:p>
          <a:p>
            <a:pPr>
              <a:buNone/>
            </a:pPr>
            <a:r>
              <a:rPr lang="fr-FR" dirty="0" smtClean="0"/>
              <a:t>   1. Le choix de l’enseignant;</a:t>
            </a:r>
          </a:p>
          <a:p>
            <a:pPr>
              <a:buNone/>
            </a:pPr>
            <a:r>
              <a:rPr lang="fr-FR" dirty="0" smtClean="0"/>
              <a:t>  2. Le choix selon un domaine d’ intérêt</a:t>
            </a:r>
            <a:r>
              <a:rPr lang="fr-FR" dirty="0" smtClean="0">
                <a:sym typeface="Wingdings" pitchFamily="2" charset="2"/>
              </a:rPr>
              <a:t></a:t>
            </a:r>
            <a:r>
              <a:rPr lang="fr-FR" dirty="0" smtClean="0"/>
              <a:t>(selon les compétences).</a:t>
            </a:r>
          </a:p>
          <a:p>
            <a:pPr>
              <a:buNone/>
            </a:pPr>
            <a:r>
              <a:rPr lang="fr-FR" dirty="0" smtClean="0"/>
              <a:t>  3. Le choix aléatoire ????????</a:t>
            </a:r>
          </a:p>
          <a:p>
            <a:pPr>
              <a:buNone/>
            </a:pPr>
            <a:r>
              <a:rPr lang="fr-FR" dirty="0" smtClean="0"/>
              <a:t>  4. thème proposé par l’étudiants.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71472" y="428604"/>
            <a:ext cx="778674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Liste  des thèmes  </a:t>
            </a:r>
            <a:endParaRPr lang="fr-FR" dirty="0"/>
          </a:p>
        </p:txBody>
      </p:sp>
      <p:sp>
        <p:nvSpPr>
          <p:cNvPr id="5" name="Flèche vers le bas 4"/>
          <p:cNvSpPr/>
          <p:nvPr/>
        </p:nvSpPr>
        <p:spPr>
          <a:xfrm rot="1321657">
            <a:off x="2016674" y="1363702"/>
            <a:ext cx="284424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500034" y="2786058"/>
            <a:ext cx="321471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Enseignants</a:t>
            </a:r>
          </a:p>
          <a:p>
            <a:pPr algn="ctr"/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5214942" y="2643182"/>
            <a:ext cx="364333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étudiants</a:t>
            </a:r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 rot="19533917">
            <a:off x="6812573" y="1328129"/>
            <a:ext cx="288839" cy="1265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0" y="4929198"/>
            <a:ext cx="357186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de gestion et applications web  /mobile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857620" y="5000636"/>
            <a:ext cx="235745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Thème de recherche</a:t>
            </a:r>
            <a:endParaRPr lang="fr-FR" dirty="0"/>
          </a:p>
        </p:txBody>
      </p:sp>
      <p:sp>
        <p:nvSpPr>
          <p:cNvPr id="12" name="Flèche vers le bas 11"/>
          <p:cNvSpPr/>
          <p:nvPr/>
        </p:nvSpPr>
        <p:spPr>
          <a:xfrm>
            <a:off x="7500958" y="3714752"/>
            <a:ext cx="214314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6500826" y="5000636"/>
            <a:ext cx="264317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Généralement :systèmes de gestion ou applications web/mobile</a:t>
            </a:r>
            <a:endParaRPr lang="fr-FR" dirty="0"/>
          </a:p>
        </p:txBody>
      </p:sp>
      <p:sp>
        <p:nvSpPr>
          <p:cNvPr id="15" name="Flèche vers le bas 14"/>
          <p:cNvSpPr/>
          <p:nvPr/>
        </p:nvSpPr>
        <p:spPr>
          <a:xfrm rot="1850604">
            <a:off x="1337796" y="3611242"/>
            <a:ext cx="257908" cy="1388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 rot="19187139">
            <a:off x="3428635" y="3537191"/>
            <a:ext cx="274768" cy="1648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57531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i="1" u="sng" dirty="0" smtClean="0">
                <a:solidFill>
                  <a:srgbClr val="FF0000"/>
                </a:solidFill>
              </a:rPr>
              <a:t>Thème proposé par les étudiants: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None/>
            </a:pPr>
            <a:r>
              <a:rPr lang="fr-FR" dirty="0" smtClean="0"/>
              <a:t>Généralement les thèmes proposés par les étudiants sont des thèmes de gestion (systèmes d’information ,application web /mobile):</a:t>
            </a:r>
          </a:p>
          <a:p>
            <a:r>
              <a:rPr lang="fr-FR" dirty="0" smtClean="0"/>
              <a:t>Prouver que votre future application n’existe pas déjà (si votre thème est lié à un stage). Dans le cas contraire (si l’application existe déjà )</a:t>
            </a:r>
            <a:r>
              <a:rPr lang="fr-FR" dirty="0" smtClean="0">
                <a:sym typeface="Wingdings" pitchFamily="2" charset="2"/>
              </a:rPr>
              <a:t> citer les améliorations envisagées dans votre future application.</a:t>
            </a:r>
            <a:endParaRPr lang="fr-FR" dirty="0" smtClean="0"/>
          </a:p>
          <a:p>
            <a:r>
              <a:rPr lang="fr-FR" dirty="0" smtClean="0"/>
              <a:t> Il faut bien cerner les fonctionnalités de votre future application.</a:t>
            </a:r>
          </a:p>
          <a:p>
            <a:r>
              <a:rPr lang="fr-FR" dirty="0" smtClean="0"/>
              <a:t>Il ne suffit pas de proposer un titre seulement.</a:t>
            </a:r>
            <a:endParaRPr lang="fr-FR" dirty="0"/>
          </a:p>
          <a:p>
            <a:r>
              <a:rPr lang="fr-FR" dirty="0" smtClean="0"/>
              <a:t>Il faut bien confirmer avec les enseignants que votre thèmes est  digne d’ être un thème de master </a:t>
            </a:r>
            <a:r>
              <a:rPr lang="fr-FR" dirty="0" smtClean="0">
                <a:sym typeface="Wingdings" pitchFamily="2" charset="2"/>
              </a:rPr>
              <a:t>proposer d’autres fonctionnalités pour adapter le thème éviter les petites thèmes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11054</TotalTime>
  <Words>493</Words>
  <Application>Microsoft Office PowerPoint</Application>
  <PresentationFormat>Affichage à l'écran (4:3)</PresentationFormat>
  <Paragraphs>73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Débit</vt:lpstr>
      <vt:lpstr>Présentation PowerPoint</vt:lpstr>
      <vt:lpstr> Contenu de la matière 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STAGE</vt:lpstr>
      <vt:lpstr>Si Thème de recherche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EL FADJR</cp:lastModifiedBy>
  <cp:revision>811</cp:revision>
  <dcterms:created xsi:type="dcterms:W3CDTF">2017-10-09T19:26:42Z</dcterms:created>
  <dcterms:modified xsi:type="dcterms:W3CDTF">2022-10-01T08:44:55Z</dcterms:modified>
</cp:coreProperties>
</file>