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8" r:id="rId3"/>
    <p:sldId id="283" r:id="rId4"/>
    <p:sldId id="269" r:id="rId5"/>
    <p:sldId id="274" r:id="rId6"/>
    <p:sldId id="260" r:id="rId7"/>
    <p:sldId id="271" r:id="rId8"/>
    <p:sldId id="270" r:id="rId9"/>
    <p:sldId id="272" r:id="rId10"/>
    <p:sldId id="261" r:id="rId11"/>
    <p:sldId id="262" r:id="rId12"/>
    <p:sldId id="263" r:id="rId13"/>
    <p:sldId id="264" r:id="rId14"/>
    <p:sldId id="265" r:id="rId15"/>
    <p:sldId id="267" r:id="rId16"/>
    <p:sldId id="280" r:id="rId17"/>
    <p:sldId id="277" r:id="rId18"/>
    <p:sldId id="279" r:id="rId19"/>
    <p:sldId id="275" r:id="rId20"/>
    <p:sldId id="278" r:id="rId21"/>
    <p:sldId id="281" r:id="rId22"/>
    <p:sldId id="282" r:id="rId23"/>
    <p:sldId id="286" r:id="rId24"/>
    <p:sldId id="284" r:id="rId25"/>
    <p:sldId id="287" r:id="rId26"/>
    <p:sldId id="285" r:id="rId27"/>
    <p:sldId id="276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72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3CEC7-26EF-45EA-A47C-6D2AF645374C}" type="datetimeFigureOut">
              <a:rPr lang="fr-FR" smtClean="0"/>
              <a:pPr/>
              <a:t>19/02/2011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7F7E0-21AA-4646-BD12-193B0FD6D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F7E0-21AA-4646-BD12-193B0FD6D57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FAE2-76CA-4CE4-A937-7294EBF5330C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EFC5-85B4-41B6-AE03-3C9C61F58014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63B0-1A54-44DF-9C57-82C1A33DDEA6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EA6D-AC65-41F6-AE9B-75FA95D23DCA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399-5CE7-45C8-B431-C0B2FEBFFB86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6CB8-7609-4DEA-9F01-96432E256845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390C-59CB-4547-8948-A1F8B904EF3B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53F4-9BCF-4279-99A1-ABCF0F563E25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1C5C-D051-4D47-89A5-E6EC4F7AA940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9BCB-0F14-4F08-B302-C074A92939C3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60C2-1256-49F5-AB73-F952D0A1C5CD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418893-5A9B-4F29-A14B-A32FF80F1444}" type="datetime1">
              <a:rPr lang="fr-FR" smtClean="0"/>
              <a:pPr/>
              <a:t>19/02/2011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211406" cy="1472184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/>
              <a:t>Infographie</a:t>
            </a:r>
            <a:endParaRPr lang="fr-FR" sz="5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2071678"/>
            <a:ext cx="6400800" cy="1643074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FFC000"/>
                </a:solidFill>
              </a:rPr>
              <a:t>Chapitre 03: </a:t>
            </a:r>
          </a:p>
          <a:p>
            <a:pPr algn="ctr"/>
            <a:r>
              <a:rPr lang="fr-FR" sz="3600" b="1" dirty="0" smtClean="0"/>
              <a:t>La vidéo</a:t>
            </a:r>
            <a:endParaRPr lang="fr-FR" sz="3600" b="1" dirty="0"/>
          </a:p>
        </p:txBody>
      </p:sp>
      <p:pic>
        <p:nvPicPr>
          <p:cNvPr id="37890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00"/>
            <a:ext cx="5786478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7224" y="1527048"/>
            <a:ext cx="7948448" cy="211626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AVI / .</a:t>
            </a:r>
            <a:r>
              <a:rPr lang="fr-FR" dirty="0" err="1" smtClean="0"/>
              <a:t>avi</a:t>
            </a:r>
            <a:r>
              <a:rPr lang="fr-FR" dirty="0" smtClean="0"/>
              <a:t> : Dans un fichier AVI, chaque composante audio ou vidéo peut être compressée par n'importe quel codec (</a:t>
            </a:r>
            <a:r>
              <a:rPr lang="fr-FR" dirty="0" err="1" smtClean="0"/>
              <a:t>DIvX</a:t>
            </a:r>
            <a:r>
              <a:rPr lang="fr-FR" dirty="0" smtClean="0"/>
              <a:t> et mp3 par exemple). C'est un "conteneur" très pratique, le plus utilisé.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1026" name="Picture 2" descr="http://t1.gstatic.com/images?q=tbn:ANd9GcTaNmUrK4ISnDGikQewTTjfD6a4oN1sqeM09MCq5fGaDzqytjq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929066"/>
            <a:ext cx="194310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527048"/>
            <a:ext cx="7591258" cy="1901952"/>
          </a:xfrm>
        </p:spPr>
        <p:txBody>
          <a:bodyPr>
            <a:normAutofit/>
          </a:bodyPr>
          <a:lstStyle/>
          <a:p>
            <a:r>
              <a:rPr lang="fr-FR" dirty="0" smtClean="0"/>
              <a:t>WMV/ .</a:t>
            </a:r>
            <a:r>
              <a:rPr lang="fr-FR" dirty="0" err="1" smtClean="0"/>
              <a:t>wmv</a:t>
            </a:r>
            <a:r>
              <a:rPr lang="fr-FR" dirty="0" smtClean="0"/>
              <a:t> : Un format conteneur de Microsoft et sa famille de codecs vidéo. On le trouve souvent chez des vidéo en streaming ou en téléchargement.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27650" name="AutoShape 2" descr="Résultat de recherche d'images pour &quot;wmv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AutoShape 4" descr="Résultat de recherche d'images pour &quot;wmv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3" name="Picture 5" descr="C:\Users\Sami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857628"/>
            <a:ext cx="2500330" cy="233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527048"/>
            <a:ext cx="7591258" cy="2116266"/>
          </a:xfrm>
        </p:spPr>
        <p:txBody>
          <a:bodyPr/>
          <a:lstStyle/>
          <a:p>
            <a:r>
              <a:rPr lang="fr-FR" dirty="0" smtClean="0"/>
              <a:t>MOV / .</a:t>
            </a:r>
            <a:r>
              <a:rPr lang="fr-FR" dirty="0" err="1" smtClean="0"/>
              <a:t>mov</a:t>
            </a:r>
            <a:r>
              <a:rPr lang="fr-FR" dirty="0" smtClean="0"/>
              <a:t> : Format conteneur d'Apple, pouvant contenir un très large choix de codec, y compris haute définition.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29698" name="Picture 2" descr="http://t0.gstatic.com/images?q=tbn:ANd9GcR9AcoQfZfRu5T85MU_3esSr7fn2fApsL1j4M0ZV-we3AI9DB1Z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857628"/>
            <a:ext cx="1876897" cy="181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527048"/>
            <a:ext cx="7591258" cy="2687770"/>
          </a:xfrm>
        </p:spPr>
        <p:txBody>
          <a:bodyPr/>
          <a:lstStyle/>
          <a:p>
            <a:r>
              <a:rPr lang="fr-FR" b="1" dirty="0" err="1" smtClean="0"/>
              <a:t>DivX</a:t>
            </a:r>
            <a:r>
              <a:rPr lang="fr-FR" b="1" dirty="0" smtClean="0"/>
              <a:t> et Xvid </a:t>
            </a:r>
            <a:r>
              <a:rPr lang="fr-FR" dirty="0" smtClean="0"/>
              <a:t>: Les codecs vidéo les plus utilisés. Permet de diviser par 6 la taille d'un film en DVD sans trop de perte de qualité. Xvid est le concurrent libre de </a:t>
            </a:r>
            <a:r>
              <a:rPr lang="fr-FR" dirty="0" err="1" smtClean="0"/>
              <a:t>DivX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28674" name="Picture 2" descr="http://t3.gstatic.com/images?q=tbn:ANd9GcS66yAjDbOKXpVjF-czMyqx_q5oyQy0iUFpn4TDXFmcBQVfMNh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500570"/>
            <a:ext cx="3114675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3044960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MKV / .</a:t>
            </a:r>
            <a:r>
              <a:rPr lang="fr-FR" b="1" dirty="0" err="1" smtClean="0"/>
              <a:t>mkv</a:t>
            </a:r>
            <a:r>
              <a:rPr lang="fr-FR" b="1" dirty="0" smtClean="0"/>
              <a:t> .</a:t>
            </a:r>
            <a:r>
              <a:rPr lang="fr-FR" b="1" dirty="0" err="1" smtClean="0"/>
              <a:t>mka</a:t>
            </a:r>
            <a:r>
              <a:rPr lang="fr-FR" b="1" dirty="0" smtClean="0"/>
              <a:t> .</a:t>
            </a:r>
            <a:r>
              <a:rPr lang="fr-FR" b="1" dirty="0" err="1" smtClean="0"/>
              <a:t>mks</a:t>
            </a:r>
            <a:r>
              <a:rPr lang="fr-FR" b="1" dirty="0" smtClean="0"/>
              <a:t> </a:t>
            </a:r>
            <a:r>
              <a:rPr lang="fr-FR" dirty="0" smtClean="0"/>
              <a:t>: Format conteneur russe, pouvant contenir de très nombreux codecs.</a:t>
            </a:r>
          </a:p>
          <a:p>
            <a:pPr lvl="1"/>
            <a:r>
              <a:rPr lang="fr-FR" dirty="0" smtClean="0"/>
              <a:t> plus besoin de multiplexer le son avec l'image, il suffit de mettre le fichier </a:t>
            </a:r>
            <a:r>
              <a:rPr lang="fr-FR" dirty="0" err="1" smtClean="0"/>
              <a:t>video</a:t>
            </a:r>
            <a:r>
              <a:rPr lang="fr-FR" dirty="0" smtClean="0"/>
              <a:t> et le fichier son dedans et le multiplexage (= synchronisation son/</a:t>
            </a:r>
            <a:r>
              <a:rPr lang="fr-FR" dirty="0" err="1" smtClean="0"/>
              <a:t>video</a:t>
            </a:r>
            <a:r>
              <a:rPr lang="fr-FR" dirty="0" smtClean="0"/>
              <a:t>) se fait en direct lors de la lecture.</a:t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27650" name="Picture 2" descr="http://t1.gstatic.com/images?q=tbn:ANd9GcTSPntYQ1fgLvXtN2GZCqv_4dc-NnZuCcQNqalGRr8vIHTwEt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286256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527048"/>
            <a:ext cx="7662696" cy="2544894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Real Video / .</a:t>
            </a:r>
            <a:r>
              <a:rPr lang="fr-FR" b="1" dirty="0" err="1" smtClean="0"/>
              <a:t>rmvb</a:t>
            </a:r>
            <a:r>
              <a:rPr lang="fr-FR" b="1" dirty="0" smtClean="0"/>
              <a:t> </a:t>
            </a:r>
            <a:r>
              <a:rPr lang="fr-FR" dirty="0" smtClean="0"/>
              <a:t>: son rapport qualité/capacité de compression est meilleur à bas débit que le </a:t>
            </a:r>
            <a:r>
              <a:rPr lang="fr-FR" u="sng" dirty="0" smtClean="0"/>
              <a:t>DiVx</a:t>
            </a:r>
            <a:r>
              <a:rPr lang="fr-FR" dirty="0" smtClean="0"/>
              <a:t> ou le </a:t>
            </a:r>
            <a:r>
              <a:rPr lang="fr-FR" u="sng" dirty="0" smtClean="0"/>
              <a:t>Xvid</a:t>
            </a:r>
            <a:r>
              <a:rPr lang="fr-FR" dirty="0" smtClean="0"/>
              <a:t>. Malheureusement, il s'agit d'un format propriétaire de</a:t>
            </a:r>
            <a:r>
              <a:rPr lang="fr-FR" u="sng" dirty="0" smtClean="0"/>
              <a:t>Real Video</a:t>
            </a:r>
            <a:r>
              <a:rPr lang="fr-FR" dirty="0" smtClean="0"/>
              <a:t>, et nombreux sont les lecteurs incapables de lire ce format.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26626" name="Picture 2" descr="http://t3.gstatic.com/images?q=tbn:ANd9GcRc3wCQwYKAEWyRgdJOPv64Vss97W7LkUeaNmooKYNBGTyGz1R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00570"/>
            <a:ext cx="2857500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428736"/>
            <a:ext cx="7662696" cy="383077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Flash Video</a:t>
            </a:r>
            <a:r>
              <a:rPr lang="fr-FR" dirty="0" smtClean="0"/>
              <a:t>: couramment abrégé sous le nom </a:t>
            </a:r>
            <a:r>
              <a:rPr lang="fr-FR" b="1" dirty="0" smtClean="0"/>
              <a:t>FLV</a:t>
            </a:r>
            <a:r>
              <a:rPr lang="fr-FR" dirty="0" smtClean="0"/>
              <a:t>, est un format de fichier utilisé sur Internet pour diffuser des vidéos via le lecteur Adobe Flash Player versions 6, 7, 8, 9 et 10, de manière à pouvoir l'incorporer aux animations Flash.</a:t>
            </a:r>
          </a:p>
          <a:p>
            <a:r>
              <a:rPr lang="fr-FR" dirty="0" smtClean="0"/>
              <a:t> Ce format est notamment utilisé par les sites de partage de vidéos sur Internet.</a:t>
            </a:r>
          </a:p>
          <a:p>
            <a:r>
              <a:rPr lang="fr-FR" dirty="0" smtClean="0"/>
              <a:t>Le codec vidéo est soit une variante du H.264, soit le codec VP6 de la société On2 (société appartenant à Google), soit encore une suite de captures écran. L'audio est soit non compressé (PCM, ADPCM), soit compressé en MP3.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1026" name="AutoShape 2" descr="Résultat de recherche d'images pour &quot;flv video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Résultat de recherche d'images pour &quot;flv video ic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857735"/>
            <a:ext cx="2000264" cy="20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Ratio </a:t>
            </a:r>
            <a:r>
              <a:rPr lang="fr-FR" dirty="0" smtClean="0"/>
              <a:t>d’une vidéo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Aspect (Ratio largeur/hauteur) de l'image:</a:t>
            </a:r>
          </a:p>
          <a:p>
            <a:r>
              <a:rPr lang="pt-BR" sz="2400" dirty="0" smtClean="0">
                <a:solidFill>
                  <a:srgbClr val="FFFF00"/>
                </a:solidFill>
              </a:rPr>
              <a:t>1,33:1 (</a:t>
            </a:r>
            <a:r>
              <a:rPr lang="pt-BR" sz="2400" b="1" dirty="0" smtClean="0">
                <a:solidFill>
                  <a:srgbClr val="FFFF00"/>
                </a:solidFill>
              </a:rPr>
              <a:t>4/3</a:t>
            </a:r>
            <a:r>
              <a:rPr lang="pt-BR" sz="2400" dirty="0" smtClean="0">
                <a:solidFill>
                  <a:srgbClr val="FFFF00"/>
                </a:solidFill>
              </a:rPr>
              <a:t>)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000" b="1" dirty="0" smtClean="0"/>
              <a:t>ex:720x480 (NTSC), </a:t>
            </a:r>
          </a:p>
          <a:p>
            <a:pPr>
              <a:buNone/>
            </a:pPr>
            <a:r>
              <a:rPr lang="pt-BR" sz="2000" b="1" dirty="0" smtClean="0"/>
              <a:t>        768x576 (PAL/SECAM), </a:t>
            </a:r>
            <a:r>
              <a:rPr lang="fr-FR" sz="2400" dirty="0" smtClean="0"/>
              <a:t>800x600, 2048x1536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1,78:1 (</a:t>
            </a:r>
            <a:r>
              <a:rPr lang="fr-FR" sz="2400" b="1" dirty="0" smtClean="0">
                <a:solidFill>
                  <a:srgbClr val="FFFF00"/>
                </a:solidFill>
              </a:rPr>
              <a:t>16/9) </a:t>
            </a:r>
            <a:r>
              <a:rPr lang="fr-FR" sz="2400" b="1" dirty="0" smtClean="0"/>
              <a:t>ex: 1280x720 (≪720≫),</a:t>
            </a:r>
          </a:p>
          <a:p>
            <a:pPr>
              <a:buNone/>
            </a:pPr>
            <a:r>
              <a:rPr lang="fr-FR" sz="2400" b="1" dirty="0" smtClean="0"/>
              <a:t>  1920x1080 (≪1080≫)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2,35:1 (</a:t>
            </a:r>
            <a:r>
              <a:rPr lang="fr-FR" sz="2400" b="1" dirty="0" err="1" smtClean="0">
                <a:solidFill>
                  <a:srgbClr val="FFFF00"/>
                </a:solidFill>
              </a:rPr>
              <a:t>Cinemascope</a:t>
            </a:r>
            <a:r>
              <a:rPr lang="fr-FR" sz="2400" b="1" dirty="0" smtClean="0">
                <a:solidFill>
                  <a:srgbClr val="FFFF00"/>
                </a:solidFill>
              </a:rPr>
              <a:t>)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1026" name="Picture 2" descr="C:\Users\Sami\Desktop\doc les formats video\viedo rat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488067"/>
            <a:ext cx="2001589" cy="522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ages.techhive.com/images/article/2015/10/aspectratio-100624396-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97639"/>
            <a:ext cx="3857652" cy="256036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000108"/>
          </a:xfrm>
        </p:spPr>
        <p:txBody>
          <a:bodyPr/>
          <a:lstStyle/>
          <a:p>
            <a:r>
              <a:rPr lang="fr-FR" dirty="0" smtClean="0"/>
              <a:t>Ration d’une vidéo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34818" name="Picture 2" descr="https://s3.amazonaws.com/red_3/uploads/asset_image/image/51bf8fa017ef02442c00032f/standard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7500990" cy="356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HD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  </a:t>
            </a:r>
            <a:r>
              <a:rPr lang="fr-FR" b="1" dirty="0" smtClean="0"/>
              <a:t>SDTV</a:t>
            </a:r>
            <a:r>
              <a:rPr lang="fr-FR" dirty="0" smtClean="0"/>
              <a:t> (pour </a:t>
            </a:r>
            <a:r>
              <a:rPr lang="fr-FR" b="1" dirty="0" smtClean="0"/>
              <a:t>Standard-</a:t>
            </a:r>
            <a:r>
              <a:rPr lang="fr-FR" b="1" dirty="0" err="1" smtClean="0"/>
              <a:t>definition</a:t>
            </a:r>
            <a:r>
              <a:rPr lang="fr-FR" b="1" dirty="0" smtClean="0"/>
              <a:t> </a:t>
            </a:r>
            <a:r>
              <a:rPr lang="fr-FR" b="1" dirty="0" err="1" smtClean="0"/>
              <a:t>television</a:t>
            </a:r>
            <a:r>
              <a:rPr lang="fr-FR" dirty="0" smtClean="0"/>
              <a:t>) désigne des normes vidéos compatibles avec les normes NTSC, PAL ou SECAM de diffusion de télévision. </a:t>
            </a:r>
          </a:p>
          <a:p>
            <a:pPr lvl="1"/>
            <a:r>
              <a:rPr lang="fr-FR" dirty="0" smtClean="0"/>
              <a:t>Normes SDTV, Format :  480 lignes  x 576 lignes (ou pixels).</a:t>
            </a:r>
          </a:p>
          <a:p>
            <a:endParaRPr lang="fr-FR" dirty="0" smtClean="0"/>
          </a:p>
          <a:p>
            <a:r>
              <a:rPr lang="fr-FR" dirty="0" smtClean="0"/>
              <a:t>La </a:t>
            </a:r>
            <a:r>
              <a:rPr lang="fr-FR" b="1" dirty="0" smtClean="0"/>
              <a:t>haute définition</a:t>
            </a:r>
            <a:r>
              <a:rPr lang="fr-FR" dirty="0" smtClean="0"/>
              <a:t> (</a:t>
            </a:r>
            <a:r>
              <a:rPr lang="fr-FR" b="1" dirty="0" smtClean="0"/>
              <a:t>HD</a:t>
            </a:r>
            <a:r>
              <a:rPr lang="fr-FR" dirty="0" smtClean="0"/>
              <a:t>) désigne une classification d'équipements et normes de vidéos et de  télédiffusion. </a:t>
            </a:r>
          </a:p>
          <a:p>
            <a:pPr lvl="1"/>
            <a:r>
              <a:rPr lang="fr-FR" dirty="0" smtClean="0"/>
              <a:t>La Norme HD nécessite une définition de l'image vidéo supérieure  720 lignes :  720 x 1080 pixels . </a:t>
            </a:r>
          </a:p>
          <a:p>
            <a:pPr lvl="1"/>
            <a:r>
              <a:rPr lang="fr-FR" dirty="0" smtClean="0"/>
              <a:t>Le Full HD : 1920×1080 pixels</a:t>
            </a:r>
          </a:p>
          <a:p>
            <a:pPr lvl="1"/>
            <a:r>
              <a:rPr lang="fr-FR" dirty="0" smtClean="0"/>
              <a:t>Ultra HD :  3840 × 2 160 pixels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9458" name="Picture 2" descr="http://t2.gstatic.com/images?q=tbn:ANd9GcSkEA4dAR7FKv0MydqLOqBcLUXg_POV7cMc0NuX_Dc4zgey_c_B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572140"/>
            <a:ext cx="2286016" cy="109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vidéo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500174"/>
            <a:ext cx="7913586" cy="1901952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/>
              <a:t>La vidéo  </a:t>
            </a:r>
            <a:r>
              <a:rPr lang="fr-FR" dirty="0" smtClean="0"/>
              <a:t>: est composé d'une succession d'images (accompagnées ou non de son )qui défilent à un rythme fixe (par exemple 25 par seconde ou 30 par seconde) pour donner l'illusion du mouvement. 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4097" name="Picture 1" descr="C:\Documents and Settings\Administrateur\Bureau\panasonic_hv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3714776" cy="3202962"/>
          </a:xfrm>
          <a:prstGeom prst="rect">
            <a:avLst/>
          </a:prstGeom>
          <a:noFill/>
        </p:spPr>
      </p:pic>
      <p:pic>
        <p:nvPicPr>
          <p:cNvPr id="4099" name="Picture 3" descr="http://www.numerama.com/media/attach/AtTheMov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257509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HD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3074" name="Picture 2" descr="http://4k.com/wp-content/uploads/2014/06/comparison-of-4k-resolu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702848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Edition de la vidéo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montage vidéo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montage : Le </a:t>
            </a:r>
            <a:r>
              <a:rPr lang="fr-FR" b="1" dirty="0" smtClean="0"/>
              <a:t>montage vidéo</a:t>
            </a:r>
            <a:r>
              <a:rPr lang="fr-FR" dirty="0" smtClean="0"/>
              <a:t> consiste à sélectionner des vidéos enregistrées sur un support électronique et à les assembler en une suite cohérente. Le montage vidéo figure parmi l'une des étapes de </a:t>
            </a:r>
            <a:r>
              <a:rPr lang="fr-FR" dirty="0" err="1" smtClean="0"/>
              <a:t>post-production</a:t>
            </a:r>
            <a:r>
              <a:rPr lang="fr-FR" dirty="0" smtClean="0"/>
              <a:t> pour la réalisation de documentaires, téléfilms, reportages, vidéo clips, films d'animation, 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Les logiciels de montage vidéo permettent :</a:t>
            </a:r>
          </a:p>
          <a:p>
            <a:pPr lvl="1"/>
            <a:r>
              <a:rPr lang="fr-FR" dirty="0" smtClean="0"/>
              <a:t>Découpage des morceaux  vidéos sélectionnés</a:t>
            </a:r>
          </a:p>
          <a:p>
            <a:pPr lvl="1"/>
            <a:r>
              <a:rPr lang="fr-FR" dirty="0" smtClean="0"/>
              <a:t>Intégration de photos, textes et sons</a:t>
            </a:r>
          </a:p>
          <a:p>
            <a:pPr lvl="1"/>
            <a:r>
              <a:rPr lang="fr-FR" dirty="0" smtClean="0"/>
              <a:t>L’ajout des transitions entre deux séquences vidéo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logiciels libres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59"/>
            <a:ext cx="9144000" cy="55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Interface d’un logiciel </a:t>
            </a:r>
            <a:r>
              <a:rPr lang="fr-FR" dirty="0" err="1" smtClean="0"/>
              <a:t>dfe</a:t>
            </a:r>
            <a:r>
              <a:rPr lang="fr-FR" dirty="0" smtClean="0"/>
              <a:t> montage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1026" name="Picture 2" descr="https://kdenlive.org/wp-content/uploads/2016/06/slid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0714"/>
            <a:ext cx="9144000" cy="514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Time 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41986" name="Picture 2" descr="https://kdenlive.org/wp-content/uploads/2016/06/time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0" y="2786058"/>
            <a:ext cx="911731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Traitement des séquences vidéo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39938" name="Picture 2" descr="https://kdenlive.org/wp-content/uploads/2016/06/slid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7679"/>
            <a:ext cx="9202771" cy="517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2500306"/>
            <a:ext cx="7498080" cy="274796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6000" dirty="0" smtClean="0">
                <a:solidFill>
                  <a:srgbClr val="FFFF00"/>
                </a:solidFill>
              </a:rPr>
              <a:t>Questions ?????</a:t>
            </a:r>
            <a:endParaRPr lang="fr-FR" sz="6000" dirty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Frame rate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Plus les images s’enchainent vite, plus la vidéo est </a:t>
            </a:r>
            <a:r>
              <a:rPr lang="fr-FR" b="1" dirty="0" smtClean="0"/>
              <a:t>fluide.</a:t>
            </a:r>
          </a:p>
          <a:p>
            <a:r>
              <a:rPr lang="fr-FR" dirty="0" smtClean="0"/>
              <a:t>Normes héritées des formats de diffusion télévision :</a:t>
            </a:r>
          </a:p>
          <a:p>
            <a:pPr lvl="1"/>
            <a:r>
              <a:rPr lang="fr-FR" b="1" dirty="0" smtClean="0"/>
              <a:t>25 images / seconde en PAL/SECAM</a:t>
            </a:r>
          </a:p>
          <a:p>
            <a:pPr lvl="1"/>
            <a:r>
              <a:rPr lang="fr-FR" b="1" dirty="0" smtClean="0"/>
              <a:t>30 images / seconde en NTSC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Possibilité de recourir a d'autres fréquences d'enregistrement : </a:t>
            </a:r>
          </a:p>
          <a:p>
            <a:pPr lvl="1"/>
            <a:r>
              <a:rPr lang="fr-FR" b="1" dirty="0" smtClean="0"/>
              <a:t>Webcams :15images/seconde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codecs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/>
          </a:bodyPr>
          <a:lstStyle/>
          <a:p>
            <a:r>
              <a:rPr lang="fr-FR" dirty="0" smtClean="0"/>
              <a:t>Un </a:t>
            </a:r>
            <a:r>
              <a:rPr lang="fr-FR" b="1" dirty="0" smtClean="0"/>
              <a:t>codec</a:t>
            </a:r>
            <a:r>
              <a:rPr lang="fr-FR" dirty="0" smtClean="0"/>
              <a:t> est un procédé (Algorithme) capable de compresser et/ou de décompresser un signal numérique vidéo. </a:t>
            </a:r>
          </a:p>
          <a:p>
            <a:pPr lvl="1"/>
            <a:r>
              <a:rPr lang="fr-FR" dirty="0" smtClean="0"/>
              <a:t>Le mot « codec » vient de « </a:t>
            </a:r>
            <a:r>
              <a:rPr lang="fr-FR" b="1" dirty="0" smtClean="0"/>
              <a:t>co</a:t>
            </a:r>
            <a:r>
              <a:rPr lang="fr-FR" dirty="0" smtClean="0"/>
              <a:t>dage-</a:t>
            </a:r>
            <a:r>
              <a:rPr lang="fr-FR" b="1" dirty="0" smtClean="0"/>
              <a:t>déc</a:t>
            </a:r>
            <a:r>
              <a:rPr lang="fr-FR" dirty="0" smtClean="0"/>
              <a:t>odage » ( </a:t>
            </a:r>
            <a:r>
              <a:rPr lang="fr-FR" dirty="0" err="1" smtClean="0"/>
              <a:t>COde</a:t>
            </a:r>
            <a:r>
              <a:rPr lang="fr-FR" dirty="0" smtClean="0"/>
              <a:t>-</a:t>
            </a:r>
            <a:r>
              <a:rPr lang="fr-FR" dirty="0" err="1" smtClean="0"/>
              <a:t>DECode</a:t>
            </a:r>
            <a:r>
              <a:rPr lang="fr-FR" dirty="0" smtClean="0"/>
              <a:t> en anglais).</a:t>
            </a:r>
          </a:p>
          <a:p>
            <a:pPr lvl="1"/>
            <a:r>
              <a:rPr lang="fr-FR" dirty="0" smtClean="0"/>
              <a:t>D'un côté, les codecs encodent des flux ou des signaux pour la transmission ou le stockage. D'un autre côté, ils décodent ces flux ou signaux pour édition ou restitution.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Manque d’un codec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/>
          </a:bodyPr>
          <a:lstStyle/>
          <a:p>
            <a:r>
              <a:rPr lang="fr-FR" dirty="0" smtClean="0"/>
              <a:t>Il arrive parfois que des vidéos </a:t>
            </a:r>
          </a:p>
          <a:p>
            <a:pPr lvl="1"/>
            <a:r>
              <a:rPr lang="fr-FR" dirty="0" smtClean="0"/>
              <a:t>ne puissent pas être lues par défaut sur un ordinateur,</a:t>
            </a:r>
          </a:p>
          <a:p>
            <a:pPr lvl="1"/>
            <a:r>
              <a:rPr lang="fr-FR" dirty="0" smtClean="0"/>
              <a:t>ou qu'elles ne soient pas lues correctement (pas d'image ou  pas de son, image inversée...). </a:t>
            </a:r>
          </a:p>
          <a:p>
            <a:pPr lvl="1"/>
            <a:r>
              <a:rPr lang="fr-FR" dirty="0" smtClean="0"/>
              <a:t>La vidéo peut être corrompue .</a:t>
            </a:r>
          </a:p>
          <a:p>
            <a:r>
              <a:rPr lang="fr-FR" dirty="0" smtClean="0"/>
              <a:t>la plupart du temps, il s'agira d'un codec manquant, le fichier ne pouvant alors pas être décodé.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formats vidéo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447800"/>
            <a:ext cx="8362216" cy="4800600"/>
          </a:xfrm>
        </p:spPr>
        <p:txBody>
          <a:bodyPr/>
          <a:lstStyle/>
          <a:p>
            <a:r>
              <a:rPr lang="fr-FR" dirty="0" smtClean="0"/>
              <a:t>Les fichiers vidéos se présentent sous de nombreux formats :</a:t>
            </a:r>
          </a:p>
          <a:p>
            <a:pPr lvl="1"/>
            <a:r>
              <a:rPr lang="fr-FR" dirty="0" smtClean="0"/>
              <a:t>Non compressés : stockés sans perte de qualité mais sont de taille très importante.</a:t>
            </a:r>
          </a:p>
          <a:p>
            <a:pPr lvl="1"/>
            <a:r>
              <a:rPr lang="fr-FR" dirty="0" smtClean="0"/>
              <a:t>Compressés : la qualité dépend du taux de compression et du format utilisé.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2050" name="Picture 2" descr="http://tothepc.com/pic/video-formats-soft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286256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codecs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MPEG-1</a:t>
            </a:r>
          </a:p>
          <a:p>
            <a:r>
              <a:rPr lang="fr-FR" dirty="0" smtClean="0"/>
              <a:t>MPEG-2 Video</a:t>
            </a:r>
          </a:p>
          <a:p>
            <a:r>
              <a:rPr lang="fr-FR" dirty="0" smtClean="0"/>
              <a:t>MPEG-4 Part2</a:t>
            </a:r>
          </a:p>
          <a:p>
            <a:r>
              <a:rPr lang="fr-FR" dirty="0" smtClean="0"/>
              <a:t>H.263</a:t>
            </a:r>
          </a:p>
          <a:p>
            <a:r>
              <a:rPr lang="fr-FR" dirty="0" err="1" smtClean="0"/>
              <a:t>Divx</a:t>
            </a:r>
            <a:r>
              <a:rPr lang="fr-FR" dirty="0" smtClean="0"/>
              <a:t>/ Xvid</a:t>
            </a:r>
          </a:p>
          <a:p>
            <a:r>
              <a:rPr lang="fr-FR" u="sng" dirty="0" smtClean="0"/>
              <a:t>QuickTime H.264</a:t>
            </a:r>
          </a:p>
          <a:p>
            <a:r>
              <a:rPr lang="fr-FR" u="sng" dirty="0" err="1" smtClean="0"/>
              <a:t>RealVideo</a:t>
            </a:r>
            <a:endParaRPr lang="fr-FR" u="sng" dirty="0" smtClean="0"/>
          </a:p>
          <a:p>
            <a:r>
              <a:rPr lang="fr-FR" u="sng" dirty="0" err="1" smtClean="0"/>
              <a:t>Wmv</a:t>
            </a:r>
            <a:r>
              <a:rPr lang="fr-FR" u="sng" dirty="0" smtClean="0"/>
              <a:t> (</a:t>
            </a:r>
            <a:r>
              <a:rPr lang="fr-FR" u="sng" dirty="0" err="1" smtClean="0"/>
              <a:t>windows</a:t>
            </a:r>
            <a:r>
              <a:rPr lang="fr-FR" u="sng" dirty="0" smtClean="0"/>
              <a:t> Media Video)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Principaux formats conteneur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 format conteneur contient des  flux audio et vidéo respectant une  norme.</a:t>
            </a:r>
          </a:p>
          <a:p>
            <a:pPr lvl="1"/>
            <a:r>
              <a:rPr lang="fr-FR" dirty="0" smtClean="0"/>
              <a:t>Ce format permet lire les données audio et vidéo, et contient les informations permettant de les synchroniser au moment de la restitution. </a:t>
            </a:r>
          </a:p>
          <a:p>
            <a:pPr lvl="1"/>
            <a:r>
              <a:rPr lang="fr-FR" dirty="0" smtClean="0"/>
              <a:t>Un conteneur peut contenir plusieurs flux audio et vidéo, mais aussi des sous-titres, du </a:t>
            </a:r>
            <a:r>
              <a:rPr lang="fr-FR" dirty="0" err="1" smtClean="0"/>
              <a:t>chapitrage</a:t>
            </a:r>
            <a:r>
              <a:rPr lang="fr-FR" dirty="0" smtClean="0"/>
              <a:t> et des menus.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Principaux formats conteneurs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1500174"/>
            <a:ext cx="8001056" cy="235745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Mpg</a:t>
            </a:r>
            <a:r>
              <a:rPr lang="fr-FR" b="1" dirty="0" smtClean="0"/>
              <a:t>/ </a:t>
            </a:r>
            <a:r>
              <a:rPr lang="fr-FR" b="1" dirty="0" err="1" smtClean="0"/>
              <a:t>mpeg</a:t>
            </a:r>
            <a:r>
              <a:rPr lang="fr-FR" b="1" dirty="0" smtClean="0"/>
              <a:t> </a:t>
            </a:r>
            <a:r>
              <a:rPr lang="fr-FR" dirty="0" smtClean="0"/>
              <a:t>: La norme MPEG représente chaque image comme un ensemble de blocs 16 × 16. Elle permet d'obtenir une résolution de :</a:t>
            </a:r>
          </a:p>
          <a:p>
            <a:pPr lvl="1"/>
            <a:r>
              <a:rPr lang="fr-FR" dirty="0" smtClean="0"/>
              <a:t>352×240 pixels à 30 images par seconde en NTSC</a:t>
            </a:r>
          </a:p>
          <a:p>
            <a:pPr lvl="1"/>
            <a:r>
              <a:rPr lang="fr-FR" dirty="0" smtClean="0"/>
              <a:t>352×288 pixels à 25 images par seconde en PAL/SECAM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22530" name="Picture 2" descr="http://t0.gstatic.com/images?q=tbn:ANd9GcT1myLeASzEXthZBIqip9vRLnlIfQz0dqBOgyMN08yB3y7brr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1481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737</TotalTime>
  <Words>677</Words>
  <PresentationFormat>Affichage à l'écran (4:3)</PresentationFormat>
  <Paragraphs>123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Apex</vt:lpstr>
      <vt:lpstr>Infographie</vt:lpstr>
      <vt:lpstr>La vidéo</vt:lpstr>
      <vt:lpstr>Frame rate</vt:lpstr>
      <vt:lpstr>Les codecs</vt:lpstr>
      <vt:lpstr>Manque d’un codec</vt:lpstr>
      <vt:lpstr>Les formats vidéo</vt:lpstr>
      <vt:lpstr>Exemple de codecs</vt:lpstr>
      <vt:lpstr>Principaux formats conteneur</vt:lpstr>
      <vt:lpstr>Principaux formats conteneurs</vt:lpstr>
      <vt:lpstr>Principaux formats conteneurs</vt:lpstr>
      <vt:lpstr>Principaux formats conteneurs</vt:lpstr>
      <vt:lpstr>Principaux formats conteneurs</vt:lpstr>
      <vt:lpstr>Principaux formats conteneurs</vt:lpstr>
      <vt:lpstr>Principaux formats conteneurs</vt:lpstr>
      <vt:lpstr>Principaux formats conteneurs</vt:lpstr>
      <vt:lpstr>Principaux formats conteneurs</vt:lpstr>
      <vt:lpstr>Ratio d’une vidéo</vt:lpstr>
      <vt:lpstr>Ration d’une vidéo</vt:lpstr>
      <vt:lpstr>Le HD</vt:lpstr>
      <vt:lpstr>Le HD</vt:lpstr>
      <vt:lpstr>Diapositive 21</vt:lpstr>
      <vt:lpstr>Le montage vidéo</vt:lpstr>
      <vt:lpstr>Exemple de logiciels libres</vt:lpstr>
      <vt:lpstr>Interface d’un logiciel dfe montage</vt:lpstr>
      <vt:lpstr>Time line</vt:lpstr>
      <vt:lpstr>Traitement des séquences vidéo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</dc:title>
  <cp:lastModifiedBy>pc</cp:lastModifiedBy>
  <cp:revision>211</cp:revision>
  <dcterms:modified xsi:type="dcterms:W3CDTF">2011-02-19T18:08:20Z</dcterms:modified>
</cp:coreProperties>
</file>