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1"/>
  </p:sldMasterIdLst>
  <p:sldIdLst>
    <p:sldId id="291" r:id="rId2"/>
    <p:sldId id="256" r:id="rId3"/>
    <p:sldId id="257" r:id="rId4"/>
    <p:sldId id="301" r:id="rId5"/>
    <p:sldId id="292" r:id="rId6"/>
    <p:sldId id="293" r:id="rId7"/>
    <p:sldId id="294" r:id="rId8"/>
    <p:sldId id="295" r:id="rId9"/>
    <p:sldId id="296" r:id="rId10"/>
    <p:sldId id="297" r:id="rId11"/>
    <p:sldId id="298" r:id="rId12"/>
    <p:sldId id="299" r:id="rId13"/>
    <p:sldId id="300" r:id="rId14"/>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588" autoAdjust="0"/>
    <p:restoredTop sz="94709" autoAdjust="0"/>
  </p:normalViewPr>
  <p:slideViewPr>
    <p:cSldViewPr>
      <p:cViewPr varScale="1">
        <p:scale>
          <a:sx n="69" d="100"/>
          <a:sy n="69" d="100"/>
        </p:scale>
        <p:origin x="-858" y="-102"/>
      </p:cViewPr>
      <p:guideLst>
        <p:guide orient="horz" pos="2160"/>
        <p:guide pos="2880"/>
      </p:guideLst>
    </p:cSldViewPr>
  </p:slideViewPr>
  <p:outlineViewPr>
    <p:cViewPr>
      <p:scale>
        <a:sx n="33" d="100"/>
        <a:sy n="33" d="100"/>
      </p:scale>
      <p:origin x="3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9" name="عنوان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ar-SA" smtClean="0"/>
              <a:t>انقر لتحرير نمط العنوان الرئيسي</a:t>
            </a:r>
            <a:endParaRPr kumimoji="0" lang="en-US"/>
          </a:p>
        </p:txBody>
      </p:sp>
      <p:sp>
        <p:nvSpPr>
          <p:cNvPr id="17" name="عنوان فرعي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ar-SA" smtClean="0"/>
              <a:t>انقر لتحرير نمط العنوان الثانوي الرئيسي</a:t>
            </a:r>
            <a:endParaRPr kumimoji="0" lang="en-US"/>
          </a:p>
        </p:txBody>
      </p:sp>
      <p:sp>
        <p:nvSpPr>
          <p:cNvPr id="30" name="عنصر نائب للتاريخ 29"/>
          <p:cNvSpPr>
            <a:spLocks noGrp="1"/>
          </p:cNvSpPr>
          <p:nvPr>
            <p:ph type="dt" sz="half" idx="10"/>
          </p:nvPr>
        </p:nvSpPr>
        <p:spPr/>
        <p:txBody>
          <a:bodyPr/>
          <a:lstStyle/>
          <a:p>
            <a:fld id="{19C4AFD8-5317-44F7-BC75-85DEB62BD677}" type="datetimeFigureOut">
              <a:rPr lang="fr-FR" smtClean="0"/>
              <a:pPr/>
              <a:t>06/10/2015</a:t>
            </a:fld>
            <a:endParaRPr lang="fr-FR"/>
          </a:p>
        </p:txBody>
      </p:sp>
      <p:sp>
        <p:nvSpPr>
          <p:cNvPr id="19" name="عنصر نائب للتذييل 18"/>
          <p:cNvSpPr>
            <a:spLocks noGrp="1"/>
          </p:cNvSpPr>
          <p:nvPr>
            <p:ph type="ftr" sz="quarter" idx="11"/>
          </p:nvPr>
        </p:nvSpPr>
        <p:spPr/>
        <p:txBody>
          <a:bodyPr/>
          <a:lstStyle/>
          <a:p>
            <a:endParaRPr lang="fr-FR"/>
          </a:p>
        </p:txBody>
      </p:sp>
      <p:sp>
        <p:nvSpPr>
          <p:cNvPr id="27" name="عنصر نائب لرقم الشريحة 26"/>
          <p:cNvSpPr>
            <a:spLocks noGrp="1"/>
          </p:cNvSpPr>
          <p:nvPr>
            <p:ph type="sldNum" sz="quarter" idx="12"/>
          </p:nvPr>
        </p:nvSpPr>
        <p:spPr/>
        <p:txBody>
          <a:bodyPr/>
          <a:lstStyle/>
          <a:p>
            <a:fld id="{10C03A1D-77BC-4461-BCE2-A6B366D972F7}" type="slidenum">
              <a:rPr lang="fr-FR" smtClean="0"/>
              <a:pPr/>
              <a:t>‹N°›</a:t>
            </a:fld>
            <a:endParaRPr lang="fr-FR"/>
          </a:p>
        </p:txBody>
      </p:sp>
    </p:spTree>
  </p:cSld>
  <p:clrMapOvr>
    <a:overrideClrMapping bg1="dk1" tx1="lt1" bg2="dk2" tx2="lt2" accent1="accent1" accent2="accent2" accent3="accent3" accent4="accent4" accent5="accent5" accent6="accent6" hlink="hlink" folHlink="folHlink"/>
  </p:clrMapOvr>
  <p:transition>
    <p:newsflash/>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19C4AFD8-5317-44F7-BC75-85DEB62BD677}" type="datetimeFigureOut">
              <a:rPr lang="fr-FR" smtClean="0"/>
              <a:pPr/>
              <a:t>06/10/2015</a:t>
            </a:fld>
            <a:endParaRPr lang="fr-FR"/>
          </a:p>
        </p:txBody>
      </p:sp>
      <p:sp>
        <p:nvSpPr>
          <p:cNvPr id="5" name="عنصر نائب للتذييل 4"/>
          <p:cNvSpPr>
            <a:spLocks noGrp="1"/>
          </p:cNvSpPr>
          <p:nvPr>
            <p:ph type="ftr" sz="quarter" idx="11"/>
          </p:nvPr>
        </p:nvSpPr>
        <p:spPr/>
        <p:txBody>
          <a:bodyPr/>
          <a:lstStyle/>
          <a:p>
            <a:endParaRPr lang="fr-FR"/>
          </a:p>
        </p:txBody>
      </p:sp>
      <p:sp>
        <p:nvSpPr>
          <p:cNvPr id="6" name="عنصر نائب لرقم الشريحة 5"/>
          <p:cNvSpPr>
            <a:spLocks noGrp="1"/>
          </p:cNvSpPr>
          <p:nvPr>
            <p:ph type="sldNum" sz="quarter" idx="12"/>
          </p:nvPr>
        </p:nvSpPr>
        <p:spPr/>
        <p:txBody>
          <a:bodyPr/>
          <a:lstStyle/>
          <a:p>
            <a:fld id="{10C03A1D-77BC-4461-BCE2-A6B366D972F7}" type="slidenum">
              <a:rPr lang="fr-FR" smtClean="0"/>
              <a:pPr/>
              <a:t>‹N°›</a:t>
            </a:fld>
            <a:endParaRPr lang="fr-FR"/>
          </a:p>
        </p:txBody>
      </p:sp>
    </p:spTree>
  </p:cSld>
  <p:clrMapOvr>
    <a:masterClrMapping/>
  </p:clrMapOvr>
  <p:transition>
    <p:newsflash/>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914401"/>
            <a:ext cx="2057400" cy="5211763"/>
          </a:xfrm>
        </p:spPr>
        <p:txBody>
          <a:bodyPr vert="eaVer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a:xfrm>
            <a:off x="457200" y="914401"/>
            <a:ext cx="6019800" cy="5211763"/>
          </a:xfrm>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19C4AFD8-5317-44F7-BC75-85DEB62BD677}" type="datetimeFigureOut">
              <a:rPr lang="fr-FR" smtClean="0"/>
              <a:pPr/>
              <a:t>06/10/2015</a:t>
            </a:fld>
            <a:endParaRPr lang="fr-FR"/>
          </a:p>
        </p:txBody>
      </p:sp>
      <p:sp>
        <p:nvSpPr>
          <p:cNvPr id="5" name="عنصر نائب للتذييل 4"/>
          <p:cNvSpPr>
            <a:spLocks noGrp="1"/>
          </p:cNvSpPr>
          <p:nvPr>
            <p:ph type="ftr" sz="quarter" idx="11"/>
          </p:nvPr>
        </p:nvSpPr>
        <p:spPr/>
        <p:txBody>
          <a:bodyPr/>
          <a:lstStyle/>
          <a:p>
            <a:endParaRPr lang="fr-FR"/>
          </a:p>
        </p:txBody>
      </p:sp>
      <p:sp>
        <p:nvSpPr>
          <p:cNvPr id="6" name="عنصر نائب لرقم الشريحة 5"/>
          <p:cNvSpPr>
            <a:spLocks noGrp="1"/>
          </p:cNvSpPr>
          <p:nvPr>
            <p:ph type="sldNum" sz="quarter" idx="12"/>
          </p:nvPr>
        </p:nvSpPr>
        <p:spPr/>
        <p:txBody>
          <a:bodyPr/>
          <a:lstStyle/>
          <a:p>
            <a:fld id="{10C03A1D-77BC-4461-BCE2-A6B366D972F7}" type="slidenum">
              <a:rPr lang="fr-FR" smtClean="0"/>
              <a:pPr/>
              <a:t>‹N°›</a:t>
            </a:fld>
            <a:endParaRPr lang="fr-FR"/>
          </a:p>
        </p:txBody>
      </p:sp>
    </p:spTree>
  </p:cSld>
  <p:clrMapOvr>
    <a:masterClrMapping/>
  </p:clrMapOvr>
  <p:transition>
    <p:newsflash/>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عنصر نائب للمحتوى 2"/>
          <p:cNvSpPr>
            <a:spLocks noGrp="1"/>
          </p:cNvSpPr>
          <p:nvPr>
            <p:ph idx="1"/>
          </p:nvPr>
        </p:nvSpPr>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19C4AFD8-5317-44F7-BC75-85DEB62BD677}" type="datetimeFigureOut">
              <a:rPr lang="fr-FR" smtClean="0"/>
              <a:pPr/>
              <a:t>06/10/2015</a:t>
            </a:fld>
            <a:endParaRPr lang="fr-FR"/>
          </a:p>
        </p:txBody>
      </p:sp>
      <p:sp>
        <p:nvSpPr>
          <p:cNvPr id="5" name="عنصر نائب للتذييل 4"/>
          <p:cNvSpPr>
            <a:spLocks noGrp="1"/>
          </p:cNvSpPr>
          <p:nvPr>
            <p:ph type="ftr" sz="quarter" idx="11"/>
          </p:nvPr>
        </p:nvSpPr>
        <p:spPr/>
        <p:txBody>
          <a:bodyPr/>
          <a:lstStyle/>
          <a:p>
            <a:endParaRPr lang="fr-FR"/>
          </a:p>
        </p:txBody>
      </p:sp>
      <p:sp>
        <p:nvSpPr>
          <p:cNvPr id="6" name="عنصر نائب لرقم الشريحة 5"/>
          <p:cNvSpPr>
            <a:spLocks noGrp="1"/>
          </p:cNvSpPr>
          <p:nvPr>
            <p:ph type="sldNum" sz="quarter" idx="12"/>
          </p:nvPr>
        </p:nvSpPr>
        <p:spPr/>
        <p:txBody>
          <a:bodyPr/>
          <a:lstStyle/>
          <a:p>
            <a:fld id="{10C03A1D-77BC-4461-BCE2-A6B366D972F7}" type="slidenum">
              <a:rPr lang="fr-FR" smtClean="0"/>
              <a:pPr/>
              <a:t>‹N°›</a:t>
            </a:fld>
            <a:endParaRPr lang="fr-FR"/>
          </a:p>
        </p:txBody>
      </p:sp>
    </p:spTree>
  </p:cSld>
  <p:clrMapOvr>
    <a:masterClrMapping/>
  </p:clrMapOvr>
  <p:transition>
    <p:newsflash/>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19C4AFD8-5317-44F7-BC75-85DEB62BD677}" type="datetimeFigureOut">
              <a:rPr lang="fr-FR" smtClean="0"/>
              <a:pPr/>
              <a:t>06/10/2015</a:t>
            </a:fld>
            <a:endParaRPr lang="fr-FR"/>
          </a:p>
        </p:txBody>
      </p:sp>
      <p:sp>
        <p:nvSpPr>
          <p:cNvPr id="5" name="عنصر نائب للتذييل 4"/>
          <p:cNvSpPr>
            <a:spLocks noGrp="1"/>
          </p:cNvSpPr>
          <p:nvPr>
            <p:ph type="ftr" sz="quarter" idx="11"/>
          </p:nvPr>
        </p:nvSpPr>
        <p:spPr/>
        <p:txBody>
          <a:bodyPr/>
          <a:lstStyle/>
          <a:p>
            <a:endParaRPr lang="fr-FR"/>
          </a:p>
        </p:txBody>
      </p:sp>
      <p:sp>
        <p:nvSpPr>
          <p:cNvPr id="6" name="عنصر نائب لرقم الشريحة 5"/>
          <p:cNvSpPr>
            <a:spLocks noGrp="1"/>
          </p:cNvSpPr>
          <p:nvPr>
            <p:ph type="sldNum" sz="quarter" idx="12"/>
          </p:nvPr>
        </p:nvSpPr>
        <p:spPr/>
        <p:txBody>
          <a:bodyPr/>
          <a:lstStyle/>
          <a:p>
            <a:fld id="{10C03A1D-77BC-4461-BCE2-A6B366D972F7}" type="slidenum">
              <a:rPr lang="fr-FR" smtClean="0"/>
              <a:pPr/>
              <a:t>‹N°›</a:t>
            </a:fld>
            <a:endParaRPr lang="fr-FR"/>
          </a:p>
        </p:txBody>
      </p:sp>
    </p:spTree>
  </p:cSld>
  <p:clrMapOvr>
    <a:overrideClrMapping bg1="dk1" tx1="lt1" bg2="dk2" tx2="lt2" accent1="accent1" accent2="accent2" accent3="accent3" accent4="accent4" accent5="accent5" accent6="accent6" hlink="hlink" folHlink="folHlink"/>
  </p:clrMapOvr>
  <p:transition>
    <p:newsflash/>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704088"/>
            <a:ext cx="8229600" cy="1143000"/>
          </a:xfrm>
        </p:spPr>
        <p:txBody>
          <a:bodyPr/>
          <a:lstStyle/>
          <a:p>
            <a:r>
              <a:rPr kumimoji="0" lang="ar-SA" smtClean="0"/>
              <a:t>انقر لتحرير نمط العنوان الرئيسي</a:t>
            </a:r>
            <a:endParaRPr kumimoji="0" lang="en-US"/>
          </a:p>
        </p:txBody>
      </p:sp>
      <p:sp>
        <p:nvSpPr>
          <p:cNvPr id="3" name="عنصر نائب للمحتوى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محتوى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p>
            <a:fld id="{19C4AFD8-5317-44F7-BC75-85DEB62BD677}" type="datetimeFigureOut">
              <a:rPr lang="fr-FR" smtClean="0"/>
              <a:pPr/>
              <a:t>06/10/2015</a:t>
            </a:fld>
            <a:endParaRPr lang="fr-FR"/>
          </a:p>
        </p:txBody>
      </p:sp>
      <p:sp>
        <p:nvSpPr>
          <p:cNvPr id="6" name="عنصر نائب للتذييل 5"/>
          <p:cNvSpPr>
            <a:spLocks noGrp="1"/>
          </p:cNvSpPr>
          <p:nvPr>
            <p:ph type="ftr" sz="quarter" idx="11"/>
          </p:nvPr>
        </p:nvSpPr>
        <p:spPr/>
        <p:txBody>
          <a:bodyPr/>
          <a:lstStyle/>
          <a:p>
            <a:endParaRPr lang="fr-FR"/>
          </a:p>
        </p:txBody>
      </p:sp>
      <p:sp>
        <p:nvSpPr>
          <p:cNvPr id="7" name="عنصر نائب لرقم الشريحة 6"/>
          <p:cNvSpPr>
            <a:spLocks noGrp="1"/>
          </p:cNvSpPr>
          <p:nvPr>
            <p:ph type="sldNum" sz="quarter" idx="12"/>
          </p:nvPr>
        </p:nvSpPr>
        <p:spPr/>
        <p:txBody>
          <a:bodyPr/>
          <a:lstStyle/>
          <a:p>
            <a:fld id="{10C03A1D-77BC-4461-BCE2-A6B366D972F7}" type="slidenum">
              <a:rPr lang="fr-FR" smtClean="0"/>
              <a:pPr/>
              <a:t>‹N°›</a:t>
            </a:fld>
            <a:endParaRPr lang="fr-FR"/>
          </a:p>
        </p:txBody>
      </p:sp>
    </p:spTree>
  </p:cSld>
  <p:clrMapOvr>
    <a:masterClrMapping/>
  </p:clrMapOvr>
  <p:transition>
    <p:newsflash/>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704088"/>
            <a:ext cx="8229600" cy="1143000"/>
          </a:xfrm>
        </p:spPr>
        <p:txBody>
          <a:bodyPr tIns="45720" anchor="b"/>
          <a:lstStyle>
            <a:lvl1pPr>
              <a:defRPr/>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4" name="عنصر نائب للنص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5" name="عنصر نائب للمحتوى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6" name="عنصر نائب للمحتوى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7" name="عنصر نائب للتاريخ 6"/>
          <p:cNvSpPr>
            <a:spLocks noGrp="1"/>
          </p:cNvSpPr>
          <p:nvPr>
            <p:ph type="dt" sz="half" idx="10"/>
          </p:nvPr>
        </p:nvSpPr>
        <p:spPr/>
        <p:txBody>
          <a:bodyPr/>
          <a:lstStyle/>
          <a:p>
            <a:fld id="{19C4AFD8-5317-44F7-BC75-85DEB62BD677}" type="datetimeFigureOut">
              <a:rPr lang="fr-FR" smtClean="0"/>
              <a:pPr/>
              <a:t>06/10/2015</a:t>
            </a:fld>
            <a:endParaRPr lang="fr-FR"/>
          </a:p>
        </p:txBody>
      </p:sp>
      <p:sp>
        <p:nvSpPr>
          <p:cNvPr id="8" name="عنصر نائب للتذييل 7"/>
          <p:cNvSpPr>
            <a:spLocks noGrp="1"/>
          </p:cNvSpPr>
          <p:nvPr>
            <p:ph type="ftr" sz="quarter" idx="11"/>
          </p:nvPr>
        </p:nvSpPr>
        <p:spPr/>
        <p:txBody>
          <a:bodyPr/>
          <a:lstStyle/>
          <a:p>
            <a:endParaRPr lang="fr-FR"/>
          </a:p>
        </p:txBody>
      </p:sp>
      <p:sp>
        <p:nvSpPr>
          <p:cNvPr id="9" name="عنصر نائب لرقم الشريحة 8"/>
          <p:cNvSpPr>
            <a:spLocks noGrp="1"/>
          </p:cNvSpPr>
          <p:nvPr>
            <p:ph type="sldNum" sz="quarter" idx="12"/>
          </p:nvPr>
        </p:nvSpPr>
        <p:spPr/>
        <p:txBody>
          <a:bodyPr/>
          <a:lstStyle/>
          <a:p>
            <a:fld id="{10C03A1D-77BC-4461-BCE2-A6B366D972F7}" type="slidenum">
              <a:rPr lang="fr-FR" smtClean="0"/>
              <a:pPr/>
              <a:t>‹N°›</a:t>
            </a:fld>
            <a:endParaRPr lang="fr-FR"/>
          </a:p>
        </p:txBody>
      </p:sp>
    </p:spTree>
  </p:cSld>
  <p:clrMapOvr>
    <a:masterClrMapping/>
  </p:clrMapOvr>
  <p:transition>
    <p:newsflash/>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ar-SA" smtClean="0"/>
              <a:t>انقر لتحرير نمط العنوان الرئيسي</a:t>
            </a:r>
            <a:endParaRPr kumimoji="0" lang="en-US"/>
          </a:p>
        </p:txBody>
      </p:sp>
      <p:sp>
        <p:nvSpPr>
          <p:cNvPr id="3" name="عنصر نائب للتاريخ 2"/>
          <p:cNvSpPr>
            <a:spLocks noGrp="1"/>
          </p:cNvSpPr>
          <p:nvPr>
            <p:ph type="dt" sz="half" idx="10"/>
          </p:nvPr>
        </p:nvSpPr>
        <p:spPr/>
        <p:txBody>
          <a:bodyPr/>
          <a:lstStyle/>
          <a:p>
            <a:fld id="{19C4AFD8-5317-44F7-BC75-85DEB62BD677}" type="datetimeFigureOut">
              <a:rPr lang="fr-FR" smtClean="0"/>
              <a:pPr/>
              <a:t>06/10/2015</a:t>
            </a:fld>
            <a:endParaRPr lang="fr-FR"/>
          </a:p>
        </p:txBody>
      </p:sp>
      <p:sp>
        <p:nvSpPr>
          <p:cNvPr id="4" name="عنصر نائب للتذييل 3"/>
          <p:cNvSpPr>
            <a:spLocks noGrp="1"/>
          </p:cNvSpPr>
          <p:nvPr>
            <p:ph type="ftr" sz="quarter" idx="11"/>
          </p:nvPr>
        </p:nvSpPr>
        <p:spPr/>
        <p:txBody>
          <a:bodyPr/>
          <a:lstStyle/>
          <a:p>
            <a:endParaRPr lang="fr-FR"/>
          </a:p>
        </p:txBody>
      </p:sp>
      <p:sp>
        <p:nvSpPr>
          <p:cNvPr id="5" name="عنصر نائب لرقم الشريحة 4"/>
          <p:cNvSpPr>
            <a:spLocks noGrp="1"/>
          </p:cNvSpPr>
          <p:nvPr>
            <p:ph type="sldNum" sz="quarter" idx="12"/>
          </p:nvPr>
        </p:nvSpPr>
        <p:spPr/>
        <p:txBody>
          <a:bodyPr/>
          <a:lstStyle/>
          <a:p>
            <a:fld id="{10C03A1D-77BC-4461-BCE2-A6B366D972F7}" type="slidenum">
              <a:rPr lang="fr-FR" smtClean="0"/>
              <a:pPr/>
              <a:t>‹N°›</a:t>
            </a:fld>
            <a:endParaRPr lang="fr-FR"/>
          </a:p>
        </p:txBody>
      </p:sp>
    </p:spTree>
  </p:cSld>
  <p:clrMapOvr>
    <a:masterClrMapping/>
  </p:clrMapOvr>
  <p:transition>
    <p:newsflash/>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19C4AFD8-5317-44F7-BC75-85DEB62BD677}" type="datetimeFigureOut">
              <a:rPr lang="fr-FR" smtClean="0"/>
              <a:pPr/>
              <a:t>06/10/2015</a:t>
            </a:fld>
            <a:endParaRPr lang="fr-FR"/>
          </a:p>
        </p:txBody>
      </p:sp>
      <p:sp>
        <p:nvSpPr>
          <p:cNvPr id="3" name="عنصر نائب للتذييل 2"/>
          <p:cNvSpPr>
            <a:spLocks noGrp="1"/>
          </p:cNvSpPr>
          <p:nvPr>
            <p:ph type="ftr" sz="quarter" idx="11"/>
          </p:nvPr>
        </p:nvSpPr>
        <p:spPr/>
        <p:txBody>
          <a:bodyPr/>
          <a:lstStyle/>
          <a:p>
            <a:endParaRPr lang="fr-FR"/>
          </a:p>
        </p:txBody>
      </p:sp>
      <p:sp>
        <p:nvSpPr>
          <p:cNvPr id="4" name="عنصر نائب لرقم الشريحة 3"/>
          <p:cNvSpPr>
            <a:spLocks noGrp="1"/>
          </p:cNvSpPr>
          <p:nvPr>
            <p:ph type="sldNum" sz="quarter" idx="12"/>
          </p:nvPr>
        </p:nvSpPr>
        <p:spPr/>
        <p:txBody>
          <a:bodyPr/>
          <a:lstStyle/>
          <a:p>
            <a:fld id="{10C03A1D-77BC-4461-BCE2-A6B366D972F7}" type="slidenum">
              <a:rPr lang="fr-FR" smtClean="0"/>
              <a:pPr/>
              <a:t>‹N°›</a:t>
            </a:fld>
            <a:endParaRPr lang="fr-FR"/>
          </a:p>
        </p:txBody>
      </p:sp>
    </p:spTree>
  </p:cSld>
  <p:clrMapOvr>
    <a:masterClrMapping/>
  </p:clrMapOvr>
  <p:transition>
    <p:newsflash/>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ar-SA" smtClean="0"/>
              <a:t>انقر لتحرير أنماط النص الرئيسي</a:t>
            </a:r>
          </a:p>
        </p:txBody>
      </p:sp>
      <p:sp>
        <p:nvSpPr>
          <p:cNvPr id="4" name="عنصر نائب للمحتوى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p>
            <a:fld id="{19C4AFD8-5317-44F7-BC75-85DEB62BD677}" type="datetimeFigureOut">
              <a:rPr lang="fr-FR" smtClean="0"/>
              <a:pPr/>
              <a:t>06/10/2015</a:t>
            </a:fld>
            <a:endParaRPr lang="fr-FR"/>
          </a:p>
        </p:txBody>
      </p:sp>
      <p:sp>
        <p:nvSpPr>
          <p:cNvPr id="6" name="عنصر نائب للتذييل 5"/>
          <p:cNvSpPr>
            <a:spLocks noGrp="1"/>
          </p:cNvSpPr>
          <p:nvPr>
            <p:ph type="ftr" sz="quarter" idx="11"/>
          </p:nvPr>
        </p:nvSpPr>
        <p:spPr/>
        <p:txBody>
          <a:bodyPr/>
          <a:lstStyle/>
          <a:p>
            <a:endParaRPr lang="fr-FR"/>
          </a:p>
        </p:txBody>
      </p:sp>
      <p:sp>
        <p:nvSpPr>
          <p:cNvPr id="7" name="عنصر نائب لرقم الشريحة 6"/>
          <p:cNvSpPr>
            <a:spLocks noGrp="1"/>
          </p:cNvSpPr>
          <p:nvPr>
            <p:ph type="sldNum" sz="quarter" idx="12"/>
          </p:nvPr>
        </p:nvSpPr>
        <p:spPr/>
        <p:txBody>
          <a:bodyPr/>
          <a:lstStyle/>
          <a:p>
            <a:fld id="{10C03A1D-77BC-4461-BCE2-A6B366D972F7}" type="slidenum">
              <a:rPr lang="fr-FR" smtClean="0"/>
              <a:pPr/>
              <a:t>‹N°›</a:t>
            </a:fld>
            <a:endParaRPr lang="fr-FR"/>
          </a:p>
        </p:txBody>
      </p:sp>
    </p:spTree>
  </p:cSld>
  <p:clrMapOvr>
    <a:masterClrMapping/>
  </p:clrMapOvr>
  <p:transition>
    <p:newsflash/>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9" name="مستطيل ذو زاوية واحدة مخدوشة ودائرية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مثلث قائم الزاوية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عنوان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ar-SA" smtClean="0"/>
              <a:t>انقر لتحرير نمط العنوان الرئيسي</a:t>
            </a:r>
            <a:endParaRPr kumimoji="0" lang="en-US"/>
          </a:p>
        </p:txBody>
      </p:sp>
      <p:sp>
        <p:nvSpPr>
          <p:cNvPr id="4" name="عنصر نائب للنص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9C4AFD8-5317-44F7-BC75-85DEB62BD677}" type="datetimeFigureOut">
              <a:rPr lang="fr-FR" smtClean="0"/>
              <a:pPr/>
              <a:t>06/10/2015</a:t>
            </a:fld>
            <a:endParaRPr lang="fr-FR"/>
          </a:p>
        </p:txBody>
      </p:sp>
      <p:sp>
        <p:nvSpPr>
          <p:cNvPr id="6" name="عنصر نائب للتذييل 5"/>
          <p:cNvSpPr>
            <a:spLocks noGrp="1"/>
          </p:cNvSpPr>
          <p:nvPr>
            <p:ph type="ftr" sz="quarter" idx="11"/>
          </p:nvPr>
        </p:nvSpPr>
        <p:spPr/>
        <p:txBody>
          <a:bodyPr/>
          <a:lstStyle/>
          <a:p>
            <a:endParaRPr lang="fr-FR"/>
          </a:p>
        </p:txBody>
      </p:sp>
      <p:sp>
        <p:nvSpPr>
          <p:cNvPr id="7" name="عنصر نائب لرقم الشريحة 6"/>
          <p:cNvSpPr>
            <a:spLocks noGrp="1"/>
          </p:cNvSpPr>
          <p:nvPr>
            <p:ph type="sldNum" sz="quarter" idx="12"/>
          </p:nvPr>
        </p:nvSpPr>
        <p:spPr>
          <a:xfrm>
            <a:off x="8077200" y="6356350"/>
            <a:ext cx="609600" cy="365125"/>
          </a:xfrm>
        </p:spPr>
        <p:txBody>
          <a:bodyPr/>
          <a:lstStyle/>
          <a:p>
            <a:fld id="{10C03A1D-77BC-4461-BCE2-A6B366D972F7}" type="slidenum">
              <a:rPr lang="fr-FR" smtClean="0"/>
              <a:pPr/>
              <a:t>‹N°›</a:t>
            </a:fld>
            <a:endParaRPr lang="fr-FR"/>
          </a:p>
        </p:txBody>
      </p:sp>
      <p:sp>
        <p:nvSpPr>
          <p:cNvPr id="3" name="عنصر نائب للصورة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ar-SA" smtClean="0"/>
              <a:t>انقر فوق الرمز لإضافة صورة</a:t>
            </a:r>
            <a:endParaRPr kumimoji="0" lang="en-US" dirty="0"/>
          </a:p>
        </p:txBody>
      </p:sp>
      <p:sp>
        <p:nvSpPr>
          <p:cNvPr id="10" name="شكل حر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شكل حر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transition>
    <p:newsflash/>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03D4A8"/>
            </a:gs>
            <a:gs pos="25000">
              <a:srgbClr val="21D6E0"/>
            </a:gs>
            <a:gs pos="75000">
              <a:srgbClr val="0087E6"/>
            </a:gs>
            <a:gs pos="100000">
              <a:srgbClr val="005CBF"/>
            </a:gs>
          </a:gsLst>
          <a:lin ang="5400000" scaled="0"/>
          <a:tileRect/>
        </a:gradFill>
        <a:effectLst/>
      </p:bgPr>
    </p:bg>
    <p:spTree>
      <p:nvGrpSpPr>
        <p:cNvPr id="1" name=""/>
        <p:cNvGrpSpPr/>
        <p:nvPr/>
      </p:nvGrpSpPr>
      <p:grpSpPr>
        <a:xfrm>
          <a:off x="0" y="0"/>
          <a:ext cx="0" cy="0"/>
          <a:chOff x="0" y="0"/>
          <a:chExt cx="0" cy="0"/>
        </a:xfrm>
      </p:grpSpPr>
      <p:sp>
        <p:nvSpPr>
          <p:cNvPr id="7" name="شكل حر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شكل حر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عنصر نائب للعنوان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ar-SA" smtClean="0"/>
              <a:t>انقر لتحرير نمط العنوان الرئيسي</a:t>
            </a:r>
            <a:endParaRPr kumimoji="0" lang="en-US"/>
          </a:p>
        </p:txBody>
      </p:sp>
      <p:sp>
        <p:nvSpPr>
          <p:cNvPr id="30" name="عنصر نائب للنص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10" name="عنصر نائب للتاريخ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19C4AFD8-5317-44F7-BC75-85DEB62BD677}" type="datetimeFigureOut">
              <a:rPr lang="fr-FR" smtClean="0"/>
              <a:pPr/>
              <a:t>06/10/2015</a:t>
            </a:fld>
            <a:endParaRPr lang="fr-FR"/>
          </a:p>
        </p:txBody>
      </p:sp>
      <p:sp>
        <p:nvSpPr>
          <p:cNvPr id="22" name="عنصر نائب للتذييل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fr-FR"/>
          </a:p>
        </p:txBody>
      </p:sp>
      <p:sp>
        <p:nvSpPr>
          <p:cNvPr id="18" name="عنصر نائب لرقم الشريحة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10C03A1D-77BC-4461-BCE2-A6B366D972F7}" type="slidenum">
              <a:rPr lang="fr-FR" smtClean="0"/>
              <a:pPr/>
              <a:t>‹N°›</a:t>
            </a:fld>
            <a:endParaRPr lang="fr-FR"/>
          </a:p>
        </p:txBody>
      </p:sp>
      <p:grpSp>
        <p:nvGrpSpPr>
          <p:cNvPr id="2" name="مجموعة 1"/>
          <p:cNvGrpSpPr/>
          <p:nvPr/>
        </p:nvGrpSpPr>
        <p:grpSpPr>
          <a:xfrm>
            <a:off x="-19017" y="202408"/>
            <a:ext cx="9180548" cy="649224"/>
            <a:chOff x="-19045" y="216550"/>
            <a:chExt cx="9180548" cy="649224"/>
          </a:xfrm>
        </p:grpSpPr>
        <p:sp>
          <p:nvSpPr>
            <p:cNvPr id="12" name="شكل حر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شكل حر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ransition>
    <p:newsflash/>
  </p:transition>
  <p:timing>
    <p:tnLst>
      <p:par>
        <p:cTn id="1" dur="indefinite" restart="never" nodeType="tmRoot"/>
      </p:par>
    </p:tnLst>
  </p:timing>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5E9EFF"/>
            </a:gs>
            <a:gs pos="39999">
              <a:srgbClr val="85C2FF"/>
            </a:gs>
            <a:gs pos="70000">
              <a:srgbClr val="C4D6EB"/>
            </a:gs>
            <a:gs pos="100000">
              <a:srgbClr val="FFEBFA"/>
            </a:gs>
          </a:gsLst>
          <a:lin ang="5400000" scaled="0"/>
          <a:tileRect/>
        </a:gradFill>
        <a:effectLst/>
      </p:bgPr>
    </p:bg>
    <p:spTree>
      <p:nvGrpSpPr>
        <p:cNvPr id="1" name=""/>
        <p:cNvGrpSpPr/>
        <p:nvPr/>
      </p:nvGrpSpPr>
      <p:grpSpPr>
        <a:xfrm>
          <a:off x="0" y="0"/>
          <a:ext cx="0" cy="0"/>
          <a:chOff x="0" y="0"/>
          <a:chExt cx="0" cy="0"/>
        </a:xfrm>
      </p:grpSpPr>
      <p:sp>
        <p:nvSpPr>
          <p:cNvPr id="22529" name="Rectangle 1"/>
          <p:cNvSpPr>
            <a:spLocks noChangeArrowheads="1"/>
          </p:cNvSpPr>
          <p:nvPr/>
        </p:nvSpPr>
        <p:spPr bwMode="auto">
          <a:xfrm>
            <a:off x="2000232" y="785794"/>
            <a:ext cx="6857984" cy="520142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1" eaLnBrk="1" fontAlgn="base" latinLnBrk="0" hangingPunct="1">
              <a:lnSpc>
                <a:spcPct val="150000"/>
              </a:lnSpc>
              <a:spcBef>
                <a:spcPct val="0"/>
              </a:spcBef>
              <a:spcAft>
                <a:spcPct val="0"/>
              </a:spcAft>
              <a:buClrTx/>
              <a:buSzTx/>
              <a:buFontTx/>
              <a:buNone/>
              <a:tabLst/>
            </a:pPr>
            <a:r>
              <a:rPr kumimoji="0" lang="ar-DZ" sz="3200" b="1"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برنامج الشركات التجارية.</a:t>
            </a:r>
            <a:endParaRPr kumimoji="0" lang="en-US" sz="3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1" eaLnBrk="0" fontAlgn="base" latinLnBrk="0" hangingPunct="0">
              <a:lnSpc>
                <a:spcPct val="150000"/>
              </a:lnSpc>
              <a:spcBef>
                <a:spcPct val="0"/>
              </a:spcBef>
              <a:spcAft>
                <a:spcPct val="0"/>
              </a:spcAft>
              <a:buClrTx/>
              <a:buSzTx/>
              <a:buFontTx/>
              <a:buNone/>
              <a:tabLst/>
            </a:pPr>
            <a:r>
              <a:rPr kumimoji="0" lang="ar-DZ" sz="3200" b="1"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مفاهيم عامة</a:t>
            </a:r>
            <a:endParaRPr kumimoji="0" lang="en-US" sz="3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1" eaLnBrk="0" fontAlgn="base" latinLnBrk="0" hangingPunct="0">
              <a:lnSpc>
                <a:spcPct val="150000"/>
              </a:lnSpc>
              <a:spcBef>
                <a:spcPct val="0"/>
              </a:spcBef>
              <a:spcAft>
                <a:spcPct val="0"/>
              </a:spcAft>
              <a:buClrTx/>
              <a:buSzTx/>
              <a:buFontTx/>
              <a:buNone/>
              <a:tabLst/>
            </a:pPr>
            <a:r>
              <a:rPr kumimoji="0" lang="ar-DZ" sz="3200" b="1"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المحور الأول: الأحكام العامة للشركات.</a:t>
            </a:r>
            <a:endParaRPr kumimoji="0" lang="en-US" sz="3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1" eaLnBrk="0" fontAlgn="base" latinLnBrk="0" hangingPunct="0">
              <a:lnSpc>
                <a:spcPct val="150000"/>
              </a:lnSpc>
              <a:spcBef>
                <a:spcPct val="0"/>
              </a:spcBef>
              <a:spcAft>
                <a:spcPct val="0"/>
              </a:spcAft>
              <a:buClrTx/>
              <a:buSzTx/>
              <a:buFontTx/>
              <a:buNone/>
              <a:tabLst/>
            </a:pPr>
            <a:r>
              <a:rPr kumimoji="0" lang="ar-DZ" sz="3200" b="1"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المبحث الأول: عقد الشركة.</a:t>
            </a:r>
            <a:endParaRPr kumimoji="0" lang="en-US" sz="3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1" eaLnBrk="0" fontAlgn="base" latinLnBrk="0" hangingPunct="0">
              <a:lnSpc>
                <a:spcPct val="150000"/>
              </a:lnSpc>
              <a:spcBef>
                <a:spcPct val="0"/>
              </a:spcBef>
              <a:spcAft>
                <a:spcPct val="0"/>
              </a:spcAft>
              <a:buClrTx/>
              <a:buSzTx/>
              <a:buFontTx/>
              <a:buNone/>
              <a:tabLst/>
            </a:pPr>
            <a:r>
              <a:rPr kumimoji="0" lang="ar-DZ" sz="32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أولا: الأركان الموضوعية العامة</a:t>
            </a:r>
            <a:endParaRPr kumimoji="0" lang="en-US" sz="3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1" eaLnBrk="0" fontAlgn="base" latinLnBrk="0" hangingPunct="0">
              <a:lnSpc>
                <a:spcPct val="150000"/>
              </a:lnSpc>
              <a:spcBef>
                <a:spcPct val="0"/>
              </a:spcBef>
              <a:spcAft>
                <a:spcPct val="0"/>
              </a:spcAft>
              <a:buClrTx/>
              <a:buSzTx/>
              <a:buFontTx/>
              <a:buNone/>
              <a:tabLst/>
            </a:pPr>
            <a:r>
              <a:rPr kumimoji="0" lang="ar-DZ" sz="32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ثانيا: الأركان الموضوعية الخاصة.</a:t>
            </a:r>
            <a:endParaRPr kumimoji="0" lang="en-US" sz="3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1" eaLnBrk="0" fontAlgn="base" latinLnBrk="0" hangingPunct="0">
              <a:lnSpc>
                <a:spcPct val="150000"/>
              </a:lnSpc>
              <a:spcBef>
                <a:spcPct val="0"/>
              </a:spcBef>
              <a:spcAft>
                <a:spcPct val="0"/>
              </a:spcAft>
              <a:buClrTx/>
              <a:buSzTx/>
              <a:buFontTx/>
              <a:buNone/>
              <a:tabLst/>
            </a:pPr>
            <a:r>
              <a:rPr kumimoji="0" lang="ar-DZ" sz="32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ثالثا: الشروط الشكلية لصحة عقد الشركة.</a:t>
            </a:r>
            <a:endParaRPr kumimoji="0" lang="ar-DZ" sz="32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ransition spd="slow">
    <p:push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22529">
                                            <p:txEl>
                                              <p:pRg st="0" end="0"/>
                                            </p:txEl>
                                          </p:spTgt>
                                        </p:tgtEl>
                                        <p:attrNameLst>
                                          <p:attrName>style.visibility</p:attrName>
                                        </p:attrNameLst>
                                      </p:cBhvr>
                                      <p:to>
                                        <p:strVal val="visible"/>
                                      </p:to>
                                    </p:set>
                                    <p:animEffect transition="in" filter="checkerboard(across)">
                                      <p:cBhvr>
                                        <p:cTn id="7" dur="500"/>
                                        <p:tgtEl>
                                          <p:spTgt spid="22529">
                                            <p:txEl>
                                              <p:pRg st="0" end="0"/>
                                            </p:txEl>
                                          </p:spTgt>
                                        </p:tgtEl>
                                      </p:cBhvr>
                                    </p:animEffect>
                                  </p:childTnLst>
                                </p:cTn>
                              </p:par>
                              <p:par>
                                <p:cTn id="8" presetID="5" presetClass="entr" presetSubtype="10" fill="hold" nodeType="withEffect">
                                  <p:stCondLst>
                                    <p:cond delay="0"/>
                                  </p:stCondLst>
                                  <p:childTnLst>
                                    <p:set>
                                      <p:cBhvr>
                                        <p:cTn id="9" dur="1" fill="hold">
                                          <p:stCondLst>
                                            <p:cond delay="0"/>
                                          </p:stCondLst>
                                        </p:cTn>
                                        <p:tgtEl>
                                          <p:spTgt spid="22529">
                                            <p:txEl>
                                              <p:pRg st="1" end="1"/>
                                            </p:txEl>
                                          </p:spTgt>
                                        </p:tgtEl>
                                        <p:attrNameLst>
                                          <p:attrName>style.visibility</p:attrName>
                                        </p:attrNameLst>
                                      </p:cBhvr>
                                      <p:to>
                                        <p:strVal val="visible"/>
                                      </p:to>
                                    </p:set>
                                    <p:animEffect transition="in" filter="checkerboard(across)">
                                      <p:cBhvr>
                                        <p:cTn id="10" dur="500"/>
                                        <p:tgtEl>
                                          <p:spTgt spid="22529">
                                            <p:txEl>
                                              <p:pRg st="1" end="1"/>
                                            </p:txEl>
                                          </p:spTgt>
                                        </p:tgtEl>
                                      </p:cBhvr>
                                    </p:animEffect>
                                  </p:childTnLst>
                                </p:cTn>
                              </p:par>
                              <p:par>
                                <p:cTn id="11" presetID="5" presetClass="entr" presetSubtype="10" fill="hold" nodeType="withEffect">
                                  <p:stCondLst>
                                    <p:cond delay="0"/>
                                  </p:stCondLst>
                                  <p:childTnLst>
                                    <p:set>
                                      <p:cBhvr>
                                        <p:cTn id="12" dur="1" fill="hold">
                                          <p:stCondLst>
                                            <p:cond delay="0"/>
                                          </p:stCondLst>
                                        </p:cTn>
                                        <p:tgtEl>
                                          <p:spTgt spid="22529">
                                            <p:txEl>
                                              <p:pRg st="2" end="2"/>
                                            </p:txEl>
                                          </p:spTgt>
                                        </p:tgtEl>
                                        <p:attrNameLst>
                                          <p:attrName>style.visibility</p:attrName>
                                        </p:attrNameLst>
                                      </p:cBhvr>
                                      <p:to>
                                        <p:strVal val="visible"/>
                                      </p:to>
                                    </p:set>
                                    <p:animEffect transition="in" filter="checkerboard(across)">
                                      <p:cBhvr>
                                        <p:cTn id="13" dur="500"/>
                                        <p:tgtEl>
                                          <p:spTgt spid="22529">
                                            <p:txEl>
                                              <p:pRg st="2" end="2"/>
                                            </p:txEl>
                                          </p:spTgt>
                                        </p:tgtEl>
                                      </p:cBhvr>
                                    </p:animEffect>
                                  </p:childTnLst>
                                </p:cTn>
                              </p:par>
                              <p:par>
                                <p:cTn id="14" presetID="5" presetClass="entr" presetSubtype="10" fill="hold" nodeType="withEffect">
                                  <p:stCondLst>
                                    <p:cond delay="0"/>
                                  </p:stCondLst>
                                  <p:childTnLst>
                                    <p:set>
                                      <p:cBhvr>
                                        <p:cTn id="15" dur="1" fill="hold">
                                          <p:stCondLst>
                                            <p:cond delay="0"/>
                                          </p:stCondLst>
                                        </p:cTn>
                                        <p:tgtEl>
                                          <p:spTgt spid="22529">
                                            <p:txEl>
                                              <p:pRg st="3" end="3"/>
                                            </p:txEl>
                                          </p:spTgt>
                                        </p:tgtEl>
                                        <p:attrNameLst>
                                          <p:attrName>style.visibility</p:attrName>
                                        </p:attrNameLst>
                                      </p:cBhvr>
                                      <p:to>
                                        <p:strVal val="visible"/>
                                      </p:to>
                                    </p:set>
                                    <p:animEffect transition="in" filter="checkerboard(across)">
                                      <p:cBhvr>
                                        <p:cTn id="16" dur="500"/>
                                        <p:tgtEl>
                                          <p:spTgt spid="22529">
                                            <p:txEl>
                                              <p:pRg st="3" end="3"/>
                                            </p:txEl>
                                          </p:spTgt>
                                        </p:tgtEl>
                                      </p:cBhvr>
                                    </p:animEffect>
                                  </p:childTnLst>
                                </p:cTn>
                              </p:par>
                              <p:par>
                                <p:cTn id="17" presetID="5" presetClass="entr" presetSubtype="10" fill="hold" nodeType="withEffect">
                                  <p:stCondLst>
                                    <p:cond delay="0"/>
                                  </p:stCondLst>
                                  <p:childTnLst>
                                    <p:set>
                                      <p:cBhvr>
                                        <p:cTn id="18" dur="1" fill="hold">
                                          <p:stCondLst>
                                            <p:cond delay="0"/>
                                          </p:stCondLst>
                                        </p:cTn>
                                        <p:tgtEl>
                                          <p:spTgt spid="22529">
                                            <p:txEl>
                                              <p:pRg st="4" end="4"/>
                                            </p:txEl>
                                          </p:spTgt>
                                        </p:tgtEl>
                                        <p:attrNameLst>
                                          <p:attrName>style.visibility</p:attrName>
                                        </p:attrNameLst>
                                      </p:cBhvr>
                                      <p:to>
                                        <p:strVal val="visible"/>
                                      </p:to>
                                    </p:set>
                                    <p:animEffect transition="in" filter="checkerboard(across)">
                                      <p:cBhvr>
                                        <p:cTn id="19" dur="500"/>
                                        <p:tgtEl>
                                          <p:spTgt spid="22529">
                                            <p:txEl>
                                              <p:pRg st="4" end="4"/>
                                            </p:txEl>
                                          </p:spTgt>
                                        </p:tgtEl>
                                      </p:cBhvr>
                                    </p:animEffect>
                                  </p:childTnLst>
                                </p:cTn>
                              </p:par>
                              <p:par>
                                <p:cTn id="20" presetID="5" presetClass="entr" presetSubtype="10" fill="hold" nodeType="withEffect">
                                  <p:stCondLst>
                                    <p:cond delay="0"/>
                                  </p:stCondLst>
                                  <p:childTnLst>
                                    <p:set>
                                      <p:cBhvr>
                                        <p:cTn id="21" dur="1" fill="hold">
                                          <p:stCondLst>
                                            <p:cond delay="0"/>
                                          </p:stCondLst>
                                        </p:cTn>
                                        <p:tgtEl>
                                          <p:spTgt spid="22529">
                                            <p:txEl>
                                              <p:pRg st="5" end="5"/>
                                            </p:txEl>
                                          </p:spTgt>
                                        </p:tgtEl>
                                        <p:attrNameLst>
                                          <p:attrName>style.visibility</p:attrName>
                                        </p:attrNameLst>
                                      </p:cBhvr>
                                      <p:to>
                                        <p:strVal val="visible"/>
                                      </p:to>
                                    </p:set>
                                    <p:animEffect transition="in" filter="checkerboard(across)">
                                      <p:cBhvr>
                                        <p:cTn id="22" dur="500"/>
                                        <p:tgtEl>
                                          <p:spTgt spid="22529">
                                            <p:txEl>
                                              <p:pRg st="5" end="5"/>
                                            </p:txEl>
                                          </p:spTgt>
                                        </p:tgtEl>
                                      </p:cBhvr>
                                    </p:animEffect>
                                  </p:childTnLst>
                                </p:cTn>
                              </p:par>
                              <p:par>
                                <p:cTn id="23" presetID="5" presetClass="entr" presetSubtype="10" fill="hold" nodeType="withEffect">
                                  <p:stCondLst>
                                    <p:cond delay="0"/>
                                  </p:stCondLst>
                                  <p:childTnLst>
                                    <p:set>
                                      <p:cBhvr>
                                        <p:cTn id="24" dur="1" fill="hold">
                                          <p:stCondLst>
                                            <p:cond delay="0"/>
                                          </p:stCondLst>
                                        </p:cTn>
                                        <p:tgtEl>
                                          <p:spTgt spid="22529">
                                            <p:txEl>
                                              <p:pRg st="6" end="6"/>
                                            </p:txEl>
                                          </p:spTgt>
                                        </p:tgtEl>
                                        <p:attrNameLst>
                                          <p:attrName>style.visibility</p:attrName>
                                        </p:attrNameLst>
                                      </p:cBhvr>
                                      <p:to>
                                        <p:strVal val="visible"/>
                                      </p:to>
                                    </p:set>
                                    <p:animEffect transition="in" filter="checkerboard(across)">
                                      <p:cBhvr>
                                        <p:cTn id="25" dur="500"/>
                                        <p:tgtEl>
                                          <p:spTgt spid="22529">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Rectangle 1"/>
          <p:cNvSpPr>
            <a:spLocks noChangeArrowheads="1"/>
          </p:cNvSpPr>
          <p:nvPr/>
        </p:nvSpPr>
        <p:spPr bwMode="auto">
          <a:xfrm>
            <a:off x="428596" y="214290"/>
            <a:ext cx="8501090" cy="585544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1" eaLnBrk="1" fontAlgn="base" latinLnBrk="0" hangingPunct="1">
              <a:lnSpc>
                <a:spcPct val="150000"/>
              </a:lnSpc>
              <a:spcBef>
                <a:spcPct val="0"/>
              </a:spcBef>
              <a:spcAft>
                <a:spcPct val="0"/>
              </a:spcAft>
              <a:buClrTx/>
              <a:buSzTx/>
              <a:tabLst/>
            </a:pPr>
            <a:r>
              <a:rPr kumimoji="0" lang="ar-DZ" sz="2800" b="1"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فائدة التمييز بين الشركات التجارية والمدنية</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1" eaLnBrk="0" fontAlgn="base" latinLnBrk="0" hangingPunct="0">
              <a:lnSpc>
                <a:spcPct val="150000"/>
              </a:lnSpc>
              <a:spcBef>
                <a:spcPct val="0"/>
              </a:spcBef>
              <a:spcAft>
                <a:spcPct val="0"/>
              </a:spcAft>
              <a:buClrTx/>
              <a:buSzTx/>
              <a:tabLst/>
            </a:pPr>
            <a:r>
              <a:rPr kumimoji="0" lang="ar-DZ" sz="28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1)الشركات </a:t>
            </a:r>
            <a:r>
              <a:rPr kumimoji="0" lang="ar-DZ" sz="28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التجارية تخضع لأحكام القانون التجاري والأعراف التجارية وهي ملزمة بمسك الدفاتر التجارية وبالتسجيل في السجل التجاري الذي يكسبها الصفة التجارية بناءا على نص المادة 549 </a:t>
            </a:r>
            <a:r>
              <a:rPr kumimoji="0" lang="ar-DZ" sz="2800" b="0" i="0" u="none" strike="noStrike" cap="none" normalizeH="0" baseline="0" dirty="0" err="1" smtClean="0">
                <a:ln>
                  <a:noFill/>
                </a:ln>
                <a:solidFill>
                  <a:schemeClr val="tx1"/>
                </a:solidFill>
                <a:effectLst/>
                <a:latin typeface="Simplified Arabic" pitchFamily="18" charset="-78"/>
                <a:ea typeface="Calibri" pitchFamily="34" charset="0"/>
                <a:cs typeface="Simplified Arabic" pitchFamily="18" charset="-78"/>
              </a:rPr>
              <a:t>ق</a:t>
            </a:r>
            <a:r>
              <a:rPr kumimoji="0" lang="ar-DZ" sz="28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.ت كما يمكن شهر إفلاسها إذا توقفت عن دفع ديونها التجارية.</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1" eaLnBrk="0" fontAlgn="base" latinLnBrk="0" hangingPunct="0">
              <a:lnSpc>
                <a:spcPct val="150000"/>
              </a:lnSpc>
              <a:spcBef>
                <a:spcPct val="0"/>
              </a:spcBef>
              <a:spcAft>
                <a:spcPct val="0"/>
              </a:spcAft>
              <a:buClrTx/>
              <a:buSzTx/>
              <a:tabLst/>
            </a:pPr>
            <a:r>
              <a:rPr kumimoji="0" lang="ar-DZ" sz="28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2)الشركة </a:t>
            </a:r>
            <a:r>
              <a:rPr kumimoji="0" lang="ar-DZ" sz="28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المدنية بمجرد تكوينها تكتسب الشخصية المعنوية، غير أن هذه الشخصية لا تكون حجة على الغير إلا بعد استيفاء إجراءات الشهر التي نص عليها القانون ومع ذلك إن </a:t>
            </a:r>
            <a:r>
              <a:rPr kumimoji="0" lang="ar-DZ" sz="28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لم تقم </a:t>
            </a:r>
            <a:r>
              <a:rPr kumimoji="0" lang="ar-DZ" sz="28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الشركة بالإجراءات المنصوص عليها في القانون، فإنه يجوز للغير أن يتمسك بتلك الشخصية ( م417 </a:t>
            </a:r>
            <a:r>
              <a:rPr kumimoji="0" lang="ar-DZ" sz="2800" b="0" i="0" u="none" strike="noStrike" cap="none" normalizeH="0" baseline="0" dirty="0" err="1" smtClean="0">
                <a:ln>
                  <a:noFill/>
                </a:ln>
                <a:solidFill>
                  <a:schemeClr val="tx1"/>
                </a:solidFill>
                <a:effectLst/>
                <a:latin typeface="Simplified Arabic" pitchFamily="18" charset="-78"/>
                <a:ea typeface="Calibri" pitchFamily="34" charset="0"/>
                <a:cs typeface="Simplified Arabic" pitchFamily="18" charset="-78"/>
              </a:rPr>
              <a:t>ق</a:t>
            </a:r>
            <a:r>
              <a:rPr kumimoji="0" lang="ar-DZ" sz="28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.ت.ج)</a:t>
            </a:r>
            <a:endParaRPr kumimoji="0" lang="ar-DZ" sz="2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ransition spd="slow">
    <p:push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47105">
                                            <p:txEl>
                                              <p:pRg st="0" end="0"/>
                                            </p:txEl>
                                          </p:spTgt>
                                        </p:tgtEl>
                                        <p:attrNameLst>
                                          <p:attrName>style.visibility</p:attrName>
                                        </p:attrNameLst>
                                      </p:cBhvr>
                                      <p:to>
                                        <p:strVal val="visible"/>
                                      </p:to>
                                    </p:set>
                                    <p:animEffect transition="in" filter="checkerboard(across)">
                                      <p:cBhvr>
                                        <p:cTn id="7" dur="500"/>
                                        <p:tgtEl>
                                          <p:spTgt spid="47105">
                                            <p:txEl>
                                              <p:pRg st="0" end="0"/>
                                            </p:txEl>
                                          </p:spTgt>
                                        </p:tgtEl>
                                      </p:cBhvr>
                                    </p:animEffect>
                                  </p:childTnLst>
                                </p:cTn>
                              </p:par>
                              <p:par>
                                <p:cTn id="8" presetID="5" presetClass="entr" presetSubtype="10" fill="hold" nodeType="withEffect">
                                  <p:stCondLst>
                                    <p:cond delay="0"/>
                                  </p:stCondLst>
                                  <p:childTnLst>
                                    <p:set>
                                      <p:cBhvr>
                                        <p:cTn id="9" dur="1" fill="hold">
                                          <p:stCondLst>
                                            <p:cond delay="0"/>
                                          </p:stCondLst>
                                        </p:cTn>
                                        <p:tgtEl>
                                          <p:spTgt spid="47105">
                                            <p:txEl>
                                              <p:pRg st="1" end="1"/>
                                            </p:txEl>
                                          </p:spTgt>
                                        </p:tgtEl>
                                        <p:attrNameLst>
                                          <p:attrName>style.visibility</p:attrName>
                                        </p:attrNameLst>
                                      </p:cBhvr>
                                      <p:to>
                                        <p:strVal val="visible"/>
                                      </p:to>
                                    </p:set>
                                    <p:animEffect transition="in" filter="checkerboard(across)">
                                      <p:cBhvr>
                                        <p:cTn id="10" dur="500"/>
                                        <p:tgtEl>
                                          <p:spTgt spid="47105">
                                            <p:txEl>
                                              <p:pRg st="1" end="1"/>
                                            </p:txEl>
                                          </p:spTgt>
                                        </p:tgtEl>
                                      </p:cBhvr>
                                    </p:animEffect>
                                  </p:childTnLst>
                                </p:cTn>
                              </p:par>
                              <p:par>
                                <p:cTn id="11" presetID="5" presetClass="entr" presetSubtype="10" fill="hold" nodeType="withEffect">
                                  <p:stCondLst>
                                    <p:cond delay="0"/>
                                  </p:stCondLst>
                                  <p:childTnLst>
                                    <p:set>
                                      <p:cBhvr>
                                        <p:cTn id="12" dur="1" fill="hold">
                                          <p:stCondLst>
                                            <p:cond delay="0"/>
                                          </p:stCondLst>
                                        </p:cTn>
                                        <p:tgtEl>
                                          <p:spTgt spid="47105">
                                            <p:txEl>
                                              <p:pRg st="2" end="2"/>
                                            </p:txEl>
                                          </p:spTgt>
                                        </p:tgtEl>
                                        <p:attrNameLst>
                                          <p:attrName>style.visibility</p:attrName>
                                        </p:attrNameLst>
                                      </p:cBhvr>
                                      <p:to>
                                        <p:strVal val="visible"/>
                                      </p:to>
                                    </p:set>
                                    <p:animEffect transition="in" filter="checkerboard(across)">
                                      <p:cBhvr>
                                        <p:cTn id="13" dur="500"/>
                                        <p:tgtEl>
                                          <p:spTgt spid="4710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ChangeArrowheads="1"/>
          </p:cNvSpPr>
          <p:nvPr/>
        </p:nvSpPr>
        <p:spPr bwMode="auto">
          <a:xfrm>
            <a:off x="500034" y="785794"/>
            <a:ext cx="8143932" cy="492922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342900" algn="just" defTabSz="914400" rtl="1" eaLnBrk="1" fontAlgn="base" latinLnBrk="0" hangingPunct="1">
              <a:lnSpc>
                <a:spcPct val="150000"/>
              </a:lnSpc>
              <a:spcBef>
                <a:spcPct val="0"/>
              </a:spcBef>
              <a:spcAft>
                <a:spcPct val="0"/>
              </a:spcAft>
              <a:buClrTx/>
              <a:buSzTx/>
              <a:buFontTx/>
              <a:buNone/>
              <a:tabLst/>
            </a:pPr>
            <a:r>
              <a:rPr kumimoji="0" lang="ar-DZ" sz="2400" b="1"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ثالثا: التطور التاريخي للشركات التجارية:</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342900" algn="just" defTabSz="914400" rtl="1" eaLnBrk="0" fontAlgn="base" latinLnBrk="0" hangingPunct="0">
              <a:lnSpc>
                <a:spcPct val="150000"/>
              </a:lnSpc>
              <a:spcBef>
                <a:spcPct val="0"/>
              </a:spcBef>
              <a:spcAft>
                <a:spcPct val="0"/>
              </a:spcAft>
              <a:buClrTx/>
              <a:buSzTx/>
              <a:buFontTx/>
              <a:buNone/>
              <a:tabLst/>
            </a:pPr>
            <a:r>
              <a:rPr kumimoji="0" lang="ar-DZ" sz="24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الشركة نظام قديم جدا عرفه البابليون ونظمه قانون </a:t>
            </a:r>
            <a:r>
              <a:rPr kumimoji="0" lang="ar-DZ" sz="2400" b="0" i="0" u="none" strike="noStrike" cap="none" normalizeH="0" baseline="0" dirty="0" err="1" smtClean="0">
                <a:ln>
                  <a:noFill/>
                </a:ln>
                <a:solidFill>
                  <a:schemeClr val="tx1"/>
                </a:solidFill>
                <a:effectLst/>
                <a:latin typeface="Simplified Arabic" pitchFamily="18" charset="-78"/>
                <a:ea typeface="Calibri" pitchFamily="34" charset="0"/>
                <a:cs typeface="Simplified Arabic" pitchFamily="18" charset="-78"/>
              </a:rPr>
              <a:t>حمورابي</a:t>
            </a:r>
            <a:r>
              <a:rPr kumimoji="0" lang="ar-DZ" sz="24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 غير أن الواقع أن فكرة الشركة بمعناها الحديث لم يظهر إلا منذ عهد الرومان وكان عقد الشركة عقد </a:t>
            </a:r>
            <a:r>
              <a:rPr kumimoji="0" lang="ar-DZ" sz="2400" b="0" i="0" u="none" strike="noStrike" cap="none" normalizeH="0" baseline="0" dirty="0" err="1" smtClean="0">
                <a:ln>
                  <a:noFill/>
                </a:ln>
                <a:solidFill>
                  <a:schemeClr val="tx1"/>
                </a:solidFill>
                <a:effectLst/>
                <a:latin typeface="Simplified Arabic" pitchFamily="18" charset="-78"/>
                <a:ea typeface="Calibri" pitchFamily="34" charset="0"/>
                <a:cs typeface="Simplified Arabic" pitchFamily="18" charset="-78"/>
              </a:rPr>
              <a:t>رضائيا</a:t>
            </a:r>
            <a:r>
              <a:rPr kumimoji="0" lang="ar-DZ" sz="24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 كعقد البيع والإيجار ينظم العلاقة بين أطراف عقد الشركة أنفسهم دون أن ينشأ عنه شخص معنوي له ذمة مالية مستقلة عن دمه الشركاء وفي العصور الوسطى بدأت فكرة الشخصية المعنوية حيث ازدهرت التجارة في الجمهوريات الإيطالية وكانت فكرة شركات الأموال حيث تكونت شركات التضامن واستقرت خصائصها خاصة مبدأ تضامن الشركاء.</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34290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ransition spd="slow">
    <p:push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46082">
                                            <p:txEl>
                                              <p:pRg st="0" end="0"/>
                                            </p:txEl>
                                          </p:spTgt>
                                        </p:tgtEl>
                                        <p:attrNameLst>
                                          <p:attrName>style.visibility</p:attrName>
                                        </p:attrNameLst>
                                      </p:cBhvr>
                                      <p:to>
                                        <p:strVal val="visible"/>
                                      </p:to>
                                    </p:set>
                                    <p:animEffect transition="in" filter="checkerboard(across)">
                                      <p:cBhvr>
                                        <p:cTn id="7" dur="500"/>
                                        <p:tgtEl>
                                          <p:spTgt spid="46082">
                                            <p:txEl>
                                              <p:pRg st="0" end="0"/>
                                            </p:txEl>
                                          </p:spTgt>
                                        </p:tgtEl>
                                      </p:cBhvr>
                                    </p:animEffect>
                                  </p:childTnLst>
                                </p:cTn>
                              </p:par>
                              <p:par>
                                <p:cTn id="8" presetID="5" presetClass="entr" presetSubtype="10" fill="hold" nodeType="withEffect">
                                  <p:stCondLst>
                                    <p:cond delay="0"/>
                                  </p:stCondLst>
                                  <p:childTnLst>
                                    <p:set>
                                      <p:cBhvr>
                                        <p:cTn id="9" dur="1" fill="hold">
                                          <p:stCondLst>
                                            <p:cond delay="0"/>
                                          </p:stCondLst>
                                        </p:cTn>
                                        <p:tgtEl>
                                          <p:spTgt spid="46082">
                                            <p:txEl>
                                              <p:pRg st="1" end="1"/>
                                            </p:txEl>
                                          </p:spTgt>
                                        </p:tgtEl>
                                        <p:attrNameLst>
                                          <p:attrName>style.visibility</p:attrName>
                                        </p:attrNameLst>
                                      </p:cBhvr>
                                      <p:to>
                                        <p:strVal val="visible"/>
                                      </p:to>
                                    </p:set>
                                    <p:animEffect transition="in" filter="checkerboard(across)">
                                      <p:cBhvr>
                                        <p:cTn id="10" dur="500"/>
                                        <p:tgtEl>
                                          <p:spTgt spid="46082">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Rectangle 1"/>
          <p:cNvSpPr>
            <a:spLocks noChangeArrowheads="1"/>
          </p:cNvSpPr>
          <p:nvPr/>
        </p:nvSpPr>
        <p:spPr bwMode="auto">
          <a:xfrm>
            <a:off x="642910" y="214290"/>
            <a:ext cx="8143900" cy="614014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361950" algn="justLow" defTabSz="914400" rtl="1" eaLnBrk="1" fontAlgn="base" latinLnBrk="0" hangingPunct="1">
              <a:lnSpc>
                <a:spcPct val="150000"/>
              </a:lnSpc>
              <a:spcBef>
                <a:spcPct val="0"/>
              </a:spcBef>
              <a:spcAft>
                <a:spcPct val="0"/>
              </a:spcAft>
              <a:buClrTx/>
              <a:buSzTx/>
              <a:buFontTx/>
              <a:buNone/>
              <a:tabLst/>
            </a:pPr>
            <a:r>
              <a:rPr kumimoji="0" lang="ar-DZ" sz="24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أما شركات المساهمة فقد نشأت بسبب الحاجة إلى رؤوس أموال كبيرة وذلك في القرن </a:t>
            </a:r>
            <a:r>
              <a:rPr kumimoji="0" lang="fr-FR" sz="24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15</a:t>
            </a:r>
            <a:r>
              <a:rPr kumimoji="0" lang="ar-DZ" sz="24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 و </a:t>
            </a:r>
            <a:r>
              <a:rPr kumimoji="0" lang="fr-FR" sz="24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16</a:t>
            </a:r>
            <a:r>
              <a:rPr kumimoji="0" lang="ar-DZ" sz="24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 لاستعمار المستعمرات الغنية بموادها الخام ومواردها الاقتصادية فتكونت شركة المساهمة الكبيرة مثل شركة الهند الشرقية واعتمدت هذه الشركات في تجميع رؤوس أموالها على إصدار صكوك قابلة للتداول. وفي نهاية القرن </a:t>
            </a:r>
            <a:r>
              <a:rPr kumimoji="0" lang="fr-FR" sz="24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19</a:t>
            </a:r>
            <a:r>
              <a:rPr kumimoji="0" lang="ar-DZ" sz="24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 ظهرت الشركة ذات المسؤولية المحدودة في ألمانيا وانتقلت منها إلى معظم البلاد، وفي القرن </a:t>
            </a:r>
            <a:r>
              <a:rPr kumimoji="0" lang="fr-FR" sz="24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20</a:t>
            </a:r>
            <a:r>
              <a:rPr kumimoji="0" lang="ar-DZ" sz="24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 اتجهت التشريعات إلى التدخل في تنظيم شركات المساهمة والتضييق من نطاق الحرية التعاقدية وذلك حماية للمدخرين ورعاية للمصالح القومية.</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361950" algn="justLow" defTabSz="914400" rtl="1" eaLnBrk="0" fontAlgn="base" latinLnBrk="0" hangingPunct="0">
              <a:lnSpc>
                <a:spcPct val="150000"/>
              </a:lnSpc>
              <a:spcBef>
                <a:spcPct val="0"/>
              </a:spcBef>
              <a:spcAft>
                <a:spcPct val="0"/>
              </a:spcAft>
              <a:buClrTx/>
              <a:buSzTx/>
              <a:buFontTx/>
              <a:buNone/>
              <a:tabLst/>
            </a:pPr>
            <a:r>
              <a:rPr kumimoji="0" lang="ar-DZ" sz="24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كما بدأ رأس المال العام يدخل لشركات مساهمة في أعقاب الحرب </a:t>
            </a:r>
            <a:r>
              <a:rPr kumimoji="0" lang="ar-DZ" sz="2400" b="0" i="0" u="none" strike="noStrike" cap="none" normalizeH="0" baseline="0" dirty="0" err="1" smtClean="0">
                <a:ln>
                  <a:noFill/>
                </a:ln>
                <a:solidFill>
                  <a:schemeClr val="tx1"/>
                </a:solidFill>
                <a:effectLst/>
                <a:latin typeface="Simplified Arabic" pitchFamily="18" charset="-78"/>
                <a:ea typeface="Calibri" pitchFamily="34" charset="0"/>
                <a:cs typeface="Simplified Arabic" pitchFamily="18" charset="-78"/>
              </a:rPr>
              <a:t>ع</a:t>
            </a:r>
            <a:r>
              <a:rPr kumimoji="0" lang="en-US" sz="24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ɪ</a:t>
            </a:r>
            <a:r>
              <a:rPr kumimoji="0" lang="ar-DZ" sz="2400" b="1"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 </a:t>
            </a:r>
            <a:r>
              <a:rPr kumimoji="0" lang="ar-DZ" sz="24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فنشأت شركات اقتصاد المختلط كتوفيق بين الحرية الاقتصادية والاشتراكية وبعد الحرب </a:t>
            </a:r>
            <a:r>
              <a:rPr kumimoji="0" lang="ar-DZ" sz="2400" b="0" i="0" u="none" strike="noStrike" cap="none" normalizeH="0" baseline="0" dirty="0" err="1" smtClean="0">
                <a:ln>
                  <a:noFill/>
                </a:ln>
                <a:solidFill>
                  <a:schemeClr val="tx1"/>
                </a:solidFill>
                <a:effectLst/>
                <a:latin typeface="Simplified Arabic" pitchFamily="18" charset="-78"/>
                <a:ea typeface="Calibri" pitchFamily="34" charset="0"/>
                <a:cs typeface="Simplified Arabic" pitchFamily="18" charset="-78"/>
              </a:rPr>
              <a:t>ع</a:t>
            </a:r>
            <a:r>
              <a:rPr kumimoji="0" lang="el-GR" sz="24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ᴨ</a:t>
            </a:r>
            <a:r>
              <a:rPr kumimoji="0" lang="ar-DZ" sz="2400" b="1"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 </a:t>
            </a:r>
            <a:r>
              <a:rPr kumimoji="0" lang="ar-DZ" sz="24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انتشر التأميم انتشارا واسعا في كثير من الدول وترتب على ذلك ظهور المساهمة العامة التي تمتلك الدولة جميع أسهمها.</a:t>
            </a:r>
            <a:endParaRPr kumimoji="0" lang="ar-DZ" sz="2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ransition spd="slow">
    <p:push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45057">
                                            <p:txEl>
                                              <p:pRg st="0" end="0"/>
                                            </p:txEl>
                                          </p:spTgt>
                                        </p:tgtEl>
                                        <p:attrNameLst>
                                          <p:attrName>style.visibility</p:attrName>
                                        </p:attrNameLst>
                                      </p:cBhvr>
                                      <p:to>
                                        <p:strVal val="visible"/>
                                      </p:to>
                                    </p:set>
                                    <p:animEffect transition="in" filter="checkerboard(across)">
                                      <p:cBhvr>
                                        <p:cTn id="7" dur="500"/>
                                        <p:tgtEl>
                                          <p:spTgt spid="45057">
                                            <p:txEl>
                                              <p:pRg st="0" end="0"/>
                                            </p:txEl>
                                          </p:spTgt>
                                        </p:tgtEl>
                                      </p:cBhvr>
                                    </p:animEffect>
                                  </p:childTnLst>
                                </p:cTn>
                              </p:par>
                              <p:par>
                                <p:cTn id="8" presetID="5" presetClass="entr" presetSubtype="10" fill="hold" nodeType="withEffect">
                                  <p:stCondLst>
                                    <p:cond delay="0"/>
                                  </p:stCondLst>
                                  <p:childTnLst>
                                    <p:set>
                                      <p:cBhvr>
                                        <p:cTn id="9" dur="1" fill="hold">
                                          <p:stCondLst>
                                            <p:cond delay="0"/>
                                          </p:stCondLst>
                                        </p:cTn>
                                        <p:tgtEl>
                                          <p:spTgt spid="45057">
                                            <p:txEl>
                                              <p:pRg st="1" end="1"/>
                                            </p:txEl>
                                          </p:spTgt>
                                        </p:tgtEl>
                                        <p:attrNameLst>
                                          <p:attrName>style.visibility</p:attrName>
                                        </p:attrNameLst>
                                      </p:cBhvr>
                                      <p:to>
                                        <p:strVal val="visible"/>
                                      </p:to>
                                    </p:set>
                                    <p:animEffect transition="in" filter="checkerboard(across)">
                                      <p:cBhvr>
                                        <p:cTn id="10" dur="500"/>
                                        <p:tgtEl>
                                          <p:spTgt spid="45057">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Rectangle 1"/>
          <p:cNvSpPr>
            <a:spLocks noChangeArrowheads="1"/>
          </p:cNvSpPr>
          <p:nvPr/>
        </p:nvSpPr>
        <p:spPr bwMode="auto">
          <a:xfrm>
            <a:off x="357158" y="0"/>
            <a:ext cx="8429684" cy="618630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285750" algn="just" defTabSz="914400" rtl="1" eaLnBrk="1" fontAlgn="base" latinLnBrk="0" hangingPunct="1">
              <a:lnSpc>
                <a:spcPct val="150000"/>
              </a:lnSpc>
              <a:spcBef>
                <a:spcPct val="0"/>
              </a:spcBef>
              <a:spcAft>
                <a:spcPct val="0"/>
              </a:spcAft>
              <a:buClrTx/>
              <a:buSzTx/>
              <a:buFontTx/>
              <a:buNone/>
              <a:tabLst/>
            </a:pPr>
            <a:r>
              <a:rPr kumimoji="0" lang="ar-DZ" sz="2800" b="1"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رابعا: الطبيعة القانونية:</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285750" algn="just" defTabSz="914400" rtl="1" eaLnBrk="0" fontAlgn="base" latinLnBrk="0" hangingPunct="0">
              <a:lnSpc>
                <a:spcPct val="150000"/>
              </a:lnSpc>
              <a:spcBef>
                <a:spcPct val="0"/>
              </a:spcBef>
              <a:spcAft>
                <a:spcPct val="0"/>
              </a:spcAft>
              <a:buClrTx/>
              <a:buSzTx/>
              <a:buFontTx/>
              <a:buNone/>
              <a:tabLst/>
            </a:pPr>
            <a:r>
              <a:rPr kumimoji="0" lang="ar-DZ" sz="28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الأصل أن الشركة مهما كان نوعها وطبيعة نشاطها يحكمها عقد تطبق عليه القواعد العامة في العقود، لذلك نظمها القانون المدني بصفة عامة ونجدها في القانون المدني حيث تناول المشرع تنظيم عقد الشركة في المواد من </a:t>
            </a:r>
            <a:r>
              <a:rPr kumimoji="0" lang="fr-FR" sz="28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416</a:t>
            </a:r>
            <a:r>
              <a:rPr kumimoji="0" lang="ar-DZ" sz="28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 إلى </a:t>
            </a:r>
            <a:r>
              <a:rPr kumimoji="0" lang="fr-FR" sz="28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449</a:t>
            </a:r>
            <a:r>
              <a:rPr kumimoji="0" lang="ar-DZ" sz="28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285750" algn="just" defTabSz="914400" rtl="1" eaLnBrk="0" fontAlgn="base" latinLnBrk="0" hangingPunct="0">
              <a:lnSpc>
                <a:spcPct val="150000"/>
              </a:lnSpc>
              <a:spcBef>
                <a:spcPct val="0"/>
              </a:spcBef>
              <a:spcAft>
                <a:spcPct val="0"/>
              </a:spcAft>
              <a:buClrTx/>
              <a:buSzTx/>
              <a:buFontTx/>
              <a:buNone/>
              <a:tabLst/>
            </a:pPr>
            <a:r>
              <a:rPr kumimoji="0" lang="ar-DZ" sz="28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و إذا كان الأصل في العقود مبدأ حرية التعاقد حيث يترك المشرع للشركاء حرية تحديد شروطهم وتنظيم شركتهم، إلا أن التشريعات الحديثة أصبحت تتدخل في تنظيم الشركات التجارية بنصوص صريحة حماية لمبدأ الثقة والائتمان الذي يسود العلاقات التجارية.</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28575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ransition spd="slow">
    <p:push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44033">
                                            <p:txEl>
                                              <p:pRg st="0" end="0"/>
                                            </p:txEl>
                                          </p:spTgt>
                                        </p:tgtEl>
                                        <p:attrNameLst>
                                          <p:attrName>style.visibility</p:attrName>
                                        </p:attrNameLst>
                                      </p:cBhvr>
                                      <p:to>
                                        <p:strVal val="visible"/>
                                      </p:to>
                                    </p:set>
                                    <p:animEffect transition="in" filter="checkerboard(across)">
                                      <p:cBhvr>
                                        <p:cTn id="7" dur="500"/>
                                        <p:tgtEl>
                                          <p:spTgt spid="44033">
                                            <p:txEl>
                                              <p:pRg st="0" end="0"/>
                                            </p:txEl>
                                          </p:spTgt>
                                        </p:tgtEl>
                                      </p:cBhvr>
                                    </p:animEffect>
                                  </p:childTnLst>
                                </p:cTn>
                              </p:par>
                              <p:par>
                                <p:cTn id="8" presetID="5" presetClass="entr" presetSubtype="10" fill="hold" nodeType="withEffect">
                                  <p:stCondLst>
                                    <p:cond delay="0"/>
                                  </p:stCondLst>
                                  <p:childTnLst>
                                    <p:set>
                                      <p:cBhvr>
                                        <p:cTn id="9" dur="1" fill="hold">
                                          <p:stCondLst>
                                            <p:cond delay="0"/>
                                          </p:stCondLst>
                                        </p:cTn>
                                        <p:tgtEl>
                                          <p:spTgt spid="44033">
                                            <p:txEl>
                                              <p:pRg st="1" end="1"/>
                                            </p:txEl>
                                          </p:spTgt>
                                        </p:tgtEl>
                                        <p:attrNameLst>
                                          <p:attrName>style.visibility</p:attrName>
                                        </p:attrNameLst>
                                      </p:cBhvr>
                                      <p:to>
                                        <p:strVal val="visible"/>
                                      </p:to>
                                    </p:set>
                                    <p:animEffect transition="in" filter="checkerboard(across)">
                                      <p:cBhvr>
                                        <p:cTn id="10" dur="500"/>
                                        <p:tgtEl>
                                          <p:spTgt spid="44033">
                                            <p:txEl>
                                              <p:pRg st="1" end="1"/>
                                            </p:txEl>
                                          </p:spTgt>
                                        </p:tgtEl>
                                      </p:cBhvr>
                                    </p:animEffect>
                                  </p:childTnLst>
                                </p:cTn>
                              </p:par>
                              <p:par>
                                <p:cTn id="11" presetID="5" presetClass="entr" presetSubtype="10" fill="hold" nodeType="withEffect">
                                  <p:stCondLst>
                                    <p:cond delay="0"/>
                                  </p:stCondLst>
                                  <p:childTnLst>
                                    <p:set>
                                      <p:cBhvr>
                                        <p:cTn id="12" dur="1" fill="hold">
                                          <p:stCondLst>
                                            <p:cond delay="0"/>
                                          </p:stCondLst>
                                        </p:cTn>
                                        <p:tgtEl>
                                          <p:spTgt spid="44033">
                                            <p:txEl>
                                              <p:pRg st="2" end="2"/>
                                            </p:txEl>
                                          </p:spTgt>
                                        </p:tgtEl>
                                        <p:attrNameLst>
                                          <p:attrName>style.visibility</p:attrName>
                                        </p:attrNameLst>
                                      </p:cBhvr>
                                      <p:to>
                                        <p:strVal val="visible"/>
                                      </p:to>
                                    </p:set>
                                    <p:animEffect transition="in" filter="checkerboard(across)">
                                      <p:cBhvr>
                                        <p:cTn id="13" dur="500"/>
                                        <p:tgtEl>
                                          <p:spTgt spid="4403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1000100" y="0"/>
            <a:ext cx="7772400" cy="1470025"/>
          </a:xfrm>
        </p:spPr>
        <p:txBody>
          <a:bodyPr>
            <a:normAutofit/>
          </a:bodyPr>
          <a:lstStyle/>
          <a:p>
            <a:r>
              <a:rPr lang="fr-FR" sz="3600" dirty="0">
                <a:latin typeface="AGA Arabesque Desktop" pitchFamily="2" charset="2"/>
              </a:rPr>
              <a:t/>
            </a:r>
            <a:br>
              <a:rPr lang="fr-FR" sz="3600" dirty="0">
                <a:latin typeface="AGA Arabesque Desktop" pitchFamily="2" charset="2"/>
              </a:rPr>
            </a:br>
            <a:endParaRPr lang="fr-FR" sz="3600" dirty="0">
              <a:latin typeface="AGA Arabesque Desktop" pitchFamily="2" charset="2"/>
            </a:endParaRPr>
          </a:p>
        </p:txBody>
      </p:sp>
      <p:sp>
        <p:nvSpPr>
          <p:cNvPr id="3" name="عنوان فرعي 2"/>
          <p:cNvSpPr>
            <a:spLocks noGrp="1"/>
          </p:cNvSpPr>
          <p:nvPr>
            <p:ph type="subTitle" idx="1"/>
          </p:nvPr>
        </p:nvSpPr>
        <p:spPr>
          <a:xfrm>
            <a:off x="1371600" y="1500174"/>
            <a:ext cx="6400800" cy="4138626"/>
          </a:xfrm>
        </p:spPr>
        <p:txBody>
          <a:bodyPr/>
          <a:lstStyle/>
          <a:p>
            <a:r>
              <a:rPr lang="ar-DZ" b="1" dirty="0"/>
              <a:t> </a:t>
            </a:r>
            <a:endParaRPr lang="fr-FR" dirty="0"/>
          </a:p>
        </p:txBody>
      </p:sp>
      <p:sp>
        <p:nvSpPr>
          <p:cNvPr id="21505" name="Rectangle 1"/>
          <p:cNvSpPr>
            <a:spLocks noChangeArrowheads="1"/>
          </p:cNvSpPr>
          <p:nvPr/>
        </p:nvSpPr>
        <p:spPr bwMode="auto">
          <a:xfrm>
            <a:off x="928662" y="214290"/>
            <a:ext cx="7851266" cy="440120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1" eaLnBrk="1" fontAlgn="base" latinLnBrk="0" hangingPunct="1">
              <a:lnSpc>
                <a:spcPct val="150000"/>
              </a:lnSpc>
              <a:spcBef>
                <a:spcPct val="0"/>
              </a:spcBef>
              <a:spcAft>
                <a:spcPct val="0"/>
              </a:spcAft>
              <a:buClrTx/>
              <a:buSzTx/>
              <a:buFontTx/>
              <a:buNone/>
              <a:tabLst/>
            </a:pPr>
            <a:r>
              <a:rPr kumimoji="0" lang="ar-DZ" sz="2400" b="1" i="0" u="none" strike="noStrike" cap="none" normalizeH="0" baseline="0" dirty="0" smtClean="0">
                <a:ln>
                  <a:noFill/>
                </a:ln>
                <a:solidFill>
                  <a:schemeClr val="bg1"/>
                </a:solidFill>
                <a:effectLst/>
                <a:latin typeface="Simplified Arabic" pitchFamily="18" charset="-78"/>
                <a:ea typeface="Calibri" pitchFamily="34" charset="0"/>
                <a:cs typeface="Simplified Arabic" pitchFamily="18" charset="-78"/>
              </a:rPr>
              <a:t>المبحث الثاني: الآثار الناجمة عن عقد الشركة</a:t>
            </a:r>
            <a:endParaRPr kumimoji="0" lang="en-US" sz="2400" b="0" i="0" u="none" strike="noStrike" cap="none" normalizeH="0" baseline="0" dirty="0" smtClean="0">
              <a:ln>
                <a:noFill/>
              </a:ln>
              <a:solidFill>
                <a:schemeClr val="bg1"/>
              </a:solidFill>
              <a:effectLst/>
              <a:latin typeface="Arial" pitchFamily="34" charset="0"/>
              <a:cs typeface="Arial" pitchFamily="34" charset="0"/>
            </a:endParaRPr>
          </a:p>
          <a:p>
            <a:pPr marL="0" marR="0" lvl="0" indent="0" algn="justLow" defTabSz="914400" rtl="1" eaLnBrk="0" fontAlgn="base" latinLnBrk="0" hangingPunct="0">
              <a:lnSpc>
                <a:spcPct val="150000"/>
              </a:lnSpc>
              <a:spcBef>
                <a:spcPct val="0"/>
              </a:spcBef>
              <a:spcAft>
                <a:spcPct val="0"/>
              </a:spcAft>
              <a:buClrTx/>
              <a:buSzTx/>
              <a:buFontTx/>
              <a:buNone/>
              <a:tabLst/>
            </a:pPr>
            <a:r>
              <a:rPr kumimoji="0" lang="ar-DZ" sz="2400" b="0" i="0" u="none" strike="noStrike" cap="none" normalizeH="0" baseline="0" dirty="0" smtClean="0">
                <a:ln>
                  <a:noFill/>
                </a:ln>
                <a:solidFill>
                  <a:schemeClr val="bg1"/>
                </a:solidFill>
                <a:effectLst/>
                <a:latin typeface="Simplified Arabic" pitchFamily="18" charset="-78"/>
                <a:ea typeface="Calibri" pitchFamily="34" charset="0"/>
                <a:cs typeface="Simplified Arabic" pitchFamily="18" charset="-78"/>
              </a:rPr>
              <a:t>              ( الشخصية المعنوية للشركة)</a:t>
            </a:r>
            <a:endParaRPr kumimoji="0" lang="en-US" sz="2400" b="0" i="0" u="none" strike="noStrike" cap="none" normalizeH="0" baseline="0" dirty="0" smtClean="0">
              <a:ln>
                <a:noFill/>
              </a:ln>
              <a:solidFill>
                <a:schemeClr val="bg1"/>
              </a:solidFill>
              <a:effectLst/>
              <a:latin typeface="Arial" pitchFamily="34" charset="0"/>
              <a:cs typeface="Arial" pitchFamily="34" charset="0"/>
            </a:endParaRPr>
          </a:p>
          <a:p>
            <a:pPr marL="0" marR="0" lvl="0" indent="0" algn="justLow" defTabSz="914400" rtl="1" eaLnBrk="0" fontAlgn="base" latinLnBrk="0" hangingPunct="0">
              <a:lnSpc>
                <a:spcPct val="150000"/>
              </a:lnSpc>
              <a:spcBef>
                <a:spcPct val="0"/>
              </a:spcBef>
              <a:spcAft>
                <a:spcPct val="0"/>
              </a:spcAft>
              <a:buClrTx/>
              <a:buSzTx/>
              <a:buFontTx/>
              <a:buNone/>
              <a:tabLst/>
            </a:pPr>
            <a:r>
              <a:rPr kumimoji="0" lang="ar-DZ" sz="2400" b="0" i="0" u="none" strike="noStrike" cap="none" normalizeH="0" baseline="0" dirty="0" smtClean="0">
                <a:ln>
                  <a:noFill/>
                </a:ln>
                <a:solidFill>
                  <a:schemeClr val="bg1"/>
                </a:solidFill>
                <a:effectLst/>
                <a:latin typeface="Simplified Arabic" pitchFamily="18" charset="-78"/>
                <a:ea typeface="Calibri" pitchFamily="34" charset="0"/>
                <a:cs typeface="Simplified Arabic" pitchFamily="18" charset="-78"/>
              </a:rPr>
              <a:t>أولا: بدء الشخصية المعنوية ونهايتها.</a:t>
            </a:r>
            <a:endParaRPr kumimoji="0" lang="en-US" sz="2400" b="0" i="0" u="none" strike="noStrike" cap="none" normalizeH="0" baseline="0" dirty="0" smtClean="0">
              <a:ln>
                <a:noFill/>
              </a:ln>
              <a:solidFill>
                <a:schemeClr val="bg1"/>
              </a:solidFill>
              <a:effectLst/>
              <a:latin typeface="Arial" pitchFamily="34" charset="0"/>
              <a:cs typeface="Arial" pitchFamily="34" charset="0"/>
            </a:endParaRPr>
          </a:p>
          <a:p>
            <a:pPr marL="0" marR="0" lvl="0" indent="0" algn="justLow" defTabSz="914400" rtl="1" eaLnBrk="0" fontAlgn="base" latinLnBrk="0" hangingPunct="0">
              <a:lnSpc>
                <a:spcPct val="150000"/>
              </a:lnSpc>
              <a:spcBef>
                <a:spcPct val="0"/>
              </a:spcBef>
              <a:spcAft>
                <a:spcPct val="0"/>
              </a:spcAft>
              <a:buClrTx/>
              <a:buSzTx/>
              <a:buFontTx/>
              <a:buNone/>
              <a:tabLst/>
            </a:pPr>
            <a:r>
              <a:rPr kumimoji="0" lang="ar-DZ" sz="2400" b="0" i="0" u="none" strike="noStrike" cap="none" normalizeH="0" baseline="0" dirty="0" smtClean="0">
                <a:ln>
                  <a:noFill/>
                </a:ln>
                <a:solidFill>
                  <a:schemeClr val="bg1"/>
                </a:solidFill>
                <a:effectLst/>
                <a:latin typeface="Simplified Arabic" pitchFamily="18" charset="-78"/>
                <a:ea typeface="Calibri" pitchFamily="34" charset="0"/>
                <a:cs typeface="Simplified Arabic" pitchFamily="18" charset="-78"/>
              </a:rPr>
              <a:t>ثانيا: النتائج المترتبة على الشخصية المعنوية.</a:t>
            </a:r>
            <a:endParaRPr kumimoji="0" lang="en-US" sz="2400" b="0" i="0" u="none" strike="noStrike" cap="none" normalizeH="0" baseline="0" dirty="0" smtClean="0">
              <a:ln>
                <a:noFill/>
              </a:ln>
              <a:solidFill>
                <a:schemeClr val="bg1"/>
              </a:solidFill>
              <a:effectLst/>
              <a:latin typeface="Arial" pitchFamily="34" charset="0"/>
              <a:cs typeface="Arial" pitchFamily="34" charset="0"/>
            </a:endParaRPr>
          </a:p>
          <a:p>
            <a:pPr marL="0" marR="0" lvl="0" indent="0" algn="justLow" defTabSz="914400" rtl="1" eaLnBrk="0" fontAlgn="base" latinLnBrk="0" hangingPunct="0">
              <a:lnSpc>
                <a:spcPct val="150000"/>
              </a:lnSpc>
              <a:spcBef>
                <a:spcPct val="0"/>
              </a:spcBef>
              <a:spcAft>
                <a:spcPct val="0"/>
              </a:spcAft>
              <a:buClrTx/>
              <a:buSzTx/>
              <a:buFontTx/>
              <a:buNone/>
              <a:tabLst/>
            </a:pPr>
            <a:r>
              <a:rPr kumimoji="0" lang="ar-DZ" sz="2400" b="1" i="0" u="none" strike="noStrike" cap="none" normalizeH="0" baseline="0" dirty="0" smtClean="0">
                <a:ln>
                  <a:noFill/>
                </a:ln>
                <a:solidFill>
                  <a:schemeClr val="bg1"/>
                </a:solidFill>
                <a:effectLst/>
                <a:latin typeface="Simplified Arabic" pitchFamily="18" charset="-78"/>
                <a:ea typeface="Calibri" pitchFamily="34" charset="0"/>
                <a:cs typeface="Simplified Arabic" pitchFamily="18" charset="-78"/>
              </a:rPr>
              <a:t>المبحث الثالث: انقضاء </a:t>
            </a:r>
            <a:r>
              <a:rPr kumimoji="0" lang="ar-DZ" sz="2400" b="1" i="0" u="none" strike="noStrike" cap="none" normalizeH="0" baseline="0" dirty="0" smtClean="0">
                <a:ln>
                  <a:noFill/>
                </a:ln>
                <a:solidFill>
                  <a:schemeClr val="bg1"/>
                </a:solidFill>
                <a:effectLst/>
                <a:latin typeface="Simplified Arabic" pitchFamily="18" charset="-78"/>
                <a:ea typeface="Calibri" pitchFamily="34" charset="0"/>
                <a:cs typeface="Simplified Arabic" pitchFamily="18" charset="-78"/>
              </a:rPr>
              <a:t>الشرك</a:t>
            </a:r>
            <a:r>
              <a:rPr lang="ar-DZ" sz="2400" b="1" dirty="0" smtClean="0">
                <a:solidFill>
                  <a:schemeClr val="bg1"/>
                </a:solidFill>
                <a:latin typeface="Simplified Arabic" pitchFamily="18" charset="-78"/>
                <a:ea typeface="Calibri" pitchFamily="34" charset="0"/>
                <a:cs typeface="Simplified Arabic" pitchFamily="18" charset="-78"/>
              </a:rPr>
              <a:t>ة</a:t>
            </a:r>
            <a:endParaRPr kumimoji="0" lang="en-US" sz="2400" b="0" i="0" u="none" strike="noStrike" cap="none" normalizeH="0" baseline="0" dirty="0" smtClean="0">
              <a:ln>
                <a:noFill/>
              </a:ln>
              <a:solidFill>
                <a:schemeClr val="bg1"/>
              </a:solidFill>
              <a:effectLst/>
              <a:latin typeface="Arial" pitchFamily="34" charset="0"/>
              <a:cs typeface="Arial" pitchFamily="34" charset="0"/>
            </a:endParaRPr>
          </a:p>
          <a:p>
            <a:pPr marL="0" marR="0" lvl="0" indent="0" algn="justLow" defTabSz="914400" rtl="1" eaLnBrk="0" fontAlgn="base" latinLnBrk="0" hangingPunct="0">
              <a:lnSpc>
                <a:spcPct val="150000"/>
              </a:lnSpc>
              <a:spcBef>
                <a:spcPct val="0"/>
              </a:spcBef>
              <a:spcAft>
                <a:spcPct val="0"/>
              </a:spcAft>
              <a:buClrTx/>
              <a:buSzTx/>
              <a:buFontTx/>
              <a:buNone/>
              <a:tabLst/>
            </a:pPr>
            <a:r>
              <a:rPr kumimoji="0" lang="ar-DZ" sz="2400" b="0" i="0" u="none" strike="noStrike" cap="none" normalizeH="0" baseline="0" dirty="0" smtClean="0">
                <a:ln>
                  <a:noFill/>
                </a:ln>
                <a:solidFill>
                  <a:schemeClr val="bg1"/>
                </a:solidFill>
                <a:effectLst/>
                <a:latin typeface="Simplified Arabic" pitchFamily="18" charset="-78"/>
                <a:ea typeface="Calibri" pitchFamily="34" charset="0"/>
                <a:cs typeface="Simplified Arabic" pitchFamily="18" charset="-78"/>
              </a:rPr>
              <a:t>أولا: أسباب انقضاء </a:t>
            </a:r>
            <a:r>
              <a:rPr kumimoji="0" lang="ar-DZ" sz="2400" b="0" i="0" u="none" strike="noStrike" cap="none" normalizeH="0" baseline="0" dirty="0" smtClean="0">
                <a:ln>
                  <a:noFill/>
                </a:ln>
                <a:solidFill>
                  <a:schemeClr val="bg1"/>
                </a:solidFill>
                <a:effectLst/>
                <a:latin typeface="Simplified Arabic" pitchFamily="18" charset="-78"/>
                <a:ea typeface="Calibri" pitchFamily="34" charset="0"/>
                <a:cs typeface="Simplified Arabic" pitchFamily="18" charset="-78"/>
              </a:rPr>
              <a:t>الشركات</a:t>
            </a:r>
            <a:r>
              <a:rPr kumimoji="0" lang="ar-DZ" sz="2400" b="0" i="0" u="none" strike="noStrike" cap="none" normalizeH="0" dirty="0" smtClean="0">
                <a:ln>
                  <a:noFill/>
                </a:ln>
                <a:solidFill>
                  <a:schemeClr val="bg1"/>
                </a:solidFill>
                <a:effectLst/>
                <a:latin typeface="Simplified Arabic" pitchFamily="18" charset="-78"/>
                <a:ea typeface="Calibri" pitchFamily="34" charset="0"/>
                <a:cs typeface="Simplified Arabic" pitchFamily="18" charset="-78"/>
              </a:rPr>
              <a:t> التجارية.</a:t>
            </a:r>
            <a:endParaRPr kumimoji="0" lang="en-US" sz="2400" b="0" i="0" u="none" strike="noStrike" cap="none" normalizeH="0" baseline="0" dirty="0" smtClean="0">
              <a:ln>
                <a:noFill/>
              </a:ln>
              <a:solidFill>
                <a:schemeClr val="bg1"/>
              </a:solidFill>
              <a:effectLst/>
              <a:latin typeface="Arial" pitchFamily="34" charset="0"/>
              <a:cs typeface="Arial" pitchFamily="34" charset="0"/>
            </a:endParaRPr>
          </a:p>
          <a:p>
            <a:pPr marL="0" marR="0" lvl="0" indent="0" algn="justLow" defTabSz="914400" rtl="1" eaLnBrk="0" fontAlgn="base" latinLnBrk="0" hangingPunct="0">
              <a:lnSpc>
                <a:spcPct val="150000"/>
              </a:lnSpc>
              <a:spcBef>
                <a:spcPct val="0"/>
              </a:spcBef>
              <a:spcAft>
                <a:spcPct val="0"/>
              </a:spcAft>
              <a:buClrTx/>
              <a:buSzTx/>
              <a:buFontTx/>
              <a:buNone/>
              <a:tabLst/>
            </a:pPr>
            <a:r>
              <a:rPr kumimoji="0" lang="ar-DZ" sz="2400" b="0" i="0" u="none" strike="noStrike" cap="none" normalizeH="0" baseline="0" dirty="0" smtClean="0">
                <a:ln>
                  <a:noFill/>
                </a:ln>
                <a:solidFill>
                  <a:schemeClr val="bg1"/>
                </a:solidFill>
                <a:effectLst/>
                <a:latin typeface="Simplified Arabic" pitchFamily="18" charset="-78"/>
                <a:ea typeface="Calibri" pitchFamily="34" charset="0"/>
                <a:cs typeface="Simplified Arabic" pitchFamily="18" charset="-78"/>
              </a:rPr>
              <a:t>ثانيا: آثار انقضاء الشركة</a:t>
            </a:r>
          </a:p>
          <a:p>
            <a:pPr marL="0" marR="0" lvl="0" indent="0" algn="justLow" defTabSz="914400" rtl="1" eaLnBrk="0" fontAlgn="base" latinLnBrk="0" hangingPunct="0">
              <a:lnSpc>
                <a:spcPct val="100000"/>
              </a:lnSpc>
              <a:spcBef>
                <a:spcPct val="0"/>
              </a:spcBef>
              <a:spcAft>
                <a:spcPct val="0"/>
              </a:spcAft>
              <a:buClrTx/>
              <a:buSzTx/>
              <a:buFontTx/>
              <a:buNone/>
              <a:tabLst/>
            </a:pPr>
            <a:endParaRPr kumimoji="0" lang="ar-DZ" sz="2800" b="0" i="0" u="none" strike="noStrike" cap="none" normalizeH="0" baseline="0" dirty="0" smtClean="0">
              <a:ln>
                <a:noFill/>
              </a:ln>
              <a:solidFill>
                <a:schemeClr val="tx1"/>
              </a:solidFill>
              <a:effectLst/>
              <a:latin typeface="Arial" pitchFamily="34" charset="0"/>
              <a:cs typeface="Arial" pitchFamily="34" charset="0"/>
            </a:endParaRPr>
          </a:p>
        </p:txBody>
      </p:sp>
      <p:sp>
        <p:nvSpPr>
          <p:cNvPr id="21506" name="Rectangle 2"/>
          <p:cNvSpPr>
            <a:spLocks noChangeArrowheads="1"/>
          </p:cNvSpPr>
          <p:nvPr/>
        </p:nvSpPr>
        <p:spPr bwMode="auto">
          <a:xfrm>
            <a:off x="4786314" y="4071942"/>
            <a:ext cx="3985385" cy="2308324"/>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justLow" defTabSz="914400" rtl="1" eaLnBrk="1" fontAlgn="base" latinLnBrk="0" hangingPunct="1">
              <a:lnSpc>
                <a:spcPct val="150000"/>
              </a:lnSpc>
              <a:spcBef>
                <a:spcPct val="0"/>
              </a:spcBef>
              <a:spcAft>
                <a:spcPct val="0"/>
              </a:spcAft>
              <a:buClrTx/>
              <a:buSzTx/>
              <a:buFontTx/>
              <a:buNone/>
              <a:tabLst/>
            </a:pPr>
            <a:r>
              <a:rPr kumimoji="0" lang="ar-DZ" sz="2400" b="1" i="0" u="none" strike="noStrike" cap="none" normalizeH="0" baseline="0" dirty="0" smtClean="0">
                <a:ln>
                  <a:noFill/>
                </a:ln>
                <a:solidFill>
                  <a:schemeClr val="bg1"/>
                </a:solidFill>
                <a:effectLst/>
                <a:latin typeface="Simplified Arabic" pitchFamily="18" charset="-78"/>
                <a:ea typeface="Calibri" pitchFamily="34" charset="0"/>
                <a:cs typeface="Simplified Arabic" pitchFamily="18" charset="-78"/>
              </a:rPr>
              <a:t>المحور الثاني: أنواع الشركات التجارية</a:t>
            </a:r>
            <a:endParaRPr kumimoji="0" lang="en-US" sz="2400" b="0" i="0" u="none" strike="noStrike" cap="none" normalizeH="0" baseline="0" dirty="0" smtClean="0">
              <a:ln>
                <a:noFill/>
              </a:ln>
              <a:solidFill>
                <a:schemeClr val="bg1"/>
              </a:solidFill>
              <a:effectLst/>
              <a:latin typeface="Arial" pitchFamily="34" charset="0"/>
              <a:cs typeface="Arial" pitchFamily="34" charset="0"/>
            </a:endParaRPr>
          </a:p>
          <a:p>
            <a:pPr marL="0" marR="0" lvl="0" indent="0" algn="justLow" defTabSz="914400" rtl="1" eaLnBrk="0" fontAlgn="base" latinLnBrk="0" hangingPunct="0">
              <a:lnSpc>
                <a:spcPct val="150000"/>
              </a:lnSpc>
              <a:spcBef>
                <a:spcPct val="0"/>
              </a:spcBef>
              <a:spcAft>
                <a:spcPct val="0"/>
              </a:spcAft>
              <a:buClrTx/>
              <a:buSzTx/>
              <a:buFontTx/>
              <a:buNone/>
              <a:tabLst/>
            </a:pPr>
            <a:r>
              <a:rPr kumimoji="0" lang="ar-DZ" sz="2400" b="1" i="0" u="none" strike="noStrike" cap="none" normalizeH="0" baseline="0" dirty="0" smtClean="0">
                <a:ln>
                  <a:noFill/>
                </a:ln>
                <a:solidFill>
                  <a:schemeClr val="bg1"/>
                </a:solidFill>
                <a:effectLst/>
                <a:latin typeface="Simplified Arabic" pitchFamily="18" charset="-78"/>
                <a:ea typeface="Calibri" pitchFamily="34" charset="0"/>
                <a:cs typeface="Simplified Arabic" pitchFamily="18" charset="-78"/>
              </a:rPr>
              <a:t>المبحث الأول: شركة التضامن.</a:t>
            </a:r>
            <a:endParaRPr kumimoji="0" lang="en-US" sz="2400" b="0" i="0" u="none" strike="noStrike" cap="none" normalizeH="0" baseline="0" dirty="0" smtClean="0">
              <a:ln>
                <a:noFill/>
              </a:ln>
              <a:solidFill>
                <a:schemeClr val="bg1"/>
              </a:solidFill>
              <a:effectLst/>
              <a:latin typeface="Arial" pitchFamily="34" charset="0"/>
              <a:cs typeface="Arial" pitchFamily="34" charset="0"/>
            </a:endParaRPr>
          </a:p>
          <a:p>
            <a:pPr marL="0" marR="0" lvl="0" indent="0" algn="justLow" defTabSz="914400" rtl="1" eaLnBrk="0" fontAlgn="base" latinLnBrk="0" hangingPunct="0">
              <a:lnSpc>
                <a:spcPct val="150000"/>
              </a:lnSpc>
              <a:spcBef>
                <a:spcPct val="0"/>
              </a:spcBef>
              <a:spcAft>
                <a:spcPct val="0"/>
              </a:spcAft>
              <a:buClrTx/>
              <a:buSzTx/>
              <a:buFontTx/>
              <a:buNone/>
              <a:tabLst/>
            </a:pPr>
            <a:r>
              <a:rPr kumimoji="0" lang="ar-DZ" sz="2400" b="0" i="0" u="none" strike="noStrike" cap="none" normalizeH="0" baseline="0" dirty="0" smtClean="0">
                <a:ln>
                  <a:noFill/>
                </a:ln>
                <a:solidFill>
                  <a:schemeClr val="bg1"/>
                </a:solidFill>
                <a:effectLst/>
                <a:latin typeface="Simplified Arabic" pitchFamily="18" charset="-78"/>
                <a:ea typeface="Calibri" pitchFamily="34" charset="0"/>
                <a:cs typeface="Simplified Arabic" pitchFamily="18" charset="-78"/>
              </a:rPr>
              <a:t>أولا: خصائص شركة التضامن.</a:t>
            </a:r>
            <a:endParaRPr kumimoji="0" lang="en-US" sz="2400" b="0" i="0" u="none" strike="noStrike" cap="none" normalizeH="0" baseline="0" dirty="0" smtClean="0">
              <a:ln>
                <a:noFill/>
              </a:ln>
              <a:solidFill>
                <a:schemeClr val="bg1"/>
              </a:solidFill>
              <a:effectLst/>
              <a:latin typeface="Arial" pitchFamily="34" charset="0"/>
              <a:cs typeface="Arial" pitchFamily="34" charset="0"/>
            </a:endParaRPr>
          </a:p>
          <a:p>
            <a:pPr marL="0" marR="0" lvl="0" indent="0" algn="justLow" defTabSz="914400" rtl="1" eaLnBrk="0" fontAlgn="base" latinLnBrk="0" hangingPunct="0">
              <a:lnSpc>
                <a:spcPct val="150000"/>
              </a:lnSpc>
              <a:spcBef>
                <a:spcPct val="0"/>
              </a:spcBef>
              <a:spcAft>
                <a:spcPct val="0"/>
              </a:spcAft>
              <a:buClrTx/>
              <a:buSzTx/>
              <a:buFontTx/>
              <a:buNone/>
              <a:tabLst/>
            </a:pPr>
            <a:r>
              <a:rPr kumimoji="0" lang="ar-DZ" sz="2400" b="0" i="0" u="none" strike="noStrike" cap="none" normalizeH="0" baseline="0" dirty="0" smtClean="0">
                <a:ln>
                  <a:noFill/>
                </a:ln>
                <a:solidFill>
                  <a:schemeClr val="bg1"/>
                </a:solidFill>
                <a:effectLst/>
                <a:latin typeface="Simplified Arabic" pitchFamily="18" charset="-78"/>
                <a:ea typeface="Calibri" pitchFamily="34" charset="0"/>
                <a:cs typeface="Simplified Arabic" pitchFamily="18" charset="-78"/>
              </a:rPr>
              <a:t>ثانيا: إدارة شركة التضامن.</a:t>
            </a:r>
            <a:endParaRPr kumimoji="0" lang="ar-DZ" sz="2400" b="0" i="0" u="none" strike="noStrike" cap="none" normalizeH="0" baseline="0" dirty="0" smtClean="0">
              <a:ln>
                <a:noFill/>
              </a:ln>
              <a:solidFill>
                <a:schemeClr val="bg1"/>
              </a:solidFill>
              <a:effectLst/>
              <a:latin typeface="Arial" pitchFamily="34" charset="0"/>
              <a:cs typeface="Arial" pitchFamily="34" charset="0"/>
            </a:endParaRPr>
          </a:p>
        </p:txBody>
      </p:sp>
    </p:spTree>
  </p:cSld>
  <p:clrMapOvr>
    <a:masterClrMapping/>
  </p:clrMapOvr>
  <p:transition spd="slow">
    <p:push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2000" fill="hold"/>
                                        <p:tgtEl>
                                          <p:spTgt spid="2"/>
                                        </p:tgtEl>
                                        <p:attrNameLst>
                                          <p:attrName>ppt_x</p:attrName>
                                        </p:attrNameLst>
                                      </p:cBhvr>
                                      <p:tavLst>
                                        <p:tav tm="0">
                                          <p:val>
                                            <p:strVal val="0-#ppt_w/2"/>
                                          </p:val>
                                        </p:tav>
                                        <p:tav tm="100000">
                                          <p:val>
                                            <p:strVal val="#ppt_x"/>
                                          </p:val>
                                        </p:tav>
                                      </p:tavLst>
                                    </p:anim>
                                    <p:anim calcmode="lin" valueType="num">
                                      <p:cBhvr additive="base">
                                        <p:cTn id="8" dur="2000" fill="hold"/>
                                        <p:tgtEl>
                                          <p:spTgt spid="2"/>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5" presetClass="entr" presetSubtype="10" fill="hold" nodeType="clickEffect">
                                  <p:stCondLst>
                                    <p:cond delay="0"/>
                                  </p:stCondLst>
                                  <p:childTnLst>
                                    <p:set>
                                      <p:cBhvr>
                                        <p:cTn id="12" dur="1" fill="hold">
                                          <p:stCondLst>
                                            <p:cond delay="0"/>
                                          </p:stCondLst>
                                        </p:cTn>
                                        <p:tgtEl>
                                          <p:spTgt spid="21505">
                                            <p:txEl>
                                              <p:pRg st="0" end="0"/>
                                            </p:txEl>
                                          </p:spTgt>
                                        </p:tgtEl>
                                        <p:attrNameLst>
                                          <p:attrName>style.visibility</p:attrName>
                                        </p:attrNameLst>
                                      </p:cBhvr>
                                      <p:to>
                                        <p:strVal val="visible"/>
                                      </p:to>
                                    </p:set>
                                    <p:animEffect transition="in" filter="checkerboard(across)">
                                      <p:cBhvr>
                                        <p:cTn id="13" dur="500"/>
                                        <p:tgtEl>
                                          <p:spTgt spid="21505">
                                            <p:txEl>
                                              <p:pRg st="0" end="0"/>
                                            </p:txEl>
                                          </p:spTgt>
                                        </p:tgtEl>
                                      </p:cBhvr>
                                    </p:animEffect>
                                  </p:childTnLst>
                                </p:cTn>
                              </p:par>
                              <p:par>
                                <p:cTn id="14" presetID="5" presetClass="entr" presetSubtype="10" fill="hold" nodeType="withEffect">
                                  <p:stCondLst>
                                    <p:cond delay="0"/>
                                  </p:stCondLst>
                                  <p:childTnLst>
                                    <p:set>
                                      <p:cBhvr>
                                        <p:cTn id="15" dur="1" fill="hold">
                                          <p:stCondLst>
                                            <p:cond delay="0"/>
                                          </p:stCondLst>
                                        </p:cTn>
                                        <p:tgtEl>
                                          <p:spTgt spid="21505">
                                            <p:txEl>
                                              <p:pRg st="1" end="1"/>
                                            </p:txEl>
                                          </p:spTgt>
                                        </p:tgtEl>
                                        <p:attrNameLst>
                                          <p:attrName>style.visibility</p:attrName>
                                        </p:attrNameLst>
                                      </p:cBhvr>
                                      <p:to>
                                        <p:strVal val="visible"/>
                                      </p:to>
                                    </p:set>
                                    <p:animEffect transition="in" filter="checkerboard(across)">
                                      <p:cBhvr>
                                        <p:cTn id="16" dur="500"/>
                                        <p:tgtEl>
                                          <p:spTgt spid="21505">
                                            <p:txEl>
                                              <p:pRg st="1" end="1"/>
                                            </p:txEl>
                                          </p:spTgt>
                                        </p:tgtEl>
                                      </p:cBhvr>
                                    </p:animEffect>
                                  </p:childTnLst>
                                </p:cTn>
                              </p:par>
                              <p:par>
                                <p:cTn id="17" presetID="5" presetClass="entr" presetSubtype="10" fill="hold" nodeType="withEffect">
                                  <p:stCondLst>
                                    <p:cond delay="0"/>
                                  </p:stCondLst>
                                  <p:childTnLst>
                                    <p:set>
                                      <p:cBhvr>
                                        <p:cTn id="18" dur="1" fill="hold">
                                          <p:stCondLst>
                                            <p:cond delay="0"/>
                                          </p:stCondLst>
                                        </p:cTn>
                                        <p:tgtEl>
                                          <p:spTgt spid="21505">
                                            <p:txEl>
                                              <p:pRg st="2" end="2"/>
                                            </p:txEl>
                                          </p:spTgt>
                                        </p:tgtEl>
                                        <p:attrNameLst>
                                          <p:attrName>style.visibility</p:attrName>
                                        </p:attrNameLst>
                                      </p:cBhvr>
                                      <p:to>
                                        <p:strVal val="visible"/>
                                      </p:to>
                                    </p:set>
                                    <p:animEffect transition="in" filter="checkerboard(across)">
                                      <p:cBhvr>
                                        <p:cTn id="19" dur="500"/>
                                        <p:tgtEl>
                                          <p:spTgt spid="21505">
                                            <p:txEl>
                                              <p:pRg st="2" end="2"/>
                                            </p:txEl>
                                          </p:spTgt>
                                        </p:tgtEl>
                                      </p:cBhvr>
                                    </p:animEffect>
                                  </p:childTnLst>
                                </p:cTn>
                              </p:par>
                              <p:par>
                                <p:cTn id="20" presetID="5" presetClass="entr" presetSubtype="10" fill="hold" nodeType="withEffect">
                                  <p:stCondLst>
                                    <p:cond delay="0"/>
                                  </p:stCondLst>
                                  <p:childTnLst>
                                    <p:set>
                                      <p:cBhvr>
                                        <p:cTn id="21" dur="1" fill="hold">
                                          <p:stCondLst>
                                            <p:cond delay="0"/>
                                          </p:stCondLst>
                                        </p:cTn>
                                        <p:tgtEl>
                                          <p:spTgt spid="21505">
                                            <p:txEl>
                                              <p:pRg st="3" end="3"/>
                                            </p:txEl>
                                          </p:spTgt>
                                        </p:tgtEl>
                                        <p:attrNameLst>
                                          <p:attrName>style.visibility</p:attrName>
                                        </p:attrNameLst>
                                      </p:cBhvr>
                                      <p:to>
                                        <p:strVal val="visible"/>
                                      </p:to>
                                    </p:set>
                                    <p:animEffect transition="in" filter="checkerboard(across)">
                                      <p:cBhvr>
                                        <p:cTn id="22" dur="500"/>
                                        <p:tgtEl>
                                          <p:spTgt spid="21505">
                                            <p:txEl>
                                              <p:pRg st="3" end="3"/>
                                            </p:txEl>
                                          </p:spTgt>
                                        </p:tgtEl>
                                      </p:cBhvr>
                                    </p:animEffect>
                                  </p:childTnLst>
                                </p:cTn>
                              </p:par>
                              <p:par>
                                <p:cTn id="23" presetID="5" presetClass="entr" presetSubtype="10" fill="hold" nodeType="withEffect">
                                  <p:stCondLst>
                                    <p:cond delay="0"/>
                                  </p:stCondLst>
                                  <p:childTnLst>
                                    <p:set>
                                      <p:cBhvr>
                                        <p:cTn id="24" dur="1" fill="hold">
                                          <p:stCondLst>
                                            <p:cond delay="0"/>
                                          </p:stCondLst>
                                        </p:cTn>
                                        <p:tgtEl>
                                          <p:spTgt spid="21505">
                                            <p:txEl>
                                              <p:pRg st="4" end="4"/>
                                            </p:txEl>
                                          </p:spTgt>
                                        </p:tgtEl>
                                        <p:attrNameLst>
                                          <p:attrName>style.visibility</p:attrName>
                                        </p:attrNameLst>
                                      </p:cBhvr>
                                      <p:to>
                                        <p:strVal val="visible"/>
                                      </p:to>
                                    </p:set>
                                    <p:animEffect transition="in" filter="checkerboard(across)">
                                      <p:cBhvr>
                                        <p:cTn id="25" dur="500"/>
                                        <p:tgtEl>
                                          <p:spTgt spid="21505">
                                            <p:txEl>
                                              <p:pRg st="4" end="4"/>
                                            </p:txEl>
                                          </p:spTgt>
                                        </p:tgtEl>
                                      </p:cBhvr>
                                    </p:animEffect>
                                  </p:childTnLst>
                                </p:cTn>
                              </p:par>
                              <p:par>
                                <p:cTn id="26" presetID="5" presetClass="entr" presetSubtype="10" fill="hold" nodeType="withEffect">
                                  <p:stCondLst>
                                    <p:cond delay="0"/>
                                  </p:stCondLst>
                                  <p:childTnLst>
                                    <p:set>
                                      <p:cBhvr>
                                        <p:cTn id="27" dur="1" fill="hold">
                                          <p:stCondLst>
                                            <p:cond delay="0"/>
                                          </p:stCondLst>
                                        </p:cTn>
                                        <p:tgtEl>
                                          <p:spTgt spid="21505">
                                            <p:txEl>
                                              <p:pRg st="5" end="5"/>
                                            </p:txEl>
                                          </p:spTgt>
                                        </p:tgtEl>
                                        <p:attrNameLst>
                                          <p:attrName>style.visibility</p:attrName>
                                        </p:attrNameLst>
                                      </p:cBhvr>
                                      <p:to>
                                        <p:strVal val="visible"/>
                                      </p:to>
                                    </p:set>
                                    <p:animEffect transition="in" filter="checkerboard(across)">
                                      <p:cBhvr>
                                        <p:cTn id="28" dur="500"/>
                                        <p:tgtEl>
                                          <p:spTgt spid="21505">
                                            <p:txEl>
                                              <p:pRg st="5" end="5"/>
                                            </p:txEl>
                                          </p:spTgt>
                                        </p:tgtEl>
                                      </p:cBhvr>
                                    </p:animEffect>
                                  </p:childTnLst>
                                </p:cTn>
                              </p:par>
                              <p:par>
                                <p:cTn id="29" presetID="5" presetClass="entr" presetSubtype="10" fill="hold" nodeType="withEffect">
                                  <p:stCondLst>
                                    <p:cond delay="0"/>
                                  </p:stCondLst>
                                  <p:childTnLst>
                                    <p:set>
                                      <p:cBhvr>
                                        <p:cTn id="30" dur="1" fill="hold">
                                          <p:stCondLst>
                                            <p:cond delay="0"/>
                                          </p:stCondLst>
                                        </p:cTn>
                                        <p:tgtEl>
                                          <p:spTgt spid="21505">
                                            <p:txEl>
                                              <p:pRg st="6" end="6"/>
                                            </p:txEl>
                                          </p:spTgt>
                                        </p:tgtEl>
                                        <p:attrNameLst>
                                          <p:attrName>style.visibility</p:attrName>
                                        </p:attrNameLst>
                                      </p:cBhvr>
                                      <p:to>
                                        <p:strVal val="visible"/>
                                      </p:to>
                                    </p:set>
                                    <p:animEffect transition="in" filter="checkerboard(across)">
                                      <p:cBhvr>
                                        <p:cTn id="31" dur="500"/>
                                        <p:tgtEl>
                                          <p:spTgt spid="21505">
                                            <p:txEl>
                                              <p:pRg st="6" end="6"/>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5" presetClass="entr" presetSubtype="10" fill="hold" nodeType="clickEffect">
                                  <p:stCondLst>
                                    <p:cond delay="0"/>
                                  </p:stCondLst>
                                  <p:childTnLst>
                                    <p:set>
                                      <p:cBhvr>
                                        <p:cTn id="35" dur="1" fill="hold">
                                          <p:stCondLst>
                                            <p:cond delay="0"/>
                                          </p:stCondLst>
                                        </p:cTn>
                                        <p:tgtEl>
                                          <p:spTgt spid="21506">
                                            <p:txEl>
                                              <p:pRg st="0" end="0"/>
                                            </p:txEl>
                                          </p:spTgt>
                                        </p:tgtEl>
                                        <p:attrNameLst>
                                          <p:attrName>style.visibility</p:attrName>
                                        </p:attrNameLst>
                                      </p:cBhvr>
                                      <p:to>
                                        <p:strVal val="visible"/>
                                      </p:to>
                                    </p:set>
                                    <p:animEffect transition="in" filter="checkerboard(across)">
                                      <p:cBhvr>
                                        <p:cTn id="36" dur="500"/>
                                        <p:tgtEl>
                                          <p:spTgt spid="21506">
                                            <p:txEl>
                                              <p:pRg st="0" end="0"/>
                                            </p:txEl>
                                          </p:spTgt>
                                        </p:tgtEl>
                                      </p:cBhvr>
                                    </p:animEffect>
                                  </p:childTnLst>
                                </p:cTn>
                              </p:par>
                              <p:par>
                                <p:cTn id="37" presetID="5" presetClass="entr" presetSubtype="10" fill="hold" nodeType="withEffect">
                                  <p:stCondLst>
                                    <p:cond delay="0"/>
                                  </p:stCondLst>
                                  <p:childTnLst>
                                    <p:set>
                                      <p:cBhvr>
                                        <p:cTn id="38" dur="1" fill="hold">
                                          <p:stCondLst>
                                            <p:cond delay="0"/>
                                          </p:stCondLst>
                                        </p:cTn>
                                        <p:tgtEl>
                                          <p:spTgt spid="21506">
                                            <p:txEl>
                                              <p:pRg st="1" end="1"/>
                                            </p:txEl>
                                          </p:spTgt>
                                        </p:tgtEl>
                                        <p:attrNameLst>
                                          <p:attrName>style.visibility</p:attrName>
                                        </p:attrNameLst>
                                      </p:cBhvr>
                                      <p:to>
                                        <p:strVal val="visible"/>
                                      </p:to>
                                    </p:set>
                                    <p:animEffect transition="in" filter="checkerboard(across)">
                                      <p:cBhvr>
                                        <p:cTn id="39" dur="500"/>
                                        <p:tgtEl>
                                          <p:spTgt spid="21506">
                                            <p:txEl>
                                              <p:pRg st="1" end="1"/>
                                            </p:txEl>
                                          </p:spTgt>
                                        </p:tgtEl>
                                      </p:cBhvr>
                                    </p:animEffect>
                                  </p:childTnLst>
                                </p:cTn>
                              </p:par>
                              <p:par>
                                <p:cTn id="40" presetID="5" presetClass="entr" presetSubtype="10" fill="hold" nodeType="withEffect">
                                  <p:stCondLst>
                                    <p:cond delay="0"/>
                                  </p:stCondLst>
                                  <p:childTnLst>
                                    <p:set>
                                      <p:cBhvr>
                                        <p:cTn id="41" dur="1" fill="hold">
                                          <p:stCondLst>
                                            <p:cond delay="0"/>
                                          </p:stCondLst>
                                        </p:cTn>
                                        <p:tgtEl>
                                          <p:spTgt spid="21506">
                                            <p:txEl>
                                              <p:pRg st="2" end="2"/>
                                            </p:txEl>
                                          </p:spTgt>
                                        </p:tgtEl>
                                        <p:attrNameLst>
                                          <p:attrName>style.visibility</p:attrName>
                                        </p:attrNameLst>
                                      </p:cBhvr>
                                      <p:to>
                                        <p:strVal val="visible"/>
                                      </p:to>
                                    </p:set>
                                    <p:animEffect transition="in" filter="checkerboard(across)">
                                      <p:cBhvr>
                                        <p:cTn id="42" dur="500"/>
                                        <p:tgtEl>
                                          <p:spTgt spid="21506">
                                            <p:txEl>
                                              <p:pRg st="2" end="2"/>
                                            </p:txEl>
                                          </p:spTgt>
                                        </p:tgtEl>
                                      </p:cBhvr>
                                    </p:animEffect>
                                  </p:childTnLst>
                                </p:cTn>
                              </p:par>
                              <p:par>
                                <p:cTn id="43" presetID="5" presetClass="entr" presetSubtype="10" fill="hold" nodeType="withEffect">
                                  <p:stCondLst>
                                    <p:cond delay="0"/>
                                  </p:stCondLst>
                                  <p:childTnLst>
                                    <p:set>
                                      <p:cBhvr>
                                        <p:cTn id="44" dur="1" fill="hold">
                                          <p:stCondLst>
                                            <p:cond delay="0"/>
                                          </p:stCondLst>
                                        </p:cTn>
                                        <p:tgtEl>
                                          <p:spTgt spid="21506">
                                            <p:txEl>
                                              <p:pRg st="3" end="3"/>
                                            </p:txEl>
                                          </p:spTgt>
                                        </p:tgtEl>
                                        <p:attrNameLst>
                                          <p:attrName>style.visibility</p:attrName>
                                        </p:attrNameLst>
                                      </p:cBhvr>
                                      <p:to>
                                        <p:strVal val="visible"/>
                                      </p:to>
                                    </p:set>
                                    <p:animEffect transition="in" filter="checkerboard(across)">
                                      <p:cBhvr>
                                        <p:cTn id="45" dur="500"/>
                                        <p:tgtEl>
                                          <p:spTgt spid="21506">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Rectangle 1"/>
          <p:cNvSpPr>
            <a:spLocks noGrp="1" noChangeArrowheads="1"/>
          </p:cNvSpPr>
          <p:nvPr>
            <p:ph type="title" idx="4294967295"/>
          </p:nvPr>
        </p:nvSpPr>
        <p:spPr bwMode="auto">
          <a:xfrm>
            <a:off x="-428660" y="394692"/>
            <a:ext cx="8888844" cy="6463308"/>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just" defTabSz="914400" rtl="1" eaLnBrk="1" fontAlgn="base" latinLnBrk="0" hangingPunct="1">
              <a:lnSpc>
                <a:spcPct val="150000"/>
              </a:lnSpc>
              <a:spcBef>
                <a:spcPct val="0"/>
              </a:spcBef>
              <a:spcAft>
                <a:spcPct val="0"/>
              </a:spcAft>
              <a:buClrTx/>
              <a:buSzTx/>
              <a:buFontTx/>
              <a:buNone/>
              <a:tabLst/>
            </a:pPr>
            <a:r>
              <a:rPr kumimoji="0" lang="ar-DZ" sz="2400" b="1"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المبحث الثاني: شركة التوصية البسيطة.</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1" eaLnBrk="0" fontAlgn="base" latinLnBrk="0" hangingPunct="0">
              <a:lnSpc>
                <a:spcPct val="150000"/>
              </a:lnSpc>
              <a:spcBef>
                <a:spcPct val="0"/>
              </a:spcBef>
              <a:spcAft>
                <a:spcPct val="0"/>
              </a:spcAft>
              <a:buClrTx/>
              <a:buSzTx/>
              <a:buFontTx/>
              <a:buNone/>
              <a:tabLst/>
            </a:pPr>
            <a:r>
              <a:rPr kumimoji="0" lang="ar-DZ" sz="24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أولا: تعريف شركة </a:t>
            </a:r>
            <a:r>
              <a:rPr kumimoji="0" lang="ar-DZ" sz="24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التوصية</a:t>
            </a:r>
            <a:r>
              <a:rPr kumimoji="0" lang="ar-DZ" sz="2400" b="0" i="0" u="none" strike="noStrike" cap="none" normalizeH="0" dirty="0" smtClean="0">
                <a:ln>
                  <a:noFill/>
                </a:ln>
                <a:solidFill>
                  <a:schemeClr val="tx1"/>
                </a:solidFill>
                <a:effectLst/>
                <a:latin typeface="Simplified Arabic" pitchFamily="18" charset="-78"/>
                <a:ea typeface="Calibri" pitchFamily="34" charset="0"/>
                <a:cs typeface="Simplified Arabic" pitchFamily="18" charset="-78"/>
              </a:rPr>
              <a:t> البسيطة </a:t>
            </a:r>
            <a:r>
              <a:rPr kumimoji="0" lang="ar-DZ" sz="24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وخصائصها</a:t>
            </a:r>
            <a:r>
              <a:rPr kumimoji="0" lang="ar-DZ" sz="24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1" eaLnBrk="0" fontAlgn="base" latinLnBrk="0" hangingPunct="0">
              <a:lnSpc>
                <a:spcPct val="150000"/>
              </a:lnSpc>
              <a:spcBef>
                <a:spcPct val="0"/>
              </a:spcBef>
              <a:spcAft>
                <a:spcPct val="0"/>
              </a:spcAft>
              <a:buClrTx/>
              <a:buSzTx/>
              <a:buFontTx/>
              <a:buNone/>
              <a:tabLst/>
            </a:pPr>
            <a:r>
              <a:rPr kumimoji="0" lang="ar-DZ" sz="24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ثانيا: تكوين شركة </a:t>
            </a:r>
            <a:r>
              <a:rPr kumimoji="0" lang="ar-DZ" sz="24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المحاصة.</a:t>
            </a:r>
            <a:br>
              <a:rPr kumimoji="0" lang="ar-DZ" sz="24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br>
            <a:r>
              <a:rPr lang="ar-DZ" sz="2400" b="1" dirty="0" smtClean="0">
                <a:solidFill>
                  <a:schemeClr val="tx1"/>
                </a:solidFill>
                <a:latin typeface="Simplified Arabic" pitchFamily="18" charset="-78"/>
                <a:ea typeface="Calibri" pitchFamily="34" charset="0"/>
                <a:cs typeface="Simplified Arabic" pitchFamily="18" charset="-78"/>
              </a:rPr>
              <a:t>المبحث الثالث: شركة المحاصة.</a:t>
            </a:r>
            <a:br>
              <a:rPr lang="ar-DZ" sz="2400" b="1" dirty="0" smtClean="0">
                <a:solidFill>
                  <a:schemeClr val="tx1"/>
                </a:solidFill>
                <a:latin typeface="Simplified Arabic" pitchFamily="18" charset="-78"/>
                <a:ea typeface="Calibri" pitchFamily="34" charset="0"/>
                <a:cs typeface="Simplified Arabic" pitchFamily="18" charset="-78"/>
              </a:rPr>
            </a:br>
            <a:r>
              <a:rPr lang="ar-DZ" sz="2400" dirty="0" smtClean="0">
                <a:solidFill>
                  <a:schemeClr val="tx1"/>
                </a:solidFill>
                <a:latin typeface="Simplified Arabic" pitchFamily="18" charset="-78"/>
                <a:ea typeface="Calibri" pitchFamily="34" charset="0"/>
                <a:cs typeface="Simplified Arabic" pitchFamily="18" charset="-78"/>
              </a:rPr>
              <a:t>أولا: تعريف شركة المحاصة وخصائصها.</a:t>
            </a:r>
            <a:br>
              <a:rPr lang="ar-DZ" sz="2400" dirty="0" smtClean="0">
                <a:solidFill>
                  <a:schemeClr val="tx1"/>
                </a:solidFill>
                <a:latin typeface="Simplified Arabic" pitchFamily="18" charset="-78"/>
                <a:ea typeface="Calibri" pitchFamily="34" charset="0"/>
                <a:cs typeface="Simplified Arabic" pitchFamily="18" charset="-78"/>
              </a:rPr>
            </a:br>
            <a:r>
              <a:rPr lang="ar-DZ" sz="2400" dirty="0" smtClean="0">
                <a:solidFill>
                  <a:schemeClr val="tx1"/>
                </a:solidFill>
                <a:latin typeface="Simplified Arabic" pitchFamily="18" charset="-78"/>
                <a:ea typeface="Calibri" pitchFamily="34" charset="0"/>
                <a:cs typeface="Simplified Arabic" pitchFamily="18" charset="-78"/>
              </a:rPr>
              <a:t>ثانيا: تكوين شركة المحاصة وإدارتها.</a:t>
            </a:r>
            <a:endParaRPr kumimoji="0" lang="en-US" sz="240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1" eaLnBrk="0" fontAlgn="base" latinLnBrk="0" hangingPunct="0">
              <a:lnSpc>
                <a:spcPct val="150000"/>
              </a:lnSpc>
              <a:spcBef>
                <a:spcPct val="0"/>
              </a:spcBef>
              <a:spcAft>
                <a:spcPct val="0"/>
              </a:spcAft>
              <a:buClrTx/>
              <a:buSzTx/>
              <a:buFontTx/>
              <a:buNone/>
              <a:tabLst/>
            </a:pPr>
            <a:r>
              <a:rPr kumimoji="0" lang="ar-DZ" sz="2400" b="1"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المبحث الرابع: شركة ذات المسؤولية المحدودة.</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1" eaLnBrk="0" fontAlgn="base" latinLnBrk="0" hangingPunct="0">
              <a:lnSpc>
                <a:spcPct val="150000"/>
              </a:lnSpc>
              <a:spcBef>
                <a:spcPct val="0"/>
              </a:spcBef>
              <a:spcAft>
                <a:spcPct val="0"/>
              </a:spcAft>
              <a:buClrTx/>
              <a:buSzTx/>
              <a:buFontTx/>
              <a:buNone/>
              <a:tabLst/>
            </a:pPr>
            <a:r>
              <a:rPr kumimoji="0" lang="ar-DZ" sz="24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أولا: الطبيعة القانونية للشركة ذات المسؤولية المحدودة وخصائصها.</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1" eaLnBrk="0" fontAlgn="base" latinLnBrk="0" hangingPunct="0">
              <a:lnSpc>
                <a:spcPct val="150000"/>
              </a:lnSpc>
              <a:spcBef>
                <a:spcPct val="0"/>
              </a:spcBef>
              <a:spcAft>
                <a:spcPct val="0"/>
              </a:spcAft>
              <a:buClrTx/>
              <a:buSzTx/>
              <a:buFontTx/>
              <a:buNone/>
              <a:tabLst/>
            </a:pPr>
            <a:r>
              <a:rPr kumimoji="0" lang="ar-DZ" sz="24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ثانيا: تكوين الشركة وإدارتها.</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1" eaLnBrk="0" fontAlgn="base" latinLnBrk="0" hangingPunct="0">
              <a:lnSpc>
                <a:spcPct val="150000"/>
              </a:lnSpc>
              <a:spcBef>
                <a:spcPct val="0"/>
              </a:spcBef>
              <a:spcAft>
                <a:spcPct val="0"/>
              </a:spcAft>
              <a:buClrTx/>
              <a:buSzTx/>
              <a:buFontTx/>
              <a:buNone/>
              <a:tabLst/>
            </a:pPr>
            <a:r>
              <a:rPr kumimoji="0" lang="ar-DZ" sz="24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ثالثا: المؤسسة ذات الشخص وذات المسؤولية الوحيدة.</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1" eaLnBrk="0" fontAlgn="base" latinLnBrk="0" hangingPunct="0">
              <a:lnSpc>
                <a:spcPct val="15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ransition spd="slow">
    <p:push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20481"/>
                                        </p:tgtEl>
                                        <p:attrNameLst>
                                          <p:attrName>style.visibility</p:attrName>
                                        </p:attrNameLst>
                                      </p:cBhvr>
                                      <p:to>
                                        <p:strVal val="visible"/>
                                      </p:to>
                                    </p:set>
                                    <p:animEffect transition="in" filter="checkerboard(across)">
                                      <p:cBhvr>
                                        <p:cTn id="7" dur="500"/>
                                        <p:tgtEl>
                                          <p:spTgt spid="2048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481"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428728" y="1142984"/>
            <a:ext cx="6858000" cy="2308324"/>
          </a:xfrm>
          <a:prstGeom prst="rect">
            <a:avLst/>
          </a:prstGeom>
        </p:spPr>
        <p:txBody>
          <a:bodyPr wrap="square">
            <a:spAutoFit/>
          </a:bodyPr>
          <a:lstStyle/>
          <a:p>
            <a:pPr lvl="0" algn="just" rtl="1" eaLnBrk="0" fontAlgn="base" hangingPunct="0">
              <a:lnSpc>
                <a:spcPct val="150000"/>
              </a:lnSpc>
              <a:spcBef>
                <a:spcPct val="0"/>
              </a:spcBef>
              <a:spcAft>
                <a:spcPct val="0"/>
              </a:spcAft>
            </a:pPr>
            <a:r>
              <a:rPr lang="ar-DZ" sz="2400" b="1" dirty="0" smtClean="0">
                <a:latin typeface="Simplified Arabic" pitchFamily="18" charset="-78"/>
                <a:ea typeface="Calibri" pitchFamily="34" charset="0"/>
                <a:cs typeface="Simplified Arabic" pitchFamily="18" charset="-78"/>
              </a:rPr>
              <a:t>المبحث الخامس: شركة المساهمة.</a:t>
            </a:r>
            <a:endParaRPr lang="en-US" sz="2400" dirty="0" smtClean="0">
              <a:latin typeface="Arial" pitchFamily="34" charset="0"/>
              <a:cs typeface="Arial" pitchFamily="34" charset="0"/>
            </a:endParaRPr>
          </a:p>
          <a:p>
            <a:pPr lvl="0" algn="just" rtl="1" eaLnBrk="0" fontAlgn="base" hangingPunct="0">
              <a:lnSpc>
                <a:spcPct val="150000"/>
              </a:lnSpc>
              <a:spcBef>
                <a:spcPct val="0"/>
              </a:spcBef>
              <a:spcAft>
                <a:spcPct val="0"/>
              </a:spcAft>
            </a:pPr>
            <a:r>
              <a:rPr lang="ar-DZ" sz="2400" dirty="0" smtClean="0">
                <a:latin typeface="Simplified Arabic" pitchFamily="18" charset="-78"/>
                <a:ea typeface="Calibri" pitchFamily="34" charset="0"/>
                <a:cs typeface="Simplified Arabic" pitchFamily="18" charset="-78"/>
              </a:rPr>
              <a:t>أولا: تأسيس شركة المساهمة.</a:t>
            </a:r>
            <a:endParaRPr lang="en-US" sz="2400" dirty="0" smtClean="0">
              <a:latin typeface="Arial" pitchFamily="34" charset="0"/>
              <a:cs typeface="Arial" pitchFamily="34" charset="0"/>
            </a:endParaRPr>
          </a:p>
          <a:p>
            <a:pPr lvl="0" algn="just" rtl="1" eaLnBrk="0" fontAlgn="base" hangingPunct="0">
              <a:lnSpc>
                <a:spcPct val="150000"/>
              </a:lnSpc>
              <a:spcBef>
                <a:spcPct val="0"/>
              </a:spcBef>
              <a:spcAft>
                <a:spcPct val="0"/>
              </a:spcAft>
            </a:pPr>
            <a:r>
              <a:rPr lang="ar-DZ" sz="2400" dirty="0" smtClean="0">
                <a:latin typeface="Simplified Arabic" pitchFamily="18" charset="-78"/>
                <a:ea typeface="Calibri" pitchFamily="34" charset="0"/>
                <a:cs typeface="Simplified Arabic" pitchFamily="18" charset="-78"/>
              </a:rPr>
              <a:t>ثانيا: الأوراق المالية التي تصدرها شركة المساهمة.</a:t>
            </a:r>
            <a:endParaRPr lang="en-US" sz="2400" dirty="0" smtClean="0">
              <a:latin typeface="Arial" pitchFamily="34" charset="0"/>
              <a:cs typeface="Arial" pitchFamily="34" charset="0"/>
            </a:endParaRPr>
          </a:p>
          <a:p>
            <a:pPr lvl="0" algn="just" rtl="1" eaLnBrk="0" fontAlgn="base" hangingPunct="0">
              <a:lnSpc>
                <a:spcPct val="150000"/>
              </a:lnSpc>
              <a:spcBef>
                <a:spcPct val="0"/>
              </a:spcBef>
              <a:spcAft>
                <a:spcPct val="0"/>
              </a:spcAft>
            </a:pPr>
            <a:r>
              <a:rPr lang="ar-DZ" sz="2400" dirty="0" smtClean="0">
                <a:latin typeface="Simplified Arabic" pitchFamily="18" charset="-78"/>
                <a:ea typeface="Calibri" pitchFamily="34" charset="0"/>
                <a:cs typeface="Simplified Arabic" pitchFamily="18" charset="-78"/>
              </a:rPr>
              <a:t>ثالثا: إدارة شركة المساهمة.</a:t>
            </a:r>
            <a:endParaRPr lang="en-US" sz="2400" dirty="0"/>
          </a:p>
        </p:txBody>
      </p:sp>
    </p:spTree>
  </p:cSld>
  <p:clrMapOvr>
    <a:masterClrMapping/>
  </p:clrMapOvr>
  <p:transition>
    <p:newsflash/>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checkerboard(across)">
                                      <p:cBhvr>
                                        <p:cTn id="7" dur="500"/>
                                        <p:tgtEl>
                                          <p:spTgt spid="2">
                                            <p:txEl>
                                              <p:pRg st="0" end="0"/>
                                            </p:txEl>
                                          </p:spTgt>
                                        </p:tgtEl>
                                      </p:cBhvr>
                                    </p:animEffect>
                                  </p:childTnLst>
                                </p:cTn>
                              </p:par>
                              <p:par>
                                <p:cTn id="8" presetID="5" presetClass="entr" presetSubtype="10" fill="hold" nodeType="withEffect">
                                  <p:stCondLst>
                                    <p:cond delay="0"/>
                                  </p:stCondLst>
                                  <p:childTnLst>
                                    <p:set>
                                      <p:cBhvr>
                                        <p:cTn id="9" dur="1" fill="hold">
                                          <p:stCondLst>
                                            <p:cond delay="0"/>
                                          </p:stCondLst>
                                        </p:cTn>
                                        <p:tgtEl>
                                          <p:spTgt spid="2">
                                            <p:txEl>
                                              <p:pRg st="1" end="1"/>
                                            </p:txEl>
                                          </p:spTgt>
                                        </p:tgtEl>
                                        <p:attrNameLst>
                                          <p:attrName>style.visibility</p:attrName>
                                        </p:attrNameLst>
                                      </p:cBhvr>
                                      <p:to>
                                        <p:strVal val="visible"/>
                                      </p:to>
                                    </p:set>
                                    <p:animEffect transition="in" filter="checkerboard(across)">
                                      <p:cBhvr>
                                        <p:cTn id="10" dur="500"/>
                                        <p:tgtEl>
                                          <p:spTgt spid="2">
                                            <p:txEl>
                                              <p:pRg st="1" end="1"/>
                                            </p:txEl>
                                          </p:spTgt>
                                        </p:tgtEl>
                                      </p:cBhvr>
                                    </p:animEffect>
                                  </p:childTnLst>
                                </p:cTn>
                              </p:par>
                              <p:par>
                                <p:cTn id="11" presetID="5" presetClass="entr" presetSubtype="10" fill="hold" nodeType="withEffect">
                                  <p:stCondLst>
                                    <p:cond delay="0"/>
                                  </p:stCondLst>
                                  <p:childTnLst>
                                    <p:set>
                                      <p:cBhvr>
                                        <p:cTn id="12" dur="1" fill="hold">
                                          <p:stCondLst>
                                            <p:cond delay="0"/>
                                          </p:stCondLst>
                                        </p:cTn>
                                        <p:tgtEl>
                                          <p:spTgt spid="2">
                                            <p:txEl>
                                              <p:pRg st="2" end="2"/>
                                            </p:txEl>
                                          </p:spTgt>
                                        </p:tgtEl>
                                        <p:attrNameLst>
                                          <p:attrName>style.visibility</p:attrName>
                                        </p:attrNameLst>
                                      </p:cBhvr>
                                      <p:to>
                                        <p:strVal val="visible"/>
                                      </p:to>
                                    </p:set>
                                    <p:animEffect transition="in" filter="checkerboard(across)">
                                      <p:cBhvr>
                                        <p:cTn id="13" dur="500"/>
                                        <p:tgtEl>
                                          <p:spTgt spid="2">
                                            <p:txEl>
                                              <p:pRg st="2" end="2"/>
                                            </p:txEl>
                                          </p:spTgt>
                                        </p:tgtEl>
                                      </p:cBhvr>
                                    </p:animEffect>
                                  </p:childTnLst>
                                </p:cTn>
                              </p:par>
                              <p:par>
                                <p:cTn id="14" presetID="5" presetClass="entr" presetSubtype="10" fill="hold" nodeType="withEffect">
                                  <p:stCondLst>
                                    <p:cond delay="0"/>
                                  </p:stCondLst>
                                  <p:childTnLst>
                                    <p:set>
                                      <p:cBhvr>
                                        <p:cTn id="15" dur="1" fill="hold">
                                          <p:stCondLst>
                                            <p:cond delay="0"/>
                                          </p:stCondLst>
                                        </p:cTn>
                                        <p:tgtEl>
                                          <p:spTgt spid="2">
                                            <p:txEl>
                                              <p:pRg st="3" end="3"/>
                                            </p:txEl>
                                          </p:spTgt>
                                        </p:tgtEl>
                                        <p:attrNameLst>
                                          <p:attrName>style.visibility</p:attrName>
                                        </p:attrNameLst>
                                      </p:cBhvr>
                                      <p:to>
                                        <p:strVal val="visible"/>
                                      </p:to>
                                    </p:set>
                                    <p:animEffect transition="in" filter="checkerboard(across)">
                                      <p:cBhvr>
                                        <p:cTn id="16" dur="500"/>
                                        <p:tgtEl>
                                          <p:spTgt spid="2">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Rectangle 1"/>
          <p:cNvSpPr>
            <a:spLocks noChangeArrowheads="1"/>
          </p:cNvSpPr>
          <p:nvPr/>
        </p:nvSpPr>
        <p:spPr bwMode="auto">
          <a:xfrm>
            <a:off x="428596" y="428604"/>
            <a:ext cx="8286776" cy="558614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1" eaLnBrk="1" fontAlgn="base" latinLnBrk="0" hangingPunct="1">
              <a:lnSpc>
                <a:spcPct val="150000"/>
              </a:lnSpc>
              <a:spcBef>
                <a:spcPct val="0"/>
              </a:spcBef>
              <a:spcAft>
                <a:spcPct val="0"/>
              </a:spcAft>
              <a:buClrTx/>
              <a:buSzTx/>
              <a:buFontTx/>
              <a:buNone/>
              <a:tabLst/>
            </a:pPr>
            <a:r>
              <a:rPr kumimoji="0" lang="ar-DZ" sz="2400" b="1"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المحاضرة الأولى: مفاهيم عامة</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1" eaLnBrk="0" fontAlgn="base" latinLnBrk="0" hangingPunct="0">
              <a:lnSpc>
                <a:spcPct val="150000"/>
              </a:lnSpc>
              <a:spcBef>
                <a:spcPct val="0"/>
              </a:spcBef>
              <a:spcAft>
                <a:spcPct val="0"/>
              </a:spcAft>
              <a:buClrTx/>
              <a:buSzTx/>
              <a:buFontTx/>
              <a:buNone/>
              <a:tabLst/>
            </a:pPr>
            <a:r>
              <a:rPr kumimoji="0" lang="ar-DZ" sz="2400" b="1"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أولا: أهمية الشركة التجارية.</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1" eaLnBrk="0" fontAlgn="base" latinLnBrk="0" hangingPunct="0">
              <a:lnSpc>
                <a:spcPct val="150000"/>
              </a:lnSpc>
              <a:spcBef>
                <a:spcPct val="0"/>
              </a:spcBef>
              <a:spcAft>
                <a:spcPct val="0"/>
              </a:spcAft>
              <a:buClrTx/>
              <a:buSzTx/>
              <a:buFontTx/>
              <a:buNone/>
              <a:tabLst/>
            </a:pPr>
            <a:r>
              <a:rPr kumimoji="0" lang="ar-DZ" sz="2400" b="1"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	</a:t>
            </a:r>
            <a:r>
              <a:rPr kumimoji="0" lang="ar-DZ" sz="24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لا تقتصر مزاولة التجارة على التجار الأفراد فقط، بل أن أهم المشاريع والأعمال الضخمة تعود لأشخاص اعتبارية اسمها الشركات، ذلك أن الفرد العادي كثيرا ما يعجز عن القيام بمفرده بتنفيذ مشروع تجاري، فقد تتوفر لديه الخبرة والمقدرة الفنية أو التجارية ولكنه يحتاج إلى عمل الغير وأموالهم، وقد يود نشر مشروعه في بلدان أخرى فيحتاج لمن يساهم معه في العمل والإنتاج ويؤسس معه شركة تفتح فروعا في دول مختلفة وعليه أصبحت أهم المشاريع التجارية سواء في حدود الدولة الواحدة أو على الصعيد العالمي، تتولاه شركات فيها شخصان أن أكثر في المال والعمل والإدارة، فيقومون بمشاريع يعجز كل منهم عن تنفيذها على إنفراد.</a:t>
            </a:r>
            <a:endParaRPr kumimoji="0" lang="ar-DZ" sz="2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ransition spd="slow">
    <p:push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38913">
                                            <p:txEl>
                                              <p:pRg st="0" end="0"/>
                                            </p:txEl>
                                          </p:spTgt>
                                        </p:tgtEl>
                                        <p:attrNameLst>
                                          <p:attrName>style.visibility</p:attrName>
                                        </p:attrNameLst>
                                      </p:cBhvr>
                                      <p:to>
                                        <p:strVal val="visible"/>
                                      </p:to>
                                    </p:set>
                                    <p:animEffect transition="in" filter="checkerboard(across)">
                                      <p:cBhvr>
                                        <p:cTn id="7" dur="500"/>
                                        <p:tgtEl>
                                          <p:spTgt spid="38913">
                                            <p:txEl>
                                              <p:pRg st="0" end="0"/>
                                            </p:txEl>
                                          </p:spTgt>
                                        </p:tgtEl>
                                      </p:cBhvr>
                                    </p:animEffect>
                                  </p:childTnLst>
                                </p:cTn>
                              </p:par>
                              <p:par>
                                <p:cTn id="8" presetID="5" presetClass="entr" presetSubtype="10" fill="hold" nodeType="withEffect">
                                  <p:stCondLst>
                                    <p:cond delay="0"/>
                                  </p:stCondLst>
                                  <p:childTnLst>
                                    <p:set>
                                      <p:cBhvr>
                                        <p:cTn id="9" dur="1" fill="hold">
                                          <p:stCondLst>
                                            <p:cond delay="0"/>
                                          </p:stCondLst>
                                        </p:cTn>
                                        <p:tgtEl>
                                          <p:spTgt spid="38913">
                                            <p:txEl>
                                              <p:pRg st="1" end="1"/>
                                            </p:txEl>
                                          </p:spTgt>
                                        </p:tgtEl>
                                        <p:attrNameLst>
                                          <p:attrName>style.visibility</p:attrName>
                                        </p:attrNameLst>
                                      </p:cBhvr>
                                      <p:to>
                                        <p:strVal val="visible"/>
                                      </p:to>
                                    </p:set>
                                    <p:animEffect transition="in" filter="checkerboard(across)">
                                      <p:cBhvr>
                                        <p:cTn id="10" dur="500"/>
                                        <p:tgtEl>
                                          <p:spTgt spid="38913">
                                            <p:txEl>
                                              <p:pRg st="1" end="1"/>
                                            </p:txEl>
                                          </p:spTgt>
                                        </p:tgtEl>
                                      </p:cBhvr>
                                    </p:animEffect>
                                  </p:childTnLst>
                                </p:cTn>
                              </p:par>
                              <p:par>
                                <p:cTn id="11" presetID="5" presetClass="entr" presetSubtype="10" fill="hold" nodeType="withEffect">
                                  <p:stCondLst>
                                    <p:cond delay="0"/>
                                  </p:stCondLst>
                                  <p:childTnLst>
                                    <p:set>
                                      <p:cBhvr>
                                        <p:cTn id="12" dur="1" fill="hold">
                                          <p:stCondLst>
                                            <p:cond delay="0"/>
                                          </p:stCondLst>
                                        </p:cTn>
                                        <p:tgtEl>
                                          <p:spTgt spid="38913">
                                            <p:txEl>
                                              <p:pRg st="2" end="2"/>
                                            </p:txEl>
                                          </p:spTgt>
                                        </p:tgtEl>
                                        <p:attrNameLst>
                                          <p:attrName>style.visibility</p:attrName>
                                        </p:attrNameLst>
                                      </p:cBhvr>
                                      <p:to>
                                        <p:strVal val="visible"/>
                                      </p:to>
                                    </p:set>
                                    <p:animEffect transition="in" filter="checkerboard(across)">
                                      <p:cBhvr>
                                        <p:cTn id="13" dur="500"/>
                                        <p:tgtEl>
                                          <p:spTgt spid="3891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Rectangle 1"/>
          <p:cNvSpPr>
            <a:spLocks noChangeArrowheads="1"/>
          </p:cNvSpPr>
          <p:nvPr/>
        </p:nvSpPr>
        <p:spPr bwMode="auto">
          <a:xfrm>
            <a:off x="1142976" y="500042"/>
            <a:ext cx="7572428" cy="563231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273050" algn="justLow" defTabSz="914400" rtl="1" eaLnBrk="1" fontAlgn="base" latinLnBrk="0" hangingPunct="1">
              <a:lnSpc>
                <a:spcPct val="150000"/>
              </a:lnSpc>
              <a:spcBef>
                <a:spcPct val="0"/>
              </a:spcBef>
              <a:spcAft>
                <a:spcPct val="0"/>
              </a:spcAft>
              <a:buClrTx/>
              <a:buSzTx/>
              <a:buFontTx/>
              <a:buNone/>
              <a:tabLst/>
            </a:pPr>
            <a:r>
              <a:rPr kumimoji="0" lang="ar-DZ" sz="2400" b="1"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ثانيا: مفهوم الشركة.</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273050" algn="justLow" defTabSz="914400" rtl="1" eaLnBrk="0" fontAlgn="base" latinLnBrk="0" hangingPunct="0">
              <a:lnSpc>
                <a:spcPct val="150000"/>
              </a:lnSpc>
              <a:spcBef>
                <a:spcPct val="0"/>
              </a:spcBef>
              <a:spcAft>
                <a:spcPct val="0"/>
              </a:spcAft>
              <a:buClrTx/>
              <a:buSzTx/>
              <a:buFontTx/>
              <a:buNone/>
              <a:tabLst/>
            </a:pPr>
            <a:r>
              <a:rPr kumimoji="0" lang="ar-DZ" sz="24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إن انتشار الشركات يعود جزئيا إلى تمتعها بشخصية اعتبارية  عن شخصية أعضائها على أن مصدر الشركة التقليدي هو العقد، وقد بقيت الصفة التعاقدية للشركة هي الوحيدة المميزة لها سواء في الشرائع القديمة كالقانون الروماني أو الفقه الإسلامي أو الأنظمة الحديثة ولاسيما عند إحداث الشركات المساهمة الكبرى في القرن </a:t>
            </a:r>
            <a:r>
              <a:rPr lang="en-US" sz="2400" dirty="0" smtClean="0">
                <a:latin typeface="Simplified Arabic" pitchFamily="18" charset="-78"/>
                <a:ea typeface="Calibri" pitchFamily="34" charset="0"/>
                <a:cs typeface="Simplified Arabic" pitchFamily="18" charset="-78"/>
              </a:rPr>
              <a:t>17</a:t>
            </a:r>
            <a:r>
              <a:rPr kumimoji="0" lang="ar-DZ" sz="24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 كشركة الهند الشرقية مثلا.</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273050" algn="justLow" defTabSz="914400" rtl="1" eaLnBrk="0" fontAlgn="base" latinLnBrk="0" hangingPunct="0">
              <a:lnSpc>
                <a:spcPct val="150000"/>
              </a:lnSpc>
              <a:spcBef>
                <a:spcPct val="0"/>
              </a:spcBef>
              <a:spcAft>
                <a:spcPct val="0"/>
              </a:spcAft>
              <a:buClrTx/>
              <a:buSzTx/>
              <a:buFontTx/>
              <a:buNone/>
              <a:tabLst/>
            </a:pPr>
            <a:r>
              <a:rPr kumimoji="0" lang="ar-DZ" sz="24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تعريف الشركة بأنها: ( عقد بمقتضاه يلزم شخصان أو أكثر بأن يساهم كل منهم في مشروع مالي بتقديم حصة من مال أو من عمل لاقتسام ما قد ينشأ عن هذا المشروع من ربح أو خسارة كما أنها الشخص الاعتباري الذي ينشأ عن العقد).</a:t>
            </a:r>
            <a:endParaRPr kumimoji="0" lang="ar-DZ" sz="2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ransition spd="slow">
    <p:push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37889">
                                            <p:txEl>
                                              <p:pRg st="0" end="0"/>
                                            </p:txEl>
                                          </p:spTgt>
                                        </p:tgtEl>
                                        <p:attrNameLst>
                                          <p:attrName>style.visibility</p:attrName>
                                        </p:attrNameLst>
                                      </p:cBhvr>
                                      <p:to>
                                        <p:strVal val="visible"/>
                                      </p:to>
                                    </p:set>
                                    <p:animEffect transition="in" filter="checkerboard(across)">
                                      <p:cBhvr>
                                        <p:cTn id="7" dur="500"/>
                                        <p:tgtEl>
                                          <p:spTgt spid="37889">
                                            <p:txEl>
                                              <p:pRg st="0" end="0"/>
                                            </p:txEl>
                                          </p:spTgt>
                                        </p:tgtEl>
                                      </p:cBhvr>
                                    </p:animEffect>
                                  </p:childTnLst>
                                </p:cTn>
                              </p:par>
                              <p:par>
                                <p:cTn id="8" presetID="5" presetClass="entr" presetSubtype="10" fill="hold" nodeType="withEffect">
                                  <p:stCondLst>
                                    <p:cond delay="0"/>
                                  </p:stCondLst>
                                  <p:childTnLst>
                                    <p:set>
                                      <p:cBhvr>
                                        <p:cTn id="9" dur="1" fill="hold">
                                          <p:stCondLst>
                                            <p:cond delay="0"/>
                                          </p:stCondLst>
                                        </p:cTn>
                                        <p:tgtEl>
                                          <p:spTgt spid="37889">
                                            <p:txEl>
                                              <p:pRg st="1" end="1"/>
                                            </p:txEl>
                                          </p:spTgt>
                                        </p:tgtEl>
                                        <p:attrNameLst>
                                          <p:attrName>style.visibility</p:attrName>
                                        </p:attrNameLst>
                                      </p:cBhvr>
                                      <p:to>
                                        <p:strVal val="visible"/>
                                      </p:to>
                                    </p:set>
                                    <p:animEffect transition="in" filter="checkerboard(across)">
                                      <p:cBhvr>
                                        <p:cTn id="10" dur="500"/>
                                        <p:tgtEl>
                                          <p:spTgt spid="37889">
                                            <p:txEl>
                                              <p:pRg st="1" end="1"/>
                                            </p:txEl>
                                          </p:spTgt>
                                        </p:tgtEl>
                                      </p:cBhvr>
                                    </p:animEffect>
                                  </p:childTnLst>
                                </p:cTn>
                              </p:par>
                              <p:par>
                                <p:cTn id="11" presetID="5" presetClass="entr" presetSubtype="10" fill="hold" nodeType="withEffect">
                                  <p:stCondLst>
                                    <p:cond delay="0"/>
                                  </p:stCondLst>
                                  <p:childTnLst>
                                    <p:set>
                                      <p:cBhvr>
                                        <p:cTn id="12" dur="1" fill="hold">
                                          <p:stCondLst>
                                            <p:cond delay="0"/>
                                          </p:stCondLst>
                                        </p:cTn>
                                        <p:tgtEl>
                                          <p:spTgt spid="37889">
                                            <p:txEl>
                                              <p:pRg st="2" end="2"/>
                                            </p:txEl>
                                          </p:spTgt>
                                        </p:tgtEl>
                                        <p:attrNameLst>
                                          <p:attrName>style.visibility</p:attrName>
                                        </p:attrNameLst>
                                      </p:cBhvr>
                                      <p:to>
                                        <p:strVal val="visible"/>
                                      </p:to>
                                    </p:set>
                                    <p:animEffect transition="in" filter="checkerboard(across)">
                                      <p:cBhvr>
                                        <p:cTn id="13" dur="500"/>
                                        <p:tgtEl>
                                          <p:spTgt spid="37889">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Rectangle 1"/>
          <p:cNvSpPr>
            <a:spLocks noChangeArrowheads="1"/>
          </p:cNvSpPr>
          <p:nvPr/>
        </p:nvSpPr>
        <p:spPr bwMode="auto">
          <a:xfrm>
            <a:off x="785786" y="428604"/>
            <a:ext cx="8001056" cy="558614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1" eaLnBrk="1" fontAlgn="base" latinLnBrk="0" hangingPunct="1">
              <a:lnSpc>
                <a:spcPct val="150000"/>
              </a:lnSpc>
              <a:spcBef>
                <a:spcPct val="0"/>
              </a:spcBef>
              <a:spcAft>
                <a:spcPct val="0"/>
              </a:spcAft>
              <a:buClrTx/>
              <a:buSzTx/>
              <a:tabLst/>
            </a:pPr>
            <a:r>
              <a:rPr kumimoji="0" lang="ar-DZ" sz="2400" b="1"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التمييز بين الشركة والمؤسسات القريبة منها:</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1" eaLnBrk="0" fontAlgn="base" latinLnBrk="0" hangingPunct="0">
              <a:lnSpc>
                <a:spcPct val="150000"/>
              </a:lnSpc>
              <a:spcBef>
                <a:spcPct val="0"/>
              </a:spcBef>
              <a:spcAft>
                <a:spcPct val="0"/>
              </a:spcAft>
              <a:buClrTx/>
              <a:buSzTx/>
              <a:buFontTx/>
              <a:buChar char="•"/>
              <a:tabLst/>
            </a:pPr>
            <a:r>
              <a:rPr kumimoji="0" lang="ar-DZ" sz="2400" b="1"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العمل المشترك</a:t>
            </a:r>
            <a:r>
              <a:rPr kumimoji="0" lang="ar-DZ" sz="24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 قد يقام عمل مشترك دون تأسيس شركة تستوفي الإجراءات الشكلية المقررة لها مثل الأطباء أو المهندسين، فهل تعتبر مساهمتهم في العمل كافة؟</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1" eaLnBrk="0" fontAlgn="base" latinLnBrk="0" hangingPunct="0">
              <a:lnSpc>
                <a:spcPct val="150000"/>
              </a:lnSpc>
              <a:spcBef>
                <a:spcPct val="0"/>
              </a:spcBef>
              <a:spcAft>
                <a:spcPct val="0"/>
              </a:spcAft>
              <a:buClrTx/>
              <a:buSzTx/>
              <a:buFontTx/>
              <a:buNone/>
              <a:tabLst/>
            </a:pPr>
            <a:r>
              <a:rPr kumimoji="0" lang="ar-DZ" sz="24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لوصف هذه المساهمة لا بد من تحليل تفاصيلها، فقد تقتصر المساهمة على اتخاذ  مقر مشترك لتخفيف الأعباء المادية دون اقتسام الأرباح أو الخسائر الناجمة عن واردات كل واحدة من المتعاونين، أما إذا كان المتعاونون يقسمون الموارد والأعباء ولهم وإدارة وذمة مالية باسم شخص اعتباري وأعمالهم مدنية، نكون أمام شركة مدنية، أما إذا قدم كل منهم خدمات باسم شخصي دون أن يترتب على زميله أي التزام حال الغير، فقد ينفي مفهوم الشركة.</a:t>
            </a:r>
            <a:endParaRPr kumimoji="0" lang="ar-DZ" sz="2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ransition spd="slow">
    <p:push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36865">
                                            <p:txEl>
                                              <p:pRg st="0" end="0"/>
                                            </p:txEl>
                                          </p:spTgt>
                                        </p:tgtEl>
                                        <p:attrNameLst>
                                          <p:attrName>style.visibility</p:attrName>
                                        </p:attrNameLst>
                                      </p:cBhvr>
                                      <p:to>
                                        <p:strVal val="visible"/>
                                      </p:to>
                                    </p:set>
                                    <p:animEffect transition="in" filter="checkerboard(across)">
                                      <p:cBhvr>
                                        <p:cTn id="7" dur="500"/>
                                        <p:tgtEl>
                                          <p:spTgt spid="36865">
                                            <p:txEl>
                                              <p:pRg st="0" end="0"/>
                                            </p:txEl>
                                          </p:spTgt>
                                        </p:tgtEl>
                                      </p:cBhvr>
                                    </p:animEffect>
                                  </p:childTnLst>
                                </p:cTn>
                              </p:par>
                              <p:par>
                                <p:cTn id="8" presetID="5" presetClass="entr" presetSubtype="10" fill="hold" nodeType="withEffect">
                                  <p:stCondLst>
                                    <p:cond delay="0"/>
                                  </p:stCondLst>
                                  <p:childTnLst>
                                    <p:set>
                                      <p:cBhvr>
                                        <p:cTn id="9" dur="1" fill="hold">
                                          <p:stCondLst>
                                            <p:cond delay="0"/>
                                          </p:stCondLst>
                                        </p:cTn>
                                        <p:tgtEl>
                                          <p:spTgt spid="36865">
                                            <p:txEl>
                                              <p:pRg st="1" end="1"/>
                                            </p:txEl>
                                          </p:spTgt>
                                        </p:tgtEl>
                                        <p:attrNameLst>
                                          <p:attrName>style.visibility</p:attrName>
                                        </p:attrNameLst>
                                      </p:cBhvr>
                                      <p:to>
                                        <p:strVal val="visible"/>
                                      </p:to>
                                    </p:set>
                                    <p:animEffect transition="in" filter="checkerboard(across)">
                                      <p:cBhvr>
                                        <p:cTn id="10" dur="500"/>
                                        <p:tgtEl>
                                          <p:spTgt spid="36865">
                                            <p:txEl>
                                              <p:pRg st="1" end="1"/>
                                            </p:txEl>
                                          </p:spTgt>
                                        </p:tgtEl>
                                      </p:cBhvr>
                                    </p:animEffect>
                                  </p:childTnLst>
                                </p:cTn>
                              </p:par>
                              <p:par>
                                <p:cTn id="11" presetID="5" presetClass="entr" presetSubtype="10" fill="hold" nodeType="withEffect">
                                  <p:stCondLst>
                                    <p:cond delay="0"/>
                                  </p:stCondLst>
                                  <p:childTnLst>
                                    <p:set>
                                      <p:cBhvr>
                                        <p:cTn id="12" dur="1" fill="hold">
                                          <p:stCondLst>
                                            <p:cond delay="0"/>
                                          </p:stCondLst>
                                        </p:cTn>
                                        <p:tgtEl>
                                          <p:spTgt spid="36865">
                                            <p:txEl>
                                              <p:pRg st="2" end="2"/>
                                            </p:txEl>
                                          </p:spTgt>
                                        </p:tgtEl>
                                        <p:attrNameLst>
                                          <p:attrName>style.visibility</p:attrName>
                                        </p:attrNameLst>
                                      </p:cBhvr>
                                      <p:to>
                                        <p:strVal val="visible"/>
                                      </p:to>
                                    </p:set>
                                    <p:animEffect transition="in" filter="checkerboard(across)">
                                      <p:cBhvr>
                                        <p:cTn id="13" dur="500"/>
                                        <p:tgtEl>
                                          <p:spTgt spid="3686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Rectangle 1"/>
          <p:cNvSpPr>
            <a:spLocks noChangeArrowheads="1"/>
          </p:cNvSpPr>
          <p:nvPr/>
        </p:nvSpPr>
        <p:spPr bwMode="auto">
          <a:xfrm>
            <a:off x="428596" y="357166"/>
            <a:ext cx="8429652" cy="618630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1" eaLnBrk="1" fontAlgn="base" latinLnBrk="0" hangingPunct="1">
              <a:lnSpc>
                <a:spcPct val="150000"/>
              </a:lnSpc>
              <a:spcBef>
                <a:spcPct val="0"/>
              </a:spcBef>
              <a:spcAft>
                <a:spcPct val="0"/>
              </a:spcAft>
              <a:buClrTx/>
              <a:buSzTx/>
              <a:buFontTx/>
              <a:buChar char="•"/>
              <a:tabLst/>
            </a:pPr>
            <a:r>
              <a:rPr kumimoji="0" lang="ar-DZ" sz="2400" b="1"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الملكية الشائعة:</a:t>
            </a:r>
            <a:r>
              <a:rPr kumimoji="0" lang="ar-DZ" sz="24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 الشيوع هو اشتراك عدة أشخاص في ملكية مال معين دون إفراز حصة كل منهم فيه كأن يملك كل منهم النصف أو الثلث في كل جزء منه، وغالبا ما ينجم الشيوع عن الإرث.</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1" eaLnBrk="0" fontAlgn="base" latinLnBrk="0" hangingPunct="0">
              <a:lnSpc>
                <a:spcPct val="150000"/>
              </a:lnSpc>
              <a:spcBef>
                <a:spcPct val="0"/>
              </a:spcBef>
              <a:spcAft>
                <a:spcPct val="0"/>
              </a:spcAft>
              <a:buClrTx/>
              <a:buSzTx/>
              <a:buFontTx/>
              <a:buNone/>
              <a:tabLst/>
            </a:pPr>
            <a:r>
              <a:rPr kumimoji="0" lang="ar-DZ" sz="24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إن الفرق بين الشركة والشيوع أن هذا الأخير هو حالة ثابتة تقتصر على ملكية مال مشترك والحصول على ثماره، أما الشركة فتنصب على نشاط إيجابي يشمل تحقيق مشروع مالي مشترك وتحقيق هذا المشروع يحتاج إلى أموال يتقدم </a:t>
            </a:r>
            <a:r>
              <a:rPr kumimoji="0" lang="ar-DZ" sz="2400" b="0" i="0" u="none" strike="noStrike" cap="none" normalizeH="0" baseline="0" dirty="0" err="1" smtClean="0">
                <a:ln>
                  <a:noFill/>
                </a:ln>
                <a:solidFill>
                  <a:schemeClr val="tx1"/>
                </a:solidFill>
                <a:effectLst/>
                <a:latin typeface="Simplified Arabic" pitchFamily="18" charset="-78"/>
                <a:ea typeface="Calibri" pitchFamily="34" charset="0"/>
                <a:cs typeface="Simplified Arabic" pitchFamily="18" charset="-78"/>
              </a:rPr>
              <a:t>بها</a:t>
            </a:r>
            <a:r>
              <a:rPr kumimoji="0" lang="ar-DZ" sz="24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 الشركاء، إلا أن هذه الأموال ليست ملكا شائعا بين الشركاء، وإنما هي ملك شخص اعتباري مستقل عن الشركاء.</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1" eaLnBrk="0" fontAlgn="base" latinLnBrk="0" hangingPunct="0">
              <a:lnSpc>
                <a:spcPct val="150000"/>
              </a:lnSpc>
              <a:spcBef>
                <a:spcPct val="0"/>
              </a:spcBef>
              <a:spcAft>
                <a:spcPct val="0"/>
              </a:spcAft>
              <a:buClrTx/>
              <a:buSzTx/>
              <a:buFontTx/>
              <a:buChar char="•"/>
              <a:tabLst/>
            </a:pPr>
            <a:r>
              <a:rPr kumimoji="0" lang="ar-DZ" sz="2400" b="1"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الجمعية:</a:t>
            </a:r>
            <a:r>
              <a:rPr kumimoji="0" lang="ar-DZ" sz="24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 هي جماعة ذات صفة دائمة مكونة من عدة أشخاص طبيعية أو اعتبارية لغرض غير الحصول على ربح مادي، ويبرز هذا التعريف الفارق بين الجمعية أو الشركة التي تسعى للحصول على ربح يوزع بين الشركاء.</a:t>
            </a:r>
            <a:endParaRPr kumimoji="0" lang="ar-DZ" sz="2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ransition spd="slow">
    <p:push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35841">
                                            <p:txEl>
                                              <p:pRg st="0" end="0"/>
                                            </p:txEl>
                                          </p:spTgt>
                                        </p:tgtEl>
                                        <p:attrNameLst>
                                          <p:attrName>style.visibility</p:attrName>
                                        </p:attrNameLst>
                                      </p:cBhvr>
                                      <p:to>
                                        <p:strVal val="visible"/>
                                      </p:to>
                                    </p:set>
                                    <p:animEffect transition="in" filter="checkerboard(across)">
                                      <p:cBhvr>
                                        <p:cTn id="7" dur="500"/>
                                        <p:tgtEl>
                                          <p:spTgt spid="35841">
                                            <p:txEl>
                                              <p:pRg st="0" end="0"/>
                                            </p:txEl>
                                          </p:spTgt>
                                        </p:tgtEl>
                                      </p:cBhvr>
                                    </p:animEffect>
                                  </p:childTnLst>
                                </p:cTn>
                              </p:par>
                              <p:par>
                                <p:cTn id="8" presetID="5" presetClass="entr" presetSubtype="10" fill="hold" nodeType="withEffect">
                                  <p:stCondLst>
                                    <p:cond delay="0"/>
                                  </p:stCondLst>
                                  <p:childTnLst>
                                    <p:set>
                                      <p:cBhvr>
                                        <p:cTn id="9" dur="1" fill="hold">
                                          <p:stCondLst>
                                            <p:cond delay="0"/>
                                          </p:stCondLst>
                                        </p:cTn>
                                        <p:tgtEl>
                                          <p:spTgt spid="35841">
                                            <p:txEl>
                                              <p:pRg st="1" end="1"/>
                                            </p:txEl>
                                          </p:spTgt>
                                        </p:tgtEl>
                                        <p:attrNameLst>
                                          <p:attrName>style.visibility</p:attrName>
                                        </p:attrNameLst>
                                      </p:cBhvr>
                                      <p:to>
                                        <p:strVal val="visible"/>
                                      </p:to>
                                    </p:set>
                                    <p:animEffect transition="in" filter="checkerboard(across)">
                                      <p:cBhvr>
                                        <p:cTn id="10" dur="500"/>
                                        <p:tgtEl>
                                          <p:spTgt spid="35841">
                                            <p:txEl>
                                              <p:pRg st="1" end="1"/>
                                            </p:txEl>
                                          </p:spTgt>
                                        </p:tgtEl>
                                      </p:cBhvr>
                                    </p:animEffect>
                                  </p:childTnLst>
                                </p:cTn>
                              </p:par>
                              <p:par>
                                <p:cTn id="11" presetID="5" presetClass="entr" presetSubtype="10" fill="hold" nodeType="withEffect">
                                  <p:stCondLst>
                                    <p:cond delay="0"/>
                                  </p:stCondLst>
                                  <p:childTnLst>
                                    <p:set>
                                      <p:cBhvr>
                                        <p:cTn id="12" dur="1" fill="hold">
                                          <p:stCondLst>
                                            <p:cond delay="0"/>
                                          </p:stCondLst>
                                        </p:cTn>
                                        <p:tgtEl>
                                          <p:spTgt spid="35841">
                                            <p:txEl>
                                              <p:pRg st="2" end="2"/>
                                            </p:txEl>
                                          </p:spTgt>
                                        </p:tgtEl>
                                        <p:attrNameLst>
                                          <p:attrName>style.visibility</p:attrName>
                                        </p:attrNameLst>
                                      </p:cBhvr>
                                      <p:to>
                                        <p:strVal val="visible"/>
                                      </p:to>
                                    </p:set>
                                    <p:animEffect transition="in" filter="checkerboard(across)">
                                      <p:cBhvr>
                                        <p:cTn id="13" dur="500"/>
                                        <p:tgtEl>
                                          <p:spTgt spid="35841">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9" name="Rectangle 1"/>
          <p:cNvSpPr>
            <a:spLocks noChangeArrowheads="1"/>
          </p:cNvSpPr>
          <p:nvPr/>
        </p:nvSpPr>
        <p:spPr bwMode="auto">
          <a:xfrm>
            <a:off x="785786" y="714356"/>
            <a:ext cx="8143932" cy="563231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342900" algn="justLow" defTabSz="914400" rtl="1" eaLnBrk="1" fontAlgn="base" latinLnBrk="0" hangingPunct="1">
              <a:lnSpc>
                <a:spcPct val="150000"/>
              </a:lnSpc>
              <a:spcBef>
                <a:spcPct val="0"/>
              </a:spcBef>
              <a:spcAft>
                <a:spcPct val="0"/>
              </a:spcAft>
              <a:buClrTx/>
              <a:buSzTx/>
              <a:buFontTx/>
              <a:buChar char="•"/>
              <a:tabLst/>
            </a:pPr>
            <a:r>
              <a:rPr kumimoji="0" lang="ar-DZ" sz="2400" b="1"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تمييز بين الشركات المدنية والشركات التجارية.</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lvl="0" indent="342900" algn="r" rtl="1" eaLnBrk="0" fontAlgn="base" hangingPunct="0">
              <a:lnSpc>
                <a:spcPct val="150000"/>
              </a:lnSpc>
              <a:spcBef>
                <a:spcPct val="0"/>
              </a:spcBef>
              <a:spcAft>
                <a:spcPct val="0"/>
              </a:spcAft>
            </a:pPr>
            <a:r>
              <a:rPr kumimoji="0" lang="ar-DZ" sz="24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يستمد التمييز بين الشركات التجارية والمدنية أسسه بصورة مبدئية من صفة الأعمال التي تقوم </a:t>
            </a:r>
            <a:r>
              <a:rPr kumimoji="0" lang="ar-DZ" sz="2400" b="0" i="0" u="none" strike="noStrike" cap="none" normalizeH="0" baseline="0" dirty="0" err="1" smtClean="0">
                <a:ln>
                  <a:noFill/>
                </a:ln>
                <a:solidFill>
                  <a:schemeClr val="tx1"/>
                </a:solidFill>
                <a:effectLst/>
                <a:latin typeface="Simplified Arabic" pitchFamily="18" charset="-78"/>
                <a:ea typeface="Calibri" pitchFamily="34" charset="0"/>
                <a:cs typeface="Simplified Arabic" pitchFamily="18" charset="-78"/>
              </a:rPr>
              <a:t>بها</a:t>
            </a:r>
            <a:r>
              <a:rPr kumimoji="0" lang="ar-DZ" sz="24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 الشركة، فإذا كان موضوع الشركة التعامل بالأعمال التجارية، اعتبرت هذه الشركة ذات الصفة التجارية وأخضعت لأحكام القانون التجاري أما إذا كان موضوع الشركة مدنيا، فإنها تعتبر ذات الصفة المدنية، أما بالنسبة للتشريع الجزائري فلم يكتفي بالمعيار الموضوعي للتمييز بين الشركة المدنية والشركة التجارية بل تبني المعيار الشكلي وذلك من خلال م</a:t>
            </a:r>
            <a:r>
              <a:rPr lang="ar-DZ" sz="2400" dirty="0" smtClean="0">
                <a:latin typeface="Simplified Arabic" pitchFamily="18" charset="-78"/>
                <a:ea typeface="Calibri" pitchFamily="34" charset="0"/>
                <a:cs typeface="Simplified Arabic" pitchFamily="18" charset="-78"/>
              </a:rPr>
              <a:t>3</a:t>
            </a:r>
            <a:r>
              <a:rPr kumimoji="0" lang="ar-DZ" sz="24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.ق.ت.ج:</a:t>
            </a:r>
            <a:r>
              <a:rPr lang="ar-DZ" sz="2400" dirty="0" smtClean="0"/>
              <a:t> </a:t>
            </a:r>
            <a:r>
              <a:rPr lang="en-US" sz="2400" dirty="0" smtClean="0"/>
              <a:t> »</a:t>
            </a:r>
            <a:r>
              <a:rPr lang="ar-DZ" sz="2400" dirty="0" smtClean="0"/>
              <a:t>يعد </a:t>
            </a:r>
            <a:r>
              <a:rPr lang="ar-DZ" sz="2400" dirty="0" smtClean="0"/>
              <a:t>عملا تجاريا بحسب شكله الشركات </a:t>
            </a:r>
            <a:r>
              <a:rPr lang="ar-DZ" sz="2400" dirty="0" smtClean="0"/>
              <a:t>التجارية» كما نصت المادة 544 </a:t>
            </a:r>
            <a:r>
              <a:rPr lang="ar-DZ" sz="2400" dirty="0" err="1" smtClean="0"/>
              <a:t>ق</a:t>
            </a:r>
            <a:r>
              <a:rPr lang="ar-DZ" sz="2400" dirty="0" smtClean="0"/>
              <a:t>.ت.ج</a:t>
            </a:r>
            <a:r>
              <a:rPr lang="ar-DZ" sz="2400" dirty="0" smtClean="0">
                <a:latin typeface="Simplified Arabic" pitchFamily="18" charset="-78"/>
                <a:cs typeface="Simplified Arabic" pitchFamily="18" charset="-78"/>
              </a:rPr>
              <a:t> </a:t>
            </a:r>
            <a:r>
              <a:rPr lang="ar-DZ" sz="2400" dirty="0" smtClean="0">
                <a:latin typeface="Simplified Arabic" pitchFamily="18" charset="-78"/>
                <a:cs typeface="Simplified Arabic" pitchFamily="18" charset="-78"/>
              </a:rPr>
              <a:t>:</a:t>
            </a:r>
            <a:r>
              <a:rPr kumimoji="0" lang="ar-DZ" sz="24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«الطابع </a:t>
            </a:r>
            <a:r>
              <a:rPr kumimoji="0" lang="ar-DZ" sz="24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التجاري إما بشكلها أو موضوعها تعد شركات التضامن وشركات التوصية وشركات ذات المسؤولية المحدودة وشركات المساهمة تجارية بحكم شكلها ومهما يكون موضوعها»</a:t>
            </a:r>
            <a:endParaRPr kumimoji="0" lang="ar-DZ" sz="2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ransition spd="slow">
    <p:push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48129">
                                            <p:txEl>
                                              <p:pRg st="0" end="0"/>
                                            </p:txEl>
                                          </p:spTgt>
                                        </p:tgtEl>
                                        <p:attrNameLst>
                                          <p:attrName>style.visibility</p:attrName>
                                        </p:attrNameLst>
                                      </p:cBhvr>
                                      <p:to>
                                        <p:strVal val="visible"/>
                                      </p:to>
                                    </p:set>
                                    <p:animEffect transition="in" filter="checkerboard(across)">
                                      <p:cBhvr>
                                        <p:cTn id="7" dur="500"/>
                                        <p:tgtEl>
                                          <p:spTgt spid="48129">
                                            <p:txEl>
                                              <p:pRg st="0" end="0"/>
                                            </p:txEl>
                                          </p:spTgt>
                                        </p:tgtEl>
                                      </p:cBhvr>
                                    </p:animEffect>
                                  </p:childTnLst>
                                </p:cTn>
                              </p:par>
                              <p:par>
                                <p:cTn id="8" presetID="5" presetClass="entr" presetSubtype="10" fill="hold" nodeType="withEffect">
                                  <p:stCondLst>
                                    <p:cond delay="0"/>
                                  </p:stCondLst>
                                  <p:childTnLst>
                                    <p:set>
                                      <p:cBhvr>
                                        <p:cTn id="9" dur="1" fill="hold">
                                          <p:stCondLst>
                                            <p:cond delay="0"/>
                                          </p:stCondLst>
                                        </p:cTn>
                                        <p:tgtEl>
                                          <p:spTgt spid="48129">
                                            <p:txEl>
                                              <p:pRg st="1" end="1"/>
                                            </p:txEl>
                                          </p:spTgt>
                                        </p:tgtEl>
                                        <p:attrNameLst>
                                          <p:attrName>style.visibility</p:attrName>
                                        </p:attrNameLst>
                                      </p:cBhvr>
                                      <p:to>
                                        <p:strVal val="visible"/>
                                      </p:to>
                                    </p:set>
                                    <p:animEffect transition="in" filter="checkerboard(across)">
                                      <p:cBhvr>
                                        <p:cTn id="10" dur="500"/>
                                        <p:tgtEl>
                                          <p:spTgt spid="48129">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تدفق">
  <a:themeElements>
    <a:clrScheme name="تدفق">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تدفق">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تدفق">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337</TotalTime>
  <Words>1030</Words>
  <Application>Microsoft Office PowerPoint</Application>
  <PresentationFormat>Affichage à l'écran (4:3)</PresentationFormat>
  <Paragraphs>55</Paragraphs>
  <Slides>13</Slides>
  <Notes>0</Notes>
  <HiddenSlides>0</HiddenSlides>
  <MMClips>0</MMClips>
  <ScaleCrop>false</ScaleCrop>
  <HeadingPairs>
    <vt:vector size="4" baseType="variant">
      <vt:variant>
        <vt:lpstr>Thème</vt:lpstr>
      </vt:variant>
      <vt:variant>
        <vt:i4>1</vt:i4>
      </vt:variant>
      <vt:variant>
        <vt:lpstr>Titres des diapositives</vt:lpstr>
      </vt:variant>
      <vt:variant>
        <vt:i4>13</vt:i4>
      </vt:variant>
    </vt:vector>
  </HeadingPairs>
  <TitlesOfParts>
    <vt:vector size="14" baseType="lpstr">
      <vt:lpstr>تدفق</vt:lpstr>
      <vt:lpstr>Diapositive 1</vt:lpstr>
      <vt:lpstr> </vt:lpstr>
      <vt:lpstr>المبحث الثاني: شركة التوصية البسيطة. أولا: تعريف شركة التوصية البسيطة وخصائصها. ثانيا: تكوين شركة المحاصة. المبحث الثالث: شركة المحاصة. أولا: تعريف شركة المحاصة وخصائصها. ثانيا: تكوين شركة المحاصة وإدارتها. المبحث الرابع: شركة ذات المسؤولية المحدودة. أولا: الطبيعة القانونية للشركة ذات المسؤولية المحدودة وخصائصها. ثانيا: تكوين الشركة وإدارتها. ثالثا: المؤسسة ذات الشخص وذات المسؤولية الوحيدة.  </vt:lpstr>
      <vt:lpstr>Diapositive 4</vt:lpstr>
      <vt:lpstr>Diapositive 5</vt:lpstr>
      <vt:lpstr>Diapositive 6</vt:lpstr>
      <vt:lpstr>Diapositive 7</vt:lpstr>
      <vt:lpstr>Diapositive 8</vt:lpstr>
      <vt:lpstr>Diapositive 9</vt:lpstr>
      <vt:lpstr>Diapositive 10</vt:lpstr>
      <vt:lpstr>Diapositive 11</vt:lpstr>
      <vt:lpstr>Diapositive 12</vt:lpstr>
      <vt:lpstr>Diapositive 13</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الجمهورية الجزائرية الديمقراطية الشعبية </dc:title>
  <dc:creator>SAMI</dc:creator>
  <cp:lastModifiedBy>hp</cp:lastModifiedBy>
  <cp:revision>86</cp:revision>
  <dcterms:created xsi:type="dcterms:W3CDTF">2013-05-04T01:02:08Z</dcterms:created>
  <dcterms:modified xsi:type="dcterms:W3CDTF">2015-10-07T03:19:36Z</dcterms:modified>
</cp:coreProperties>
</file>