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3" r:id="rId6"/>
    <p:sldId id="264"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14/11/2022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721342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14/11/2022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13102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14/11/2022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630430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14/11/2022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11811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BE4DB72-D393-4295-A515-3833886F2A21}" type="datetimeFigureOut">
              <a:rPr lang="fr-FR" smtClean="0"/>
              <a:t>14/11/2022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852557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BE4DB72-D393-4295-A515-3833886F2A21}" type="datetimeFigureOut">
              <a:rPr lang="fr-FR" smtClean="0"/>
              <a:t>14/11/2022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453526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BE4DB72-D393-4295-A515-3833886F2A21}" type="datetimeFigureOut">
              <a:rPr lang="fr-FR" smtClean="0"/>
              <a:t>14/11/2022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141148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BE4DB72-D393-4295-A515-3833886F2A21}" type="datetimeFigureOut">
              <a:rPr lang="fr-FR" smtClean="0"/>
              <a:t>14/11/2022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630482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BE4DB72-D393-4295-A515-3833886F2A21}" type="datetimeFigureOut">
              <a:rPr lang="fr-FR" smtClean="0"/>
              <a:t>14/11/2022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391162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BE4DB72-D393-4295-A515-3833886F2A21}" type="datetimeFigureOut">
              <a:rPr lang="fr-FR" smtClean="0"/>
              <a:t>14/11/2022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564297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BE4DB72-D393-4295-A515-3833886F2A21}" type="datetimeFigureOut">
              <a:rPr lang="fr-FR" smtClean="0"/>
              <a:t>14/11/2022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4109999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4DB72-D393-4295-A515-3833886F2A21}" type="datetimeFigureOut">
              <a:rPr lang="fr-FR" smtClean="0"/>
              <a:t>14/11/2022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A842A9-A155-4261-B47C-A0DE78AF62BE}" type="slidenum">
              <a:rPr lang="fr-FR" smtClean="0"/>
              <a:t>‹N°›</a:t>
            </a:fld>
            <a:endParaRPr lang="fr-FR"/>
          </a:p>
        </p:txBody>
      </p:sp>
    </p:spTree>
    <p:extLst>
      <p:ext uri="{BB962C8B-B14F-4D97-AF65-F5344CB8AC3E}">
        <p14:creationId xmlns:p14="http://schemas.microsoft.com/office/powerpoint/2010/main" val="3639840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052736"/>
            <a:ext cx="8964488" cy="5688632"/>
          </a:xfrm>
        </p:spPr>
        <p:txBody>
          <a:bodyPr>
            <a:normAutofit/>
          </a:bodyPr>
          <a:lstStyle/>
          <a:p>
            <a:pPr algn="r" rtl="1">
              <a:lnSpc>
                <a:spcPct val="115000"/>
              </a:lnSpc>
              <a:spcAft>
                <a:spcPts val="0"/>
              </a:spcAft>
            </a:pPr>
            <a:r>
              <a:rPr lang="ar-DZ" sz="2800" b="1" u="sng" dirty="0">
                <a:latin typeface="Sakkal Majalla" pitchFamily="2" charset="-78"/>
                <a:ea typeface="Calibri"/>
                <a:cs typeface="Sakkal Majalla" pitchFamily="2" charset="-78"/>
              </a:rPr>
              <a:t>المحاضرة </a:t>
            </a:r>
            <a:r>
              <a:rPr lang="ar-DZ" sz="2800" b="1" u="sng" dirty="0" smtClean="0">
                <a:latin typeface="Sakkal Majalla" pitchFamily="2" charset="-78"/>
                <a:ea typeface="Calibri"/>
                <a:cs typeface="Sakkal Majalla" pitchFamily="2" charset="-78"/>
              </a:rPr>
              <a:t>السابعة</a:t>
            </a:r>
            <a:endParaRPr lang="fr-FR" sz="2000" dirty="0">
              <a:latin typeface="Sakkal Majalla" pitchFamily="2" charset="-78"/>
              <a:ea typeface="Calibri"/>
              <a:cs typeface="Sakkal Majalla" pitchFamily="2" charset="-78"/>
            </a:endParaRPr>
          </a:p>
          <a:p>
            <a:pPr marL="0" lvl="0" indent="0" algn="ctr" rtl="1">
              <a:spcBef>
                <a:spcPts val="0"/>
              </a:spcBef>
              <a:buNone/>
            </a:pPr>
            <a:r>
              <a:rPr lang="ar-SA" sz="2800" dirty="0">
                <a:solidFill>
                  <a:schemeClr val="accent5"/>
                </a:solidFill>
                <a:effectLst>
                  <a:outerShdw blurRad="38100" dist="38100" dir="2700000" algn="tl">
                    <a:srgbClr val="000000">
                      <a:alpha val="43137"/>
                    </a:srgbClr>
                  </a:outerShdw>
                </a:effectLst>
                <a:latin typeface="Sakkal Majalla" pitchFamily="2" charset="-78"/>
                <a:cs typeface="Sakkal Majalla" pitchFamily="2" charset="-78"/>
              </a:rPr>
              <a:t> </a:t>
            </a:r>
            <a:r>
              <a:rPr lang="ar-DZ" sz="2800" b="1" dirty="0" smtClean="0">
                <a:solidFill>
                  <a:schemeClr val="accent5"/>
                </a:solidFill>
                <a:effectLst>
                  <a:outerShdw blurRad="38100" dist="38100" dir="2700000" algn="tl">
                    <a:srgbClr val="000000">
                      <a:alpha val="43137"/>
                    </a:srgbClr>
                  </a:outerShdw>
                </a:effectLst>
                <a:latin typeface="Sakkal Majalla" pitchFamily="2" charset="-78"/>
                <a:cs typeface="Sakkal Majalla" pitchFamily="2" charset="-78"/>
              </a:rPr>
              <a:t>1</a:t>
            </a:r>
            <a:r>
              <a:rPr lang="ar-DZ" sz="2800" b="1" dirty="0" smtClean="0">
                <a:solidFill>
                  <a:schemeClr val="accent5"/>
                </a:solidFill>
                <a:effectLst>
                  <a:outerShdw blurRad="38100" dist="38100" dir="2700000" algn="tl">
                    <a:srgbClr val="000000">
                      <a:alpha val="43137"/>
                    </a:srgbClr>
                  </a:outerShdw>
                </a:effectLst>
                <a:latin typeface="Sakkal Majalla" pitchFamily="2" charset="-78"/>
                <a:cs typeface="Sakkal Majalla" pitchFamily="2" charset="-78"/>
              </a:rPr>
              <a:t>.</a:t>
            </a:r>
            <a:r>
              <a:rPr lang="ar-DZ" sz="2800" b="1" dirty="0" smtClean="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rPr>
              <a:t>.</a:t>
            </a:r>
            <a:r>
              <a:rPr lang="ar-DZ" sz="2800" b="1" dirty="0" smtClean="0">
                <a:solidFill>
                  <a:schemeClr val="accent5"/>
                </a:solidFill>
                <a:effectLst>
                  <a:outerShdw blurRad="38100" dist="38100" dir="2700000" algn="tl">
                    <a:srgbClr val="000000">
                      <a:alpha val="43137"/>
                    </a:srgbClr>
                  </a:outerShdw>
                </a:effectLst>
                <a:latin typeface="Sakkal Majalla" pitchFamily="2" charset="-78"/>
                <a:cs typeface="Sakkal Majalla" pitchFamily="2" charset="-78"/>
              </a:rPr>
              <a:t>نظام </a:t>
            </a:r>
            <a:r>
              <a:rPr lang="ar-DZ" sz="2800" b="1" dirty="0">
                <a:solidFill>
                  <a:schemeClr val="accent5"/>
                </a:solidFill>
                <a:effectLst>
                  <a:outerShdw blurRad="38100" dist="38100" dir="2700000" algn="tl">
                    <a:srgbClr val="000000">
                      <a:alpha val="43137"/>
                    </a:srgbClr>
                  </a:outerShdw>
                </a:effectLst>
                <a:latin typeface="Sakkal Majalla" pitchFamily="2" charset="-78"/>
                <a:cs typeface="Sakkal Majalla" pitchFamily="2" charset="-78"/>
              </a:rPr>
              <a:t>القيادة والتخطيط:</a:t>
            </a:r>
          </a:p>
          <a:p>
            <a:pPr marL="0" indent="0" algn="r" rtl="1">
              <a:spcBef>
                <a:spcPts val="0"/>
              </a:spcBef>
              <a:buNone/>
            </a:pPr>
            <a:r>
              <a:rPr lang="ar-DZ" sz="1800" dirty="0">
                <a:latin typeface="Wingdings"/>
              </a:rPr>
              <a:t> </a:t>
            </a:r>
            <a:r>
              <a:rPr lang="ar-DZ" sz="2400" dirty="0">
                <a:latin typeface="Sakkal Majalla" pitchFamily="2" charset="-78"/>
                <a:cs typeface="Sakkal Majalla" pitchFamily="2" charset="-78"/>
              </a:rPr>
              <a:t>نظام القيادة والتخطيط هو النظام الذي يقوم بالتنبؤ بما سيكون عليه المستقبل </a:t>
            </a:r>
            <a:r>
              <a:rPr lang="ar-DZ" sz="2400" dirty="0" smtClean="0">
                <a:latin typeface="Sakkal Majalla" pitchFamily="2" charset="-78"/>
                <a:cs typeface="Sakkal Majalla" pitchFamily="2" charset="-78"/>
              </a:rPr>
              <a:t>مع الاستعداد </a:t>
            </a:r>
            <a:r>
              <a:rPr lang="ar-DZ" sz="2400" dirty="0">
                <a:latin typeface="Sakkal Majalla" pitchFamily="2" charset="-78"/>
                <a:cs typeface="Sakkal Majalla" pitchFamily="2" charset="-78"/>
              </a:rPr>
              <a:t>لمواجهته، واختيار البدائل واتخاذ القرارات وإصدار التعليمات </a:t>
            </a:r>
            <a:r>
              <a:rPr lang="ar-DZ" sz="2400" dirty="0" smtClean="0">
                <a:latin typeface="Sakkal Majalla" pitchFamily="2" charset="-78"/>
                <a:cs typeface="Sakkal Majalla" pitchFamily="2" charset="-78"/>
              </a:rPr>
              <a:t>والأوامر، وهو </a:t>
            </a:r>
            <a:r>
              <a:rPr lang="ar-DZ" sz="2400" dirty="0">
                <a:latin typeface="Sakkal Majalla" pitchFamily="2" charset="-78"/>
                <a:cs typeface="Sakkal Majalla" pitchFamily="2" charset="-78"/>
              </a:rPr>
              <a:t>النظام الذي يقوم بتحديد مهمة </a:t>
            </a:r>
            <a:r>
              <a:rPr lang="ar-DZ" sz="2400" dirty="0" smtClean="0">
                <a:latin typeface="Sakkal Majalla" pitchFamily="2" charset="-78"/>
                <a:cs typeface="Sakkal Majalla" pitchFamily="2" charset="-78"/>
              </a:rPr>
              <a:t>(رسالة) </a:t>
            </a:r>
            <a:r>
              <a:rPr lang="ar-DZ" sz="2400" dirty="0">
                <a:latin typeface="Sakkal Majalla" pitchFamily="2" charset="-78"/>
                <a:cs typeface="Sakkal Majalla" pitchFamily="2" charset="-78"/>
              </a:rPr>
              <a:t>المؤسسة، ووضع </a:t>
            </a:r>
            <a:r>
              <a:rPr lang="ar-DZ" sz="2400" dirty="0" smtClean="0">
                <a:latin typeface="Sakkal Majalla" pitchFamily="2" charset="-78"/>
                <a:cs typeface="Sakkal Majalla" pitchFamily="2" charset="-78"/>
              </a:rPr>
              <a:t>الاستراتيجيات، وتحديد </a:t>
            </a:r>
            <a:r>
              <a:rPr lang="ar-DZ" sz="2400" dirty="0">
                <a:latin typeface="Sakkal Majalla" pitchFamily="2" charset="-78"/>
                <a:cs typeface="Sakkal Majalla" pitchFamily="2" charset="-78"/>
              </a:rPr>
              <a:t>السياسات، ورسم أهدافها العامة.</a:t>
            </a:r>
          </a:p>
          <a:p>
            <a:pPr algn="r" rtl="1">
              <a:spcBef>
                <a:spcPts val="0"/>
              </a:spcBef>
              <a:buFont typeface="Wingdings" pitchFamily="2" charset="2"/>
              <a:buChar char="ü"/>
            </a:pPr>
            <a:r>
              <a:rPr lang="ar-DZ" sz="2400" dirty="0" smtClean="0">
                <a:latin typeface="Sakkal Majalla" pitchFamily="2" charset="-78"/>
                <a:cs typeface="Sakkal Majalla" pitchFamily="2" charset="-78"/>
              </a:rPr>
              <a:t>نظام </a:t>
            </a:r>
            <a:r>
              <a:rPr lang="ar-DZ" sz="2400" dirty="0">
                <a:latin typeface="Sakkal Majalla" pitchFamily="2" charset="-78"/>
                <a:cs typeface="Sakkal Majalla" pitchFamily="2" charset="-78"/>
              </a:rPr>
              <a:t>القيادة والتخطيط يقدم الإجابة على الأسئلة الأساسية: ماذا</a:t>
            </a:r>
            <a:r>
              <a:rPr lang="ar-DZ" sz="2400" dirty="0" smtClean="0">
                <a:latin typeface="Sakkal Majalla" pitchFamily="2" charset="-78"/>
                <a:cs typeface="Sakkal Majalla" pitchFamily="2" charset="-78"/>
              </a:rPr>
              <a:t>؟</a:t>
            </a:r>
            <a:r>
              <a:rPr lang="fr-FR" sz="2400" dirty="0" smtClean="0">
                <a:latin typeface="Sakkal Majalla" pitchFamily="2" charset="-78"/>
                <a:cs typeface="Sakkal Majalla" pitchFamily="2" charset="-78"/>
              </a:rPr>
              <a:t>، </a:t>
            </a:r>
            <a:r>
              <a:rPr lang="ar-DZ" sz="2400" dirty="0">
                <a:latin typeface="Sakkal Majalla" pitchFamily="2" charset="-78"/>
                <a:cs typeface="Sakkal Majalla" pitchFamily="2" charset="-78"/>
              </a:rPr>
              <a:t>متى</a:t>
            </a:r>
            <a:r>
              <a:rPr lang="ar-DZ" sz="2400" dirty="0" smtClean="0">
                <a:latin typeface="Sakkal Majalla" pitchFamily="2" charset="-78"/>
                <a:cs typeface="Sakkal Majalla" pitchFamily="2" charset="-78"/>
              </a:rPr>
              <a:t>؟ </a:t>
            </a:r>
            <a:r>
              <a:rPr lang="fr-FR" sz="2400" dirty="0" smtClean="0">
                <a:latin typeface="Sakkal Majalla" pitchFamily="2" charset="-78"/>
                <a:cs typeface="Sakkal Majalla" pitchFamily="2" charset="-78"/>
              </a:rPr>
              <a:t>، </a:t>
            </a:r>
            <a:r>
              <a:rPr lang="ar-DZ" sz="2400" dirty="0">
                <a:latin typeface="Sakkal Majalla" pitchFamily="2" charset="-78"/>
                <a:cs typeface="Sakkal Majalla" pitchFamily="2" charset="-78"/>
              </a:rPr>
              <a:t>كم</a:t>
            </a:r>
            <a:r>
              <a:rPr lang="ar-DZ" sz="2400" dirty="0" smtClean="0">
                <a:latin typeface="Sakkal Majalla" pitchFamily="2" charset="-78"/>
                <a:cs typeface="Sakkal Majalla" pitchFamily="2" charset="-78"/>
              </a:rPr>
              <a:t>؟</a:t>
            </a:r>
            <a:r>
              <a:rPr lang="fr-FR" sz="2400" dirty="0" smtClean="0">
                <a:latin typeface="Sakkal Majalla" pitchFamily="2" charset="-78"/>
                <a:cs typeface="Sakkal Majalla" pitchFamily="2" charset="-78"/>
              </a:rPr>
              <a:t>، </a:t>
            </a:r>
            <a:r>
              <a:rPr lang="ar-DZ" sz="2400" dirty="0">
                <a:latin typeface="Sakkal Majalla" pitchFamily="2" charset="-78"/>
                <a:cs typeface="Sakkal Majalla" pitchFamily="2" charset="-78"/>
              </a:rPr>
              <a:t>هل يمكن</a:t>
            </a:r>
            <a:r>
              <a:rPr lang="ar-DZ" sz="2400" dirty="0" smtClean="0">
                <a:latin typeface="Sakkal Majalla" pitchFamily="2" charset="-78"/>
                <a:cs typeface="Sakkal Majalla" pitchFamily="2" charset="-78"/>
              </a:rPr>
              <a:t>؟</a:t>
            </a:r>
            <a:r>
              <a:rPr lang="fr-FR" sz="2400" i="1" dirty="0" smtClean="0">
                <a:latin typeface="Sakkal Majalla" pitchFamily="2" charset="-78"/>
                <a:cs typeface="Sakkal Majalla" pitchFamily="2" charset="-78"/>
              </a:rPr>
              <a:t> </a:t>
            </a:r>
            <a:r>
              <a:rPr lang="fr-FR" sz="2400" dirty="0">
                <a:latin typeface="Sakkal Majalla" pitchFamily="2" charset="-78"/>
                <a:cs typeface="Sakkal Majalla" pitchFamily="2" charset="-78"/>
              </a:rPr>
              <a:t>، </a:t>
            </a:r>
            <a:r>
              <a:rPr lang="ar-DZ" sz="2400" dirty="0" smtClean="0">
                <a:latin typeface="Sakkal Majalla" pitchFamily="2" charset="-78"/>
                <a:cs typeface="Sakkal Majalla" pitchFamily="2" charset="-78"/>
              </a:rPr>
              <a:t>وهذا بالنسبة </a:t>
            </a:r>
            <a:r>
              <a:rPr lang="ar-DZ" sz="2400" dirty="0">
                <a:latin typeface="Sakkal Majalla" pitchFamily="2" charset="-78"/>
                <a:cs typeface="Sakkal Majalla" pitchFamily="2" charset="-78"/>
              </a:rPr>
              <a:t>للآفاق القريبة والمتوسطة والطويلة الأجل.</a:t>
            </a:r>
          </a:p>
          <a:p>
            <a:pPr algn="r" rtl="1">
              <a:spcBef>
                <a:spcPts val="0"/>
              </a:spcBef>
              <a:buFont typeface="Wingdings" pitchFamily="2" charset="2"/>
              <a:buChar char="ü"/>
            </a:pPr>
            <a:r>
              <a:rPr lang="ar-DZ" sz="2400" dirty="0" smtClean="0">
                <a:latin typeface="Sakkal Majalla" pitchFamily="2" charset="-78"/>
                <a:cs typeface="Sakkal Majalla" pitchFamily="2" charset="-78"/>
              </a:rPr>
              <a:t>يرتبط </a:t>
            </a:r>
            <a:r>
              <a:rPr lang="ar-DZ" sz="2400" dirty="0">
                <a:latin typeface="Sakkal Majalla" pitchFamily="2" charset="-78"/>
                <a:cs typeface="Sakkal Majalla" pitchFamily="2" charset="-78"/>
              </a:rPr>
              <a:t>نظام القيادة والتخطيط ارتباطا وثيقا بفعالية نظام الرقابة ؛ حيث </a:t>
            </a:r>
            <a:r>
              <a:rPr lang="ar-DZ" sz="2400" dirty="0" smtClean="0">
                <a:latin typeface="Sakkal Majalla" pitchFamily="2" charset="-78"/>
                <a:cs typeface="Sakkal Majalla" pitchFamily="2" charset="-78"/>
              </a:rPr>
              <a:t>تعتبر الأهداف </a:t>
            </a:r>
            <a:r>
              <a:rPr lang="ar-DZ" sz="2400" dirty="0">
                <a:latin typeface="Sakkal Majalla" pitchFamily="2" charset="-78"/>
                <a:cs typeface="Sakkal Majalla" pitchFamily="2" charset="-78"/>
              </a:rPr>
              <a:t>والخطط والبرامج معاييرها </a:t>
            </a:r>
            <a:r>
              <a:rPr lang="ar-DZ" sz="2400" dirty="0" smtClean="0">
                <a:latin typeface="Sakkal Majalla" pitchFamily="2" charset="-78"/>
                <a:cs typeface="Sakkal Majalla" pitchFamily="2" charset="-78"/>
              </a:rPr>
              <a:t>الأساسية </a:t>
            </a:r>
            <a:r>
              <a:rPr lang="ar-DZ" sz="2400" dirty="0">
                <a:latin typeface="Sakkal Majalla" pitchFamily="2" charset="-78"/>
                <a:cs typeface="Sakkal Majalla" pitchFamily="2" charset="-78"/>
              </a:rPr>
              <a:t>التي تمكن من </a:t>
            </a:r>
            <a:r>
              <a:rPr lang="ar-DZ" sz="2400" dirty="0" smtClean="0">
                <a:latin typeface="Sakkal Majalla" pitchFamily="2" charset="-78"/>
                <a:cs typeface="Sakkal Majalla" pitchFamily="2" charset="-78"/>
              </a:rPr>
              <a:t>مقارنة المحقق بالمتوقع.</a:t>
            </a:r>
          </a:p>
          <a:p>
            <a:pPr marL="0" lvl="0" indent="0" algn="ctr" rtl="1">
              <a:spcBef>
                <a:spcPts val="0"/>
              </a:spcBef>
              <a:buNone/>
            </a:pPr>
            <a:r>
              <a:rPr lang="ar-DZ" sz="2800" b="1" dirty="0">
                <a:solidFill>
                  <a:srgbClr val="4BACC6"/>
                </a:solidFill>
                <a:effectLst>
                  <a:outerShdw blurRad="38100" dist="38100" dir="2700000" algn="tl">
                    <a:srgbClr val="000000">
                      <a:alpha val="43137"/>
                    </a:srgbClr>
                  </a:outerShdw>
                </a:effectLst>
                <a:latin typeface="Sakkal Majalla" pitchFamily="2" charset="-78"/>
                <a:cs typeface="Sakkal Majalla" pitchFamily="2" charset="-78"/>
              </a:rPr>
              <a:t>2. </a:t>
            </a:r>
            <a:r>
              <a:rPr lang="ar-SA" sz="2800" b="1" dirty="0">
                <a:solidFill>
                  <a:srgbClr val="4BACC6"/>
                </a:solidFill>
                <a:effectLst>
                  <a:outerShdw blurRad="38100" dist="38100" dir="2700000" algn="tl">
                    <a:srgbClr val="000000">
                      <a:alpha val="43137"/>
                    </a:srgbClr>
                  </a:outerShdw>
                </a:effectLst>
                <a:latin typeface="Sakkal Majalla" pitchFamily="2" charset="-78"/>
                <a:cs typeface="Sakkal Majalla" pitchFamily="2" charset="-78"/>
              </a:rPr>
              <a:t>نظام التنظيم </a:t>
            </a:r>
            <a:endParaRPr lang="ar-DZ" sz="2800" b="1" dirty="0">
              <a:solidFill>
                <a:srgbClr val="4BACC6"/>
              </a:solidFill>
              <a:effectLst>
                <a:outerShdw blurRad="38100" dist="38100" dir="2700000" algn="tl">
                  <a:srgbClr val="000000">
                    <a:alpha val="43137"/>
                  </a:srgbClr>
                </a:outerShdw>
              </a:effectLst>
              <a:latin typeface="Sakkal Majalla" pitchFamily="2" charset="-78"/>
              <a:cs typeface="Sakkal Majalla" pitchFamily="2" charset="-78"/>
            </a:endParaRPr>
          </a:p>
          <a:p>
            <a:pPr marL="0" lvl="0" indent="0" algn="r" rtl="1">
              <a:spcBef>
                <a:spcPts val="0"/>
              </a:spcBef>
              <a:buNone/>
            </a:pPr>
            <a:r>
              <a:rPr lang="ar-DZ" sz="2400" dirty="0">
                <a:solidFill>
                  <a:prstClr val="black"/>
                </a:solidFill>
                <a:latin typeface="Sakkal Majalla" pitchFamily="2" charset="-78"/>
                <a:cs typeface="Sakkal Majalla" pitchFamily="2" charset="-78"/>
              </a:rPr>
              <a:t>     يعتمد التنظيم على وجهين: الوجه الوظيفي، والوجه الهيكلي (البنيوي):</a:t>
            </a:r>
          </a:p>
          <a:p>
            <a:pPr lvl="0" algn="r" rtl="1">
              <a:spcBef>
                <a:spcPts val="0"/>
              </a:spcBef>
              <a:buFont typeface="Wingdings" pitchFamily="2" charset="2"/>
              <a:buChar char="q"/>
            </a:pPr>
            <a:r>
              <a:rPr lang="ar-DZ" sz="2400" b="1" dirty="0">
                <a:solidFill>
                  <a:srgbClr val="FF0000"/>
                </a:solidFill>
                <a:latin typeface="Sakkal Majalla" pitchFamily="2" charset="-78"/>
                <a:cs typeface="Sakkal Majalla" pitchFamily="2" charset="-78"/>
              </a:rPr>
              <a:t>الوجه الوظيفي</a:t>
            </a:r>
            <a:r>
              <a:rPr lang="ar-DZ" sz="2400" dirty="0">
                <a:solidFill>
                  <a:prstClr val="black"/>
                </a:solidFill>
                <a:latin typeface="Sakkal Majalla" pitchFamily="2" charset="-78"/>
                <a:cs typeface="Sakkal Majalla" pitchFamily="2" charset="-78"/>
              </a:rPr>
              <a:t>: يعنى بتزويد المؤسسة بالموارد المادية والبشرية وكل الوسائل التي تمكن من العمل مع بعضها البعض بكفاءة</a:t>
            </a:r>
            <a:r>
              <a:rPr lang="ar-DZ" sz="2400" dirty="0" smtClean="0">
                <a:solidFill>
                  <a:prstClr val="black"/>
                </a:solidFill>
                <a:latin typeface="Sakkal Majalla" pitchFamily="2" charset="-78"/>
                <a:cs typeface="Sakkal Majalla" pitchFamily="2" charset="-78"/>
              </a:rPr>
              <a:t>.</a:t>
            </a:r>
          </a:p>
          <a:p>
            <a:pPr lvl="0" algn="r" rtl="1">
              <a:spcBef>
                <a:spcPts val="0"/>
              </a:spcBef>
              <a:buFont typeface="Wingdings" pitchFamily="2" charset="2"/>
              <a:buChar char="q"/>
            </a:pPr>
            <a:r>
              <a:rPr lang="ar-DZ" sz="2400" b="1" dirty="0">
                <a:solidFill>
                  <a:prstClr val="black"/>
                </a:solidFill>
                <a:latin typeface="Sakkal Majalla" pitchFamily="2" charset="-78"/>
                <a:cs typeface="Sakkal Majalla" pitchFamily="2" charset="-78"/>
              </a:rPr>
              <a:t>الوجه ا</a:t>
            </a:r>
            <a:r>
              <a:rPr lang="ar-DZ" sz="2400" b="1" dirty="0">
                <a:solidFill>
                  <a:srgbClr val="FF0000"/>
                </a:solidFill>
                <a:latin typeface="Sakkal Majalla" pitchFamily="2" charset="-78"/>
                <a:cs typeface="Sakkal Majalla" pitchFamily="2" charset="-78"/>
              </a:rPr>
              <a:t>لهيكلي</a:t>
            </a:r>
            <a:r>
              <a:rPr lang="ar-DZ" sz="2400" b="1" dirty="0">
                <a:solidFill>
                  <a:prstClr val="black"/>
                </a:solidFill>
                <a:latin typeface="Sakkal Majalla" pitchFamily="2" charset="-78"/>
                <a:cs typeface="Sakkal Majalla" pitchFamily="2" charset="-78"/>
              </a:rPr>
              <a:t> </a:t>
            </a:r>
            <a:r>
              <a:rPr lang="ar-DZ" sz="2400" dirty="0">
                <a:solidFill>
                  <a:prstClr val="black"/>
                </a:solidFill>
                <a:latin typeface="Sakkal Majalla" pitchFamily="2" charset="-78"/>
                <a:cs typeface="Sakkal Majalla" pitchFamily="2" charset="-78"/>
              </a:rPr>
              <a:t>: فيتمثل في الهيكلة التنظيمية التي تعتبر إطار عمل يضم  الوظائف المختلفة</a:t>
            </a:r>
            <a:endParaRPr lang="ar-DZ" sz="2400" dirty="0" smtClean="0">
              <a:solidFill>
                <a:prstClr val="black"/>
              </a:solidFill>
              <a:latin typeface="Sakkal Majalla" pitchFamily="2" charset="-78"/>
              <a:cs typeface="Sakkal Majalla" pitchFamily="2" charset="-78"/>
            </a:endParaRPr>
          </a:p>
          <a:p>
            <a:pPr lvl="0" algn="r" rtl="1">
              <a:spcBef>
                <a:spcPts val="0"/>
              </a:spcBef>
              <a:buFont typeface="Wingdings" pitchFamily="2" charset="2"/>
              <a:buChar char="q"/>
            </a:pPr>
            <a:endParaRPr lang="ar-DZ" sz="2400" dirty="0">
              <a:solidFill>
                <a:prstClr val="black"/>
              </a:solidFill>
              <a:latin typeface="Sakkal Majalla" pitchFamily="2" charset="-78"/>
              <a:cs typeface="Sakkal Majalla" pitchFamily="2" charset="-78"/>
            </a:endParaRPr>
          </a:p>
          <a:p>
            <a:pPr algn="r" rtl="1">
              <a:buFont typeface="Wingdings" pitchFamily="2" charset="2"/>
              <a:buChar char="ü"/>
            </a:pPr>
            <a:endParaRPr lang="ar-DZ" sz="2400" dirty="0" smtClean="0">
              <a:latin typeface="Sakkal Majalla" pitchFamily="2" charset="-78"/>
              <a:cs typeface="Sakkal Majalla" pitchFamily="2" charset="-78"/>
            </a:endParaRPr>
          </a:p>
        </p:txBody>
      </p:sp>
      <p:sp>
        <p:nvSpPr>
          <p:cNvPr id="4" name="Plaque 3"/>
          <p:cNvSpPr/>
          <p:nvPr/>
        </p:nvSpPr>
        <p:spPr>
          <a:xfrm>
            <a:off x="179512" y="270903"/>
            <a:ext cx="8568952" cy="781833"/>
          </a:xfrm>
          <a:prstGeom prst="bevel">
            <a:avLst/>
          </a:prstGeom>
        </p:spPr>
        <p:style>
          <a:lnRef idx="2">
            <a:schemeClr val="accent1"/>
          </a:lnRef>
          <a:fillRef idx="1">
            <a:schemeClr val="lt1"/>
          </a:fillRef>
          <a:effectRef idx="0">
            <a:schemeClr val="accent1"/>
          </a:effectRef>
          <a:fontRef idx="minor">
            <a:schemeClr val="dk1"/>
          </a:fontRef>
        </p:style>
        <p:txBody>
          <a:bodyPr rtlCol="0" anchor="ctr"/>
          <a:lstStyle/>
          <a:p>
            <a:pPr lvl="0" algn="just" rtl="1"/>
            <a:r>
              <a:rPr lang="ar-DZ" sz="3600" b="1" i="1" u="sng" dirty="0" smtClean="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المحور  الثالث: </a:t>
            </a:r>
            <a:r>
              <a:rPr lang="ar-DZ" sz="3600"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مكونات النظام </a:t>
            </a:r>
            <a:r>
              <a:rPr lang="ar-DZ" sz="3600" b="1" dirty="0" err="1">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التسييري</a:t>
            </a:r>
            <a:endParaRPr lang="fr-FR" sz="3600" b="1" i="1" u="sng"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endParaRPr>
          </a:p>
        </p:txBody>
      </p:sp>
    </p:spTree>
    <p:extLst>
      <p:ext uri="{BB962C8B-B14F-4D97-AF65-F5344CB8AC3E}">
        <p14:creationId xmlns:p14="http://schemas.microsoft.com/office/powerpoint/2010/main" val="2247116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260648"/>
            <a:ext cx="8784976" cy="6597352"/>
          </a:xfrm>
        </p:spPr>
        <p:txBody>
          <a:bodyPr>
            <a:normAutofit/>
          </a:bodyPr>
          <a:lstStyle/>
          <a:p>
            <a:pPr marL="0" indent="0" algn="r" rtl="1">
              <a:spcBef>
                <a:spcPts val="0"/>
              </a:spcBef>
              <a:buNone/>
            </a:pPr>
            <a:r>
              <a:rPr lang="ar-DZ" sz="2400" dirty="0" smtClean="0">
                <a:latin typeface="Sakkal Majalla" pitchFamily="2" charset="-78"/>
                <a:cs typeface="Sakkal Majalla" pitchFamily="2" charset="-78"/>
              </a:rPr>
              <a:t>بعضها </a:t>
            </a:r>
            <a:r>
              <a:rPr lang="ar-DZ" sz="2400" dirty="0">
                <a:latin typeface="Sakkal Majalla" pitchFamily="2" charset="-78"/>
                <a:cs typeface="Sakkal Majalla" pitchFamily="2" charset="-78"/>
              </a:rPr>
              <a:t>مع بعض، والعلاقات التي تنظم مختلف الوحدات </a:t>
            </a:r>
            <a:r>
              <a:rPr lang="ar-DZ" sz="2400" dirty="0" smtClean="0">
                <a:latin typeface="Sakkal Majalla" pitchFamily="2" charset="-78"/>
                <a:cs typeface="Sakkal Majalla" pitchFamily="2" charset="-78"/>
              </a:rPr>
              <a:t>التنظيمية (علاقات </a:t>
            </a:r>
            <a:r>
              <a:rPr lang="ar-DZ" sz="2400" dirty="0" err="1">
                <a:latin typeface="Sakkal Majalla" pitchFamily="2" charset="-78"/>
                <a:cs typeface="Sakkal Majalla" pitchFamily="2" charset="-78"/>
              </a:rPr>
              <a:t>الإتصال</a:t>
            </a:r>
            <a:r>
              <a:rPr lang="ar-DZ" sz="2400" dirty="0">
                <a:latin typeface="Sakkal Majalla" pitchFamily="2" charset="-78"/>
                <a:cs typeface="Sakkal Majalla" pitchFamily="2" charset="-78"/>
              </a:rPr>
              <a:t> أو علاقات </a:t>
            </a:r>
            <a:r>
              <a:rPr lang="ar-DZ" sz="2400" dirty="0" smtClean="0">
                <a:latin typeface="Sakkal Majalla" pitchFamily="2" charset="-78"/>
                <a:cs typeface="Sakkal Majalla" pitchFamily="2" charset="-78"/>
              </a:rPr>
              <a:t>السلطة).</a:t>
            </a:r>
            <a:endParaRPr lang="fr-FR" sz="2400" b="1" dirty="0">
              <a:solidFill>
                <a:srgbClr val="4BACC6"/>
              </a:solidFill>
              <a:effectLst>
                <a:outerShdw blurRad="38100" dist="38100" dir="2700000" algn="tl">
                  <a:srgbClr val="000000">
                    <a:alpha val="43137"/>
                  </a:srgbClr>
                </a:outerShdw>
              </a:effectLst>
              <a:latin typeface="Sakkal Majalla" pitchFamily="2" charset="-78"/>
              <a:cs typeface="Sakkal Majalla" pitchFamily="2" charset="-78"/>
            </a:endParaRPr>
          </a:p>
          <a:p>
            <a:pPr marL="0" indent="0" algn="r" rtl="1">
              <a:spcBef>
                <a:spcPts val="0"/>
              </a:spcBef>
              <a:buNone/>
            </a:pPr>
            <a:r>
              <a:rPr lang="ar-DZ" sz="2400" dirty="0" smtClean="0">
                <a:latin typeface="Sakkal Majalla" pitchFamily="2" charset="-78"/>
                <a:ea typeface="Calibri"/>
                <a:cs typeface="Sakkal Majalla" pitchFamily="2" charset="-78"/>
              </a:rPr>
              <a:t>أما </a:t>
            </a:r>
            <a:r>
              <a:rPr lang="ar-SA" sz="2400" dirty="0" smtClean="0">
                <a:latin typeface="Sakkal Majalla" pitchFamily="2" charset="-78"/>
                <a:ea typeface="Calibri"/>
                <a:cs typeface="Sakkal Majalla" pitchFamily="2" charset="-78"/>
              </a:rPr>
              <a:t>نظام </a:t>
            </a:r>
            <a:r>
              <a:rPr lang="ar-SA" sz="2400" dirty="0">
                <a:latin typeface="Sakkal Majalla" pitchFamily="2" charset="-78"/>
                <a:ea typeface="Calibri"/>
                <a:cs typeface="Sakkal Majalla" pitchFamily="2" charset="-78"/>
              </a:rPr>
              <a:t>التنظيم يعتبر المحور أو المجال الذي يمكن من توحيد جهود الأفراد، مع إسهام كل واحد بأقصى ما لديه لتحقيق الهدف المحدد، وبعبارة أخرى فإن </a:t>
            </a:r>
            <a:r>
              <a:rPr lang="ar-SA" sz="2400" dirty="0" smtClean="0">
                <a:latin typeface="Sakkal Majalla" pitchFamily="2" charset="-78"/>
                <a:ea typeface="Calibri"/>
                <a:cs typeface="Sakkal Majalla" pitchFamily="2" charset="-78"/>
              </a:rPr>
              <a:t>جزءا هاما </a:t>
            </a:r>
            <a:r>
              <a:rPr lang="ar-SA" sz="2400" dirty="0">
                <a:latin typeface="Sakkal Majalla" pitchFamily="2" charset="-78"/>
                <a:ea typeface="Calibri"/>
                <a:cs typeface="Sakkal Majalla" pitchFamily="2" charset="-78"/>
              </a:rPr>
              <a:t>من مهمة التنظيم هو العمل على تجانس الجماعة المكونة للمؤسسة، وصهر المصالح المتنوعة واستخدام كل القدرات نحو اتجاه معين محدد.</a:t>
            </a:r>
            <a:r>
              <a:rPr lang="ar-SA" sz="2400" dirty="0">
                <a:solidFill>
                  <a:srgbClr val="FF0000"/>
                </a:solidFill>
                <a:latin typeface="Sakkal Majalla" pitchFamily="2" charset="-78"/>
                <a:ea typeface="Calibri"/>
                <a:cs typeface="Sakkal Majalla" pitchFamily="2" charset="-78"/>
              </a:rPr>
              <a:t> </a:t>
            </a:r>
            <a:endParaRPr lang="ar-DZ" sz="2400" dirty="0" smtClean="0">
              <a:solidFill>
                <a:srgbClr val="FF0000"/>
              </a:solidFill>
              <a:latin typeface="Sakkal Majalla" pitchFamily="2" charset="-78"/>
              <a:ea typeface="Calibri"/>
              <a:cs typeface="Sakkal Majalla" pitchFamily="2" charset="-78"/>
            </a:endParaRPr>
          </a:p>
          <a:p>
            <a:pPr marL="0" lvl="0" indent="0" algn="ctr" rtl="1">
              <a:spcBef>
                <a:spcPts val="0"/>
              </a:spcBef>
              <a:buNone/>
            </a:pPr>
            <a:r>
              <a:rPr lang="ar-DZ" sz="2800" b="1" u="sng" dirty="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rPr>
              <a:t>3. </a:t>
            </a:r>
            <a:r>
              <a:rPr lang="ar-SA" sz="2800" b="1" u="sng" dirty="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rPr>
              <a:t>نظام التنشيط(</a:t>
            </a:r>
            <a:r>
              <a:rPr lang="fr-FR" sz="2400" b="1" i="1" u="sng" dirty="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rPr>
              <a:t>Le système d’animation </a:t>
            </a:r>
            <a:r>
              <a:rPr lang="ar-SA" sz="2400" b="1" i="1" u="sng" dirty="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rPr>
              <a:t>)</a:t>
            </a:r>
            <a:r>
              <a:rPr lang="ar-SA" sz="2400" b="1" dirty="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rPr>
              <a:t> :</a:t>
            </a:r>
            <a:r>
              <a:rPr lang="ar-SA" sz="2800" b="1" dirty="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rPr>
              <a:t>     </a:t>
            </a:r>
            <a:endParaRPr lang="ar-DZ" sz="2000" b="1" dirty="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endParaRPr>
          </a:p>
          <a:p>
            <a:pPr lvl="0" algn="r" rtl="1">
              <a:spcBef>
                <a:spcPts val="0"/>
              </a:spcBef>
              <a:buFont typeface="Wingdings" pitchFamily="2" charset="2"/>
              <a:buChar char="ü"/>
            </a:pPr>
            <a:r>
              <a:rPr lang="ar-SA" sz="2400" dirty="0">
                <a:solidFill>
                  <a:prstClr val="black"/>
                </a:solidFill>
                <a:latin typeface="Sakkal Majalla" pitchFamily="2" charset="-78"/>
                <a:ea typeface="Calibri"/>
                <a:cs typeface="Sakkal Majalla" pitchFamily="2" charset="-78"/>
              </a:rPr>
              <a:t>  يقوم التنشيط على فهم وإدراك ما يحرك الأشخاص (الدوافع) من أجل تقسيم الأدوار، وإقامة العلاقات بين الأفراد في نظام تحفيزي يؤدي إلى تحقيق رضاهم، ومن ثمة مساهمتهم في تنفيذ أهداف المؤسسة التي ينتمون إليها. فحتى لو كانت كل الأنظمة الفرعية للتسيير على أحسن ما يكون، فإن الحاجة تبقى ملحة إلى توجيه الأفراد وخلق اتصالات جيدة بهم، وتحفيزهم من أجل تحقيق الأهداف المنشودة.    </a:t>
            </a:r>
            <a:endParaRPr lang="ar-DZ" sz="2400" dirty="0" smtClean="0">
              <a:solidFill>
                <a:prstClr val="black"/>
              </a:solidFill>
              <a:latin typeface="Sakkal Majalla" pitchFamily="2" charset="-78"/>
              <a:ea typeface="Calibri"/>
              <a:cs typeface="Sakkal Majalla" pitchFamily="2" charset="-78"/>
            </a:endParaRPr>
          </a:p>
          <a:p>
            <a:pPr lvl="0" algn="r" rtl="1">
              <a:spcBef>
                <a:spcPts val="0"/>
              </a:spcBef>
              <a:buFont typeface="Wingdings" pitchFamily="2" charset="2"/>
              <a:buChar char="ü"/>
            </a:pPr>
            <a:r>
              <a:rPr lang="ar-SA" sz="2400" dirty="0" smtClean="0">
                <a:solidFill>
                  <a:prstClr val="black"/>
                </a:solidFill>
                <a:latin typeface="Sakkal Majalla" pitchFamily="2" charset="-78"/>
                <a:ea typeface="Calibri"/>
                <a:cs typeface="Sakkal Majalla" pitchFamily="2" charset="-78"/>
              </a:rPr>
              <a:t> </a:t>
            </a:r>
            <a:r>
              <a:rPr lang="ar-SA" sz="2400" dirty="0">
                <a:solidFill>
                  <a:srgbClr val="FF0000"/>
                </a:solidFill>
                <a:latin typeface="Sakkal Majalla" pitchFamily="2" charset="-78"/>
                <a:ea typeface="Calibri"/>
                <a:cs typeface="Sakkal Majalla" pitchFamily="2" charset="-78"/>
              </a:rPr>
              <a:t>نظام التنشيط </a:t>
            </a:r>
            <a:r>
              <a:rPr lang="ar-SA" sz="2400" dirty="0">
                <a:solidFill>
                  <a:prstClr val="black"/>
                </a:solidFill>
                <a:latin typeface="Sakkal Majalla" pitchFamily="2" charset="-78"/>
                <a:ea typeface="Calibri"/>
                <a:cs typeface="Sakkal Majalla" pitchFamily="2" charset="-78"/>
              </a:rPr>
              <a:t>هو ذلك النظام المبني أساسا على تجسيد المهام، والمشاركة في إنجازها، وحل المشاكل التقنية </a:t>
            </a:r>
            <a:r>
              <a:rPr lang="ar-SA" sz="2400" dirty="0" err="1">
                <a:solidFill>
                  <a:prstClr val="black"/>
                </a:solidFill>
                <a:latin typeface="Sakkal Majalla" pitchFamily="2" charset="-78"/>
                <a:ea typeface="Calibri"/>
                <a:cs typeface="Sakkal Majalla" pitchFamily="2" charset="-78"/>
              </a:rPr>
              <a:t>والإقتصادية</a:t>
            </a:r>
            <a:r>
              <a:rPr lang="ar-SA" sz="2400" dirty="0">
                <a:solidFill>
                  <a:prstClr val="black"/>
                </a:solidFill>
                <a:latin typeface="Sakkal Majalla" pitchFamily="2" charset="-78"/>
                <a:ea typeface="Calibri"/>
                <a:cs typeface="Sakkal Majalla" pitchFamily="2" charset="-78"/>
              </a:rPr>
              <a:t> والتنظيمية </a:t>
            </a:r>
            <a:r>
              <a:rPr lang="ar-SA" sz="2400" dirty="0" err="1">
                <a:solidFill>
                  <a:prstClr val="black"/>
                </a:solidFill>
                <a:latin typeface="Sakkal Majalla" pitchFamily="2" charset="-78"/>
                <a:ea typeface="Calibri"/>
                <a:cs typeface="Sakkal Majalla" pitchFamily="2" charset="-78"/>
              </a:rPr>
              <a:t>والعلاقاتية</a:t>
            </a:r>
            <a:r>
              <a:rPr lang="ar-SA" sz="2400" dirty="0">
                <a:solidFill>
                  <a:prstClr val="black"/>
                </a:solidFill>
                <a:latin typeface="Sakkal Majalla" pitchFamily="2" charset="-78"/>
                <a:ea typeface="Calibri"/>
                <a:cs typeface="Sakkal Majalla" pitchFamily="2" charset="-78"/>
              </a:rPr>
              <a:t>. فهو يحول الفرد من عامل "آلي" إلى </a:t>
            </a:r>
            <a:r>
              <a:rPr lang="ar-SA" sz="2400" dirty="0" smtClean="0">
                <a:solidFill>
                  <a:prstClr val="black"/>
                </a:solidFill>
                <a:latin typeface="Sakkal Majalla" pitchFamily="2" charset="-78"/>
                <a:ea typeface="Calibri"/>
                <a:cs typeface="Sakkal Majalla" pitchFamily="2" charset="-78"/>
              </a:rPr>
              <a:t>منشط</a:t>
            </a:r>
            <a:endParaRPr lang="ar-DZ" sz="2400" dirty="0" smtClean="0">
              <a:solidFill>
                <a:prstClr val="black"/>
              </a:solidFill>
              <a:latin typeface="Sakkal Majalla" pitchFamily="2" charset="-78"/>
              <a:ea typeface="Calibri"/>
              <a:cs typeface="Sakkal Majalla" pitchFamily="2" charset="-78"/>
            </a:endParaRPr>
          </a:p>
          <a:p>
            <a:pPr marL="0" lvl="0" indent="0" algn="just" rtl="1">
              <a:lnSpc>
                <a:spcPct val="115000"/>
              </a:lnSpc>
              <a:buNone/>
            </a:pPr>
            <a:r>
              <a:rPr lang="ar-SA" sz="2400" dirty="0">
                <a:solidFill>
                  <a:prstClr val="black"/>
                </a:solidFill>
                <a:latin typeface="Sakkal Majalla" pitchFamily="2" charset="-78"/>
                <a:ea typeface="Calibri"/>
                <a:cs typeface="Sakkal Majalla" pitchFamily="2" charset="-78"/>
              </a:rPr>
              <a:t>"</a:t>
            </a:r>
            <a:r>
              <a:rPr lang="fr-FR" sz="2400" b="1" i="1" dirty="0">
                <a:solidFill>
                  <a:prstClr val="black"/>
                </a:solidFill>
                <a:latin typeface="Sakkal Majalla" pitchFamily="2" charset="-78"/>
                <a:ea typeface="Calibri"/>
                <a:cs typeface="Sakkal Majalla" pitchFamily="2" charset="-78"/>
              </a:rPr>
              <a:t>Acteur</a:t>
            </a:r>
            <a:r>
              <a:rPr lang="ar-SA" sz="2400" i="1" dirty="0">
                <a:solidFill>
                  <a:prstClr val="black"/>
                </a:solidFill>
                <a:latin typeface="Sakkal Majalla" pitchFamily="2" charset="-78"/>
                <a:ea typeface="Calibri"/>
                <a:cs typeface="Sakkal Majalla" pitchFamily="2" charset="-78"/>
              </a:rPr>
              <a:t>" </a:t>
            </a:r>
            <a:r>
              <a:rPr lang="ar-SA" sz="2400" dirty="0">
                <a:solidFill>
                  <a:prstClr val="black"/>
                </a:solidFill>
                <a:latin typeface="Sakkal Majalla" pitchFamily="2" charset="-78"/>
                <a:ea typeface="Calibri"/>
                <a:cs typeface="Sakkal Majalla" pitchFamily="2" charset="-78"/>
              </a:rPr>
              <a:t>يؤدي دور معين، وينشط حسب الأدوار التي تسند له داخل المنظمة من أجل إنجاز الأهداف العامة بالدرجة الأولى،  وإنجاح </a:t>
            </a:r>
            <a:r>
              <a:rPr lang="ar-SA" sz="2400" dirty="0" err="1">
                <a:solidFill>
                  <a:prstClr val="black"/>
                </a:solidFill>
                <a:latin typeface="Sakkal Majalla" pitchFamily="2" charset="-78"/>
                <a:ea typeface="Calibri"/>
                <a:cs typeface="Sakkal Majalla" pitchFamily="2" charset="-78"/>
              </a:rPr>
              <a:t>إستراتيجيته</a:t>
            </a:r>
            <a:r>
              <a:rPr lang="ar-SA" sz="2400" dirty="0">
                <a:solidFill>
                  <a:prstClr val="black"/>
                </a:solidFill>
                <a:latin typeface="Sakkal Majalla" pitchFamily="2" charset="-78"/>
                <a:ea typeface="Calibri"/>
                <a:cs typeface="Sakkal Majalla" pitchFamily="2" charset="-78"/>
              </a:rPr>
              <a:t> الخاصة.</a:t>
            </a:r>
            <a:endParaRPr lang="fr-FR" sz="2400" dirty="0">
              <a:solidFill>
                <a:prstClr val="black"/>
              </a:solidFill>
              <a:latin typeface="Sakkal Majalla" pitchFamily="2" charset="-78"/>
              <a:ea typeface="Calibri"/>
              <a:cs typeface="Sakkal Majalla" pitchFamily="2" charset="-78"/>
            </a:endParaRPr>
          </a:p>
          <a:p>
            <a:pPr marL="0" lvl="0" indent="0" algn="r" rtl="1">
              <a:spcBef>
                <a:spcPts val="0"/>
              </a:spcBef>
              <a:buNone/>
            </a:pPr>
            <a:endParaRPr lang="ar-DZ" sz="2400" dirty="0" smtClean="0">
              <a:solidFill>
                <a:prstClr val="black"/>
              </a:solidFill>
              <a:latin typeface="Sakkal Majalla" pitchFamily="2" charset="-78"/>
              <a:ea typeface="Calibri"/>
              <a:cs typeface="Sakkal Majalla" pitchFamily="2" charset="-78"/>
            </a:endParaRPr>
          </a:p>
          <a:p>
            <a:pPr lvl="0" algn="r" rtl="1">
              <a:lnSpc>
                <a:spcPct val="115000"/>
              </a:lnSpc>
              <a:buFont typeface="Wingdings" pitchFamily="2" charset="2"/>
              <a:buChar char="ü"/>
            </a:pPr>
            <a:endParaRPr lang="fr-FR" sz="2400" dirty="0">
              <a:solidFill>
                <a:prstClr val="black"/>
              </a:solidFill>
              <a:latin typeface="Sakkal Majalla" pitchFamily="2" charset="-78"/>
              <a:ea typeface="Calibri"/>
              <a:cs typeface="Sakkal Majalla" pitchFamily="2" charset="-78"/>
            </a:endParaRPr>
          </a:p>
          <a:p>
            <a:pPr marL="0" indent="0" algn="r" rtl="1">
              <a:buNone/>
            </a:pP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3236890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0"/>
            <a:ext cx="8856984" cy="6552728"/>
          </a:xfrm>
        </p:spPr>
        <p:txBody>
          <a:bodyPr>
            <a:normAutofit/>
          </a:bodyPr>
          <a:lstStyle/>
          <a:p>
            <a:pPr algn="r" rtl="1">
              <a:spcBef>
                <a:spcPts val="0"/>
              </a:spcBef>
              <a:buFont typeface="Wingdings" pitchFamily="2" charset="2"/>
              <a:buChar char="ü"/>
            </a:pPr>
            <a:r>
              <a:rPr lang="ar-DZ" sz="2400" dirty="0" smtClean="0">
                <a:latin typeface="Sakkal Majalla" pitchFamily="2" charset="-78"/>
                <a:ea typeface="Calibri"/>
                <a:cs typeface="Sakkal Majalla" pitchFamily="2" charset="-78"/>
              </a:rPr>
              <a:t>تلعب</a:t>
            </a:r>
            <a:r>
              <a:rPr lang="ar-SA" sz="2400" dirty="0" smtClean="0">
                <a:latin typeface="Sakkal Majalla" pitchFamily="2" charset="-78"/>
                <a:ea typeface="Calibri"/>
                <a:cs typeface="Sakkal Majalla" pitchFamily="2" charset="-78"/>
              </a:rPr>
              <a:t> </a:t>
            </a:r>
            <a:r>
              <a:rPr lang="ar-DZ" sz="2400" dirty="0">
                <a:solidFill>
                  <a:srgbClr val="FF0000"/>
                </a:solidFill>
                <a:latin typeface="Sakkal Majalla" pitchFamily="2" charset="-78"/>
                <a:cs typeface="Sakkal Majalla" pitchFamily="2" charset="-78"/>
              </a:rPr>
              <a:t>ثقافة المؤسسة </a:t>
            </a:r>
            <a:r>
              <a:rPr lang="ar-DZ" sz="2400" dirty="0">
                <a:latin typeface="Sakkal Majalla" pitchFamily="2" charset="-78"/>
                <a:cs typeface="Sakkal Majalla" pitchFamily="2" charset="-78"/>
              </a:rPr>
              <a:t>أو الثقافة التنظيمية </a:t>
            </a:r>
            <a:r>
              <a:rPr lang="ar-DZ" sz="2400" dirty="0" smtClean="0">
                <a:latin typeface="Sakkal Majalla" pitchFamily="2" charset="-78"/>
                <a:cs typeface="Sakkal Majalla" pitchFamily="2" charset="-78"/>
              </a:rPr>
              <a:t>دورا </a:t>
            </a:r>
            <a:r>
              <a:rPr lang="ar-DZ" sz="2400" dirty="0">
                <a:latin typeface="Sakkal Majalla" pitchFamily="2" charset="-78"/>
                <a:cs typeface="Sakkal Majalla" pitchFamily="2" charset="-78"/>
              </a:rPr>
              <a:t>حيويا مهما في تجنيد وتعبئة </a:t>
            </a:r>
            <a:r>
              <a:rPr lang="ar-DZ" sz="2400" dirty="0" smtClean="0">
                <a:latin typeface="Sakkal Majalla" pitchFamily="2" charset="-78"/>
                <a:cs typeface="Sakkal Majalla" pitchFamily="2" charset="-78"/>
              </a:rPr>
              <a:t>مختلف الأفراد حول مشروع المؤسسة (نظام </a:t>
            </a:r>
            <a:r>
              <a:rPr lang="ar-DZ" sz="2400" dirty="0">
                <a:latin typeface="Sakkal Majalla" pitchFamily="2" charset="-78"/>
                <a:cs typeface="Sakkal Majalla" pitchFamily="2" charset="-78"/>
              </a:rPr>
              <a:t>التنشيط محوره العنصر البشري </a:t>
            </a:r>
            <a:r>
              <a:rPr lang="ar-DZ" sz="2400" dirty="0" smtClean="0">
                <a:latin typeface="Sakkal Majalla" pitchFamily="2" charset="-78"/>
                <a:cs typeface="Sakkal Majalla" pitchFamily="2" charset="-78"/>
              </a:rPr>
              <a:t>)</a:t>
            </a:r>
            <a:r>
              <a:rPr lang="ar-SA" sz="2400" dirty="0" smtClean="0">
                <a:latin typeface="Sakkal Majalla" pitchFamily="2" charset="-78"/>
                <a:ea typeface="Calibri"/>
                <a:cs typeface="Sakkal Majalla" pitchFamily="2" charset="-78"/>
              </a:rPr>
              <a:t>.  </a:t>
            </a:r>
            <a:r>
              <a:rPr lang="ar-SA" sz="2400" dirty="0">
                <a:latin typeface="Sakkal Majalla" pitchFamily="2" charset="-78"/>
                <a:ea typeface="Calibri"/>
                <a:cs typeface="Sakkal Majalla" pitchFamily="2" charset="-78"/>
              </a:rPr>
              <a:t>فالقيم، والقناعات، والمعتقدات، والقواعد العامة.. هي المكونات الأساسية لثقافة المؤسسة والتي تكون المرجعية التي تعتبر بمثابة المفتاح الرئيسي لقيادة أي تغيير في المؤسسة </a:t>
            </a:r>
            <a:r>
              <a:rPr lang="fr-FR" sz="2400" i="1" dirty="0" smtClean="0">
                <a:latin typeface="Sakkal Majalla" pitchFamily="2" charset="-78"/>
                <a:ea typeface="Calibri"/>
                <a:cs typeface="Sakkal Majalla" pitchFamily="2" charset="-78"/>
              </a:rPr>
              <a:t>(</a:t>
            </a:r>
            <a:r>
              <a:rPr lang="fr-FR" sz="2400" i="1" dirty="0">
                <a:latin typeface="Sakkal Majalla" pitchFamily="2" charset="-78"/>
                <a:ea typeface="Calibri"/>
                <a:cs typeface="Sakkal Majalla" pitchFamily="2" charset="-78"/>
              </a:rPr>
              <a:t>Serge </a:t>
            </a:r>
            <a:r>
              <a:rPr lang="fr-FR" sz="2400" i="1" dirty="0" smtClean="0">
                <a:latin typeface="Sakkal Majalla" pitchFamily="2" charset="-78"/>
                <a:ea typeface="Calibri"/>
                <a:cs typeface="Sakkal Majalla" pitchFamily="2" charset="-78"/>
              </a:rPr>
              <a:t>Raynal,</a:t>
            </a:r>
            <a:r>
              <a:rPr lang="fr-FR" sz="2400" dirty="0">
                <a:solidFill>
                  <a:prstClr val="black"/>
                </a:solidFill>
                <a:latin typeface="Sakkal Majalla" pitchFamily="2" charset="-78"/>
                <a:ea typeface="Calibri"/>
                <a:cs typeface="Sakkal Majalla" pitchFamily="2" charset="-78"/>
              </a:rPr>
              <a:t> 2002</a:t>
            </a:r>
            <a:r>
              <a:rPr lang="fr-FR" sz="2400" i="1" dirty="0" smtClean="0">
                <a:latin typeface="Sakkal Majalla" pitchFamily="2" charset="-78"/>
                <a:ea typeface="Calibri"/>
                <a:cs typeface="Sakkal Majalla" pitchFamily="2" charset="-78"/>
              </a:rPr>
              <a:t> )</a:t>
            </a:r>
            <a:r>
              <a:rPr lang="ar-SA" sz="2400" dirty="0" smtClean="0">
                <a:latin typeface="Sakkal Majalla" pitchFamily="2" charset="-78"/>
                <a:ea typeface="Calibri"/>
                <a:cs typeface="Sakkal Majalla" pitchFamily="2" charset="-78"/>
              </a:rPr>
              <a:t> </a:t>
            </a:r>
            <a:r>
              <a:rPr lang="ar-DZ" sz="2400" dirty="0" smtClean="0">
                <a:latin typeface="Sakkal Majalla" pitchFamily="2" charset="-78"/>
                <a:ea typeface="Calibri"/>
                <a:cs typeface="Sakkal Majalla" pitchFamily="2" charset="-78"/>
              </a:rPr>
              <a:t>. </a:t>
            </a:r>
          </a:p>
          <a:p>
            <a:pPr marL="0" indent="0" algn="r" rtl="1">
              <a:spcBef>
                <a:spcPts val="0"/>
              </a:spcBef>
              <a:buNone/>
            </a:pPr>
            <a:endParaRPr lang="ar-DZ" sz="2400" dirty="0" smtClean="0">
              <a:latin typeface="Sakkal Majalla" pitchFamily="2" charset="-78"/>
              <a:ea typeface="Calibri"/>
              <a:cs typeface="Sakkal Majalla" pitchFamily="2" charset="-78"/>
            </a:endParaRPr>
          </a:p>
          <a:p>
            <a:pPr marL="0" lvl="0" indent="0" algn="ctr" rtl="1">
              <a:spcBef>
                <a:spcPts val="0"/>
              </a:spcBef>
              <a:buNone/>
            </a:pPr>
            <a:r>
              <a:rPr lang="ar-DZ" sz="2800" b="1" dirty="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rPr>
              <a:t>4. </a:t>
            </a:r>
            <a:r>
              <a:rPr lang="ar-SA" sz="2800" b="1" dirty="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rPr>
              <a:t>نظام الرقابة</a:t>
            </a:r>
            <a:endParaRPr lang="ar-DZ" sz="2800" b="1" dirty="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endParaRPr>
          </a:p>
          <a:p>
            <a:pPr lvl="0" algn="r" rtl="1">
              <a:spcBef>
                <a:spcPts val="0"/>
              </a:spcBef>
              <a:buFont typeface="Wingdings" pitchFamily="2" charset="2"/>
              <a:buChar char="ü"/>
            </a:pPr>
            <a:r>
              <a:rPr lang="ar-DZ" sz="2400" dirty="0">
                <a:latin typeface="Sakkal Majalla" pitchFamily="2" charset="-78"/>
                <a:ea typeface="Calibri"/>
                <a:cs typeface="Sakkal Majalla" pitchFamily="2" charset="-78"/>
              </a:rPr>
              <a:t>ل</a:t>
            </a:r>
            <a:r>
              <a:rPr lang="ar-SA" sz="2400" dirty="0">
                <a:latin typeface="Sakkal Majalla" pitchFamily="2" charset="-78"/>
                <a:ea typeface="Calibri"/>
                <a:cs typeface="Sakkal Majalla" pitchFamily="2" charset="-78"/>
              </a:rPr>
              <a:t>ا يكتمل النظام </a:t>
            </a:r>
            <a:r>
              <a:rPr lang="ar-SA" sz="2400" dirty="0" err="1">
                <a:latin typeface="Sakkal Majalla" pitchFamily="2" charset="-78"/>
                <a:ea typeface="Calibri"/>
                <a:cs typeface="Sakkal Majalla" pitchFamily="2" charset="-78"/>
              </a:rPr>
              <a:t>التسييري</a:t>
            </a:r>
            <a:r>
              <a:rPr lang="ar-SA" sz="2400" dirty="0">
                <a:latin typeface="Sakkal Majalla" pitchFamily="2" charset="-78"/>
                <a:ea typeface="Calibri"/>
                <a:cs typeface="Sakkal Majalla" pitchFamily="2" charset="-78"/>
              </a:rPr>
              <a:t> إلا بتكامل نظام الرقابة مع بقية الأنظمة؛ للتأكد من دقة تنفيذ الخطط عن طريق مقارنة الأداء الفعلي بالمعايير الموضوعة. </a:t>
            </a:r>
            <a:endParaRPr lang="fr-FR" sz="2400" dirty="0">
              <a:latin typeface="Sakkal Majalla" pitchFamily="2" charset="-78"/>
              <a:ea typeface="Calibri"/>
              <a:cs typeface="Sakkal Majalla" pitchFamily="2" charset="-78"/>
            </a:endParaRPr>
          </a:p>
          <a:p>
            <a:pPr lvl="0" algn="r" rtl="1">
              <a:spcBef>
                <a:spcPts val="0"/>
              </a:spcBef>
              <a:buFont typeface="Wingdings" pitchFamily="2" charset="2"/>
              <a:buChar char="ü"/>
            </a:pPr>
            <a:r>
              <a:rPr lang="ar-SA" sz="2400" dirty="0">
                <a:latin typeface="Sakkal Majalla" pitchFamily="2" charset="-78"/>
                <a:ea typeface="Calibri"/>
                <a:cs typeface="Sakkal Majalla" pitchFamily="2" charset="-78"/>
              </a:rPr>
              <a:t>يعتمد النظام الرقابي على عدة متغيرات: التكاليف، المردودية، جودة المنتوج، فترات التصميم والتسليم، تنوع تشكيلة المنتوجات...إلخ. </a:t>
            </a:r>
            <a:r>
              <a:rPr lang="ar-SA" sz="2400" dirty="0">
                <a:latin typeface="Sakkal Majalla" pitchFamily="2" charset="-78"/>
                <a:ea typeface="Calibri"/>
                <a:cs typeface="Sakkal Majalla" pitchFamily="2" charset="-78"/>
              </a:rPr>
              <a:t>فلم تعد الرقابة محصورة في الجانب المالي والمحاسبي فقط، بل أصبحت تدمج طرق الرقابة على الجودة، وتحليل القيمة، والرقابة على تصميم المنتوجات</a:t>
            </a:r>
            <a:r>
              <a:rPr lang="ar-SA" sz="2400" dirty="0" smtClean="0">
                <a:latin typeface="Sakkal Majalla" pitchFamily="2" charset="-78"/>
                <a:ea typeface="Calibri"/>
                <a:cs typeface="Sakkal Majalla" pitchFamily="2" charset="-78"/>
              </a:rPr>
              <a:t>.</a:t>
            </a:r>
            <a:endParaRPr lang="ar-DZ" sz="2400" dirty="0" smtClean="0">
              <a:latin typeface="Sakkal Majalla" pitchFamily="2" charset="-78"/>
              <a:ea typeface="Calibri"/>
              <a:cs typeface="Sakkal Majalla" pitchFamily="2" charset="-78"/>
            </a:endParaRPr>
          </a:p>
          <a:p>
            <a:pPr lvl="0" algn="r" rtl="1">
              <a:spcBef>
                <a:spcPts val="0"/>
              </a:spcBef>
              <a:buFont typeface="Wingdings" pitchFamily="2" charset="2"/>
              <a:buChar char="ü"/>
            </a:pPr>
            <a:r>
              <a:rPr lang="ar-SA" sz="2400" dirty="0">
                <a:solidFill>
                  <a:prstClr val="black"/>
                </a:solidFill>
                <a:latin typeface="Sakkal Majalla" pitchFamily="2" charset="-78"/>
                <a:ea typeface="Calibri"/>
                <a:cs typeface="Sakkal Majalla" pitchFamily="2" charset="-78"/>
              </a:rPr>
              <a:t>نظام الرقابة هو الذي يخطر نظام القيادة بمجرد وقوع انحراف عن الحالات العادية أو المتوقعة، حينها يتدخل نظام القيادة من أجل الضبط وإدخال التصحيحات اللازمة.</a:t>
            </a:r>
            <a:endParaRPr lang="ar-DZ" sz="2400" dirty="0">
              <a:solidFill>
                <a:prstClr val="black"/>
              </a:solidFill>
              <a:latin typeface="Sakkal Majalla" pitchFamily="2" charset="-78"/>
              <a:ea typeface="Calibri"/>
              <a:cs typeface="Sakkal Majalla" pitchFamily="2" charset="-78"/>
            </a:endParaRPr>
          </a:p>
          <a:p>
            <a:pPr lvl="0" algn="r" rtl="1">
              <a:spcBef>
                <a:spcPts val="0"/>
              </a:spcBef>
              <a:buFont typeface="Wingdings" pitchFamily="2" charset="2"/>
              <a:buChar char="ü"/>
            </a:pPr>
            <a:r>
              <a:rPr lang="ar-DZ" sz="2400" dirty="0">
                <a:solidFill>
                  <a:prstClr val="black"/>
                </a:solidFill>
                <a:latin typeface="Sakkal Majalla" pitchFamily="2" charset="-78"/>
                <a:cs typeface="Sakkal Majalla" pitchFamily="2" charset="-78"/>
              </a:rPr>
              <a:t>نظام الرقابة لا يؤدي دوره من جراء وضع المقاييس أو مقارنة الأداء الفعلي بالأداء المخطط بل من جراء اتخاذ القرارات الضرورية لتصحيح الأخطاء وإغلاق الفجوات.</a:t>
            </a:r>
          </a:p>
          <a:p>
            <a:pPr marL="457200" lvl="0" algn="r" rtl="1">
              <a:spcBef>
                <a:spcPts val="0"/>
              </a:spcBef>
              <a:buFont typeface="Wingdings" pitchFamily="2" charset="2"/>
              <a:buChar char="ü"/>
            </a:pPr>
            <a:r>
              <a:rPr lang="ar-SA" sz="2400" dirty="0">
                <a:solidFill>
                  <a:prstClr val="black"/>
                </a:solidFill>
                <a:latin typeface="Sakkal Majalla" pitchFamily="2" charset="-78"/>
                <a:ea typeface="Calibri"/>
                <a:cs typeface="Sakkal Majalla" pitchFamily="2" charset="-78"/>
              </a:rPr>
              <a:t>تتحدد اتجاهات نظام الرقابة في ثلاثة مجالات رئيسية: </a:t>
            </a:r>
            <a:endParaRPr lang="fr-FR" sz="2400" dirty="0">
              <a:solidFill>
                <a:prstClr val="black"/>
              </a:solidFill>
              <a:latin typeface="Sakkal Majalla" pitchFamily="2" charset="-78"/>
              <a:ea typeface="Calibri"/>
              <a:cs typeface="Sakkal Majalla" pitchFamily="2" charset="-78"/>
            </a:endParaRPr>
          </a:p>
          <a:p>
            <a:pPr marL="0" lvl="0" indent="0" algn="r" rtl="1">
              <a:lnSpc>
                <a:spcPct val="115000"/>
              </a:lnSpc>
              <a:buNone/>
            </a:pPr>
            <a:endParaRPr lang="ar-DZ" sz="2400" dirty="0">
              <a:latin typeface="Sakkal Majalla" pitchFamily="2" charset="-78"/>
              <a:ea typeface="Calibri"/>
              <a:cs typeface="Sakkal Majalla" pitchFamily="2" charset="-78"/>
            </a:endParaRPr>
          </a:p>
          <a:p>
            <a:pPr marL="0" indent="0" algn="r" rtl="1">
              <a:buNone/>
            </a:pPr>
            <a:endParaRPr lang="ar-DZ" sz="2800" dirty="0">
              <a:cs typeface="Simplified Arabic"/>
            </a:endParaRPr>
          </a:p>
        </p:txBody>
      </p:sp>
    </p:spTree>
    <p:extLst>
      <p:ext uri="{BB962C8B-B14F-4D97-AF65-F5344CB8AC3E}">
        <p14:creationId xmlns:p14="http://schemas.microsoft.com/office/powerpoint/2010/main" val="3490631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260648"/>
            <a:ext cx="8784976" cy="6408712"/>
          </a:xfrm>
        </p:spPr>
        <p:txBody>
          <a:bodyPr>
            <a:normAutofit lnSpcReduction="10000"/>
          </a:bodyPr>
          <a:lstStyle/>
          <a:p>
            <a:pPr lvl="0" algn="r" rtl="1">
              <a:lnSpc>
                <a:spcPct val="110000"/>
              </a:lnSpc>
              <a:spcBef>
                <a:spcPts val="0"/>
              </a:spcBef>
              <a:buFont typeface="Wingdings" pitchFamily="2" charset="2"/>
              <a:buChar char="q"/>
            </a:pPr>
            <a:r>
              <a:rPr lang="ar-SA" sz="2400" b="1" dirty="0" smtClean="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الاتجاه الكلاسيكي</a:t>
            </a:r>
            <a:r>
              <a:rPr lang="ar-DZ" sz="2400" dirty="0" smtClean="0">
                <a:latin typeface="Sakkal Majalla" pitchFamily="2" charset="-78"/>
                <a:ea typeface="Calibri"/>
                <a:cs typeface="Sakkal Majalla" pitchFamily="2" charset="-78"/>
              </a:rPr>
              <a:t>:</a:t>
            </a:r>
            <a:r>
              <a:rPr lang="ar-SA" sz="2400" dirty="0" smtClean="0">
                <a:latin typeface="Sakkal Majalla" pitchFamily="2" charset="-78"/>
                <a:ea typeface="Calibri"/>
                <a:cs typeface="Sakkal Majalla" pitchFamily="2" charset="-78"/>
              </a:rPr>
              <a:t> </a:t>
            </a:r>
            <a:r>
              <a:rPr lang="ar-SA" sz="2400" dirty="0">
                <a:latin typeface="Sakkal Majalla" pitchFamily="2" charset="-78"/>
                <a:ea typeface="Calibri"/>
                <a:cs typeface="Sakkal Majalla" pitchFamily="2" charset="-78"/>
              </a:rPr>
              <a:t>ينظر إلى الرقابة على أنها عملية تفتيش وتخويف للأفراد (مبدأ العقاب أو المكافأة). </a:t>
            </a:r>
            <a:endParaRPr lang="fr-FR" sz="2400" dirty="0">
              <a:latin typeface="Sakkal Majalla" pitchFamily="2" charset="-78"/>
              <a:ea typeface="Calibri"/>
              <a:cs typeface="Sakkal Majalla" pitchFamily="2" charset="-78"/>
            </a:endParaRPr>
          </a:p>
          <a:p>
            <a:pPr lvl="0" algn="r" rtl="1">
              <a:lnSpc>
                <a:spcPct val="110000"/>
              </a:lnSpc>
              <a:spcBef>
                <a:spcPts val="0"/>
              </a:spcBef>
              <a:buFont typeface="Wingdings" pitchFamily="2" charset="2"/>
              <a:buChar char="q"/>
            </a:pPr>
            <a:r>
              <a:rPr lang="ar-SA" sz="2400" b="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الاتجاه </a:t>
            </a:r>
            <a:r>
              <a:rPr lang="ar-SA" sz="2400" b="1" dirty="0" smtClean="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السلوكي</a:t>
            </a:r>
            <a:r>
              <a:rPr lang="ar-DZ" sz="2400" dirty="0" smtClean="0">
                <a:latin typeface="Sakkal Majalla" pitchFamily="2" charset="-78"/>
                <a:ea typeface="Calibri"/>
                <a:cs typeface="Sakkal Majalla" pitchFamily="2" charset="-78"/>
              </a:rPr>
              <a:t>: </a:t>
            </a:r>
            <a:r>
              <a:rPr lang="ar-SA" sz="2400" dirty="0" smtClean="0">
                <a:latin typeface="Sakkal Majalla" pitchFamily="2" charset="-78"/>
                <a:ea typeface="Calibri"/>
                <a:cs typeface="Sakkal Majalla" pitchFamily="2" charset="-78"/>
              </a:rPr>
              <a:t> </a:t>
            </a:r>
            <a:r>
              <a:rPr lang="ar-SA" sz="2400" dirty="0">
                <a:latin typeface="Sakkal Majalla" pitchFamily="2" charset="-78"/>
                <a:ea typeface="Calibri"/>
                <a:cs typeface="Sakkal Majalla" pitchFamily="2" charset="-78"/>
              </a:rPr>
              <a:t>يركز على العلاقات الإنسانية والتأثير السلوكي في القيام بالعملية الرقابية (قوة التأثير) بحيث يحقق هذا التأثير النتائج المرجوة. وقد يفيد في هذا الاتجاه استخدام وسائل التحفيز والإرشاد والتوجيه والاهتمام بالعلاقات العامة. </a:t>
            </a:r>
            <a:endParaRPr lang="fr-FR" sz="2400" dirty="0">
              <a:latin typeface="Sakkal Majalla" pitchFamily="2" charset="-78"/>
              <a:ea typeface="Calibri"/>
              <a:cs typeface="Sakkal Majalla" pitchFamily="2" charset="-78"/>
            </a:endParaRPr>
          </a:p>
          <a:p>
            <a:pPr lvl="0" algn="r" rtl="1">
              <a:lnSpc>
                <a:spcPct val="110000"/>
              </a:lnSpc>
              <a:spcBef>
                <a:spcPts val="0"/>
              </a:spcBef>
              <a:buFont typeface="Wingdings" pitchFamily="2" charset="2"/>
              <a:buChar char="q"/>
            </a:pPr>
            <a:r>
              <a:rPr lang="ar-SA" sz="2400" b="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الاتجاه التطبيقي</a:t>
            </a:r>
            <a:r>
              <a:rPr lang="ar-DZ" sz="2400" b="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 </a:t>
            </a:r>
            <a:r>
              <a:rPr lang="ar-SA" sz="2400" b="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 </a:t>
            </a:r>
            <a:r>
              <a:rPr lang="ar-SA" sz="2400" dirty="0">
                <a:solidFill>
                  <a:prstClr val="black"/>
                </a:solidFill>
                <a:latin typeface="Sakkal Majalla" pitchFamily="2" charset="-78"/>
                <a:ea typeface="Calibri"/>
                <a:cs typeface="Sakkal Majalla" pitchFamily="2" charset="-78"/>
              </a:rPr>
              <a:t>ينظر للرقابة من الناحية العملية، بحيث يركز على الناحية التطبيقية من خلال ثلاث خطوات هي: </a:t>
            </a:r>
            <a:endParaRPr lang="fr-FR" sz="2400" dirty="0">
              <a:solidFill>
                <a:prstClr val="black"/>
              </a:solidFill>
              <a:latin typeface="Sakkal Majalla" pitchFamily="2" charset="-78"/>
              <a:ea typeface="Calibri"/>
              <a:cs typeface="Sakkal Majalla" pitchFamily="2" charset="-78"/>
            </a:endParaRPr>
          </a:p>
          <a:p>
            <a:pPr lvl="0" algn="r" rtl="1">
              <a:lnSpc>
                <a:spcPct val="110000"/>
              </a:lnSpc>
              <a:spcBef>
                <a:spcPts val="0"/>
              </a:spcBef>
            </a:pPr>
            <a:r>
              <a:rPr lang="fr-FR" sz="2400" dirty="0">
                <a:solidFill>
                  <a:prstClr val="black"/>
                </a:solidFill>
                <a:latin typeface="Sakkal Majalla" pitchFamily="2" charset="-78"/>
                <a:ea typeface="Calibri"/>
                <a:cs typeface="Sakkal Majalla" pitchFamily="2" charset="-78"/>
              </a:rPr>
              <a:t> </a:t>
            </a:r>
            <a:r>
              <a:rPr lang="ar-SA" sz="2400" dirty="0">
                <a:solidFill>
                  <a:prstClr val="black"/>
                </a:solidFill>
                <a:latin typeface="Sakkal Majalla" pitchFamily="2" charset="-78"/>
                <a:ea typeface="Calibri"/>
                <a:cs typeface="Sakkal Majalla" pitchFamily="2" charset="-78"/>
              </a:rPr>
              <a:t>أ) وضع المعايير </a:t>
            </a:r>
            <a:endParaRPr lang="fr-FR" sz="2400" dirty="0">
              <a:solidFill>
                <a:prstClr val="black"/>
              </a:solidFill>
              <a:latin typeface="Sakkal Majalla" pitchFamily="2" charset="-78"/>
              <a:ea typeface="Calibri"/>
              <a:cs typeface="Sakkal Majalla" pitchFamily="2" charset="-78"/>
            </a:endParaRPr>
          </a:p>
          <a:p>
            <a:pPr lvl="0" algn="r" rtl="1">
              <a:lnSpc>
                <a:spcPct val="110000"/>
              </a:lnSpc>
              <a:spcBef>
                <a:spcPts val="0"/>
              </a:spcBef>
            </a:pPr>
            <a:r>
              <a:rPr lang="ar-SA" sz="2400" dirty="0">
                <a:solidFill>
                  <a:prstClr val="black"/>
                </a:solidFill>
                <a:latin typeface="Sakkal Majalla" pitchFamily="2" charset="-78"/>
                <a:ea typeface="Calibri"/>
                <a:cs typeface="Sakkal Majalla" pitchFamily="2" charset="-78"/>
              </a:rPr>
              <a:t>ب) قياس الأداء ومقارنته بالمعايير    </a:t>
            </a:r>
            <a:endParaRPr lang="fr-FR" sz="2400" dirty="0">
              <a:solidFill>
                <a:prstClr val="black"/>
              </a:solidFill>
              <a:latin typeface="Sakkal Majalla" pitchFamily="2" charset="-78"/>
              <a:ea typeface="Calibri"/>
              <a:cs typeface="Sakkal Majalla" pitchFamily="2" charset="-78"/>
            </a:endParaRPr>
          </a:p>
          <a:p>
            <a:pPr lvl="0" algn="r" rtl="1">
              <a:lnSpc>
                <a:spcPct val="110000"/>
              </a:lnSpc>
              <a:spcBef>
                <a:spcPts val="0"/>
              </a:spcBef>
            </a:pPr>
            <a:r>
              <a:rPr lang="ar-SA" sz="2400" dirty="0">
                <a:solidFill>
                  <a:prstClr val="black"/>
                </a:solidFill>
                <a:latin typeface="Sakkal Majalla" pitchFamily="2" charset="-78"/>
                <a:ea typeface="Calibri"/>
                <a:cs typeface="Sakkal Majalla" pitchFamily="2" charset="-78"/>
              </a:rPr>
              <a:t>ت) تصحيح الاختلافات بين النتائج الفعلية والخطط الموضوعة</a:t>
            </a:r>
            <a:r>
              <a:rPr lang="fr-FR" sz="2400" dirty="0">
                <a:solidFill>
                  <a:prstClr val="black"/>
                </a:solidFill>
                <a:latin typeface="Sakkal Majalla" pitchFamily="2" charset="-78"/>
                <a:ea typeface="Calibri"/>
                <a:cs typeface="Sakkal Majalla" pitchFamily="2" charset="-78"/>
              </a:rPr>
              <a:t>. </a:t>
            </a:r>
            <a:r>
              <a:rPr lang="ar-SA" sz="2400" dirty="0">
                <a:solidFill>
                  <a:prstClr val="black"/>
                </a:solidFill>
                <a:latin typeface="Sakkal Majalla" pitchFamily="2" charset="-78"/>
                <a:ea typeface="Calibri"/>
                <a:cs typeface="Sakkal Majalla" pitchFamily="2" charset="-78"/>
              </a:rPr>
              <a:t>    </a:t>
            </a:r>
            <a:endParaRPr lang="fr-FR" sz="2400" dirty="0">
              <a:solidFill>
                <a:prstClr val="black"/>
              </a:solidFill>
              <a:latin typeface="Sakkal Majalla" pitchFamily="2" charset="-78"/>
              <a:ea typeface="Calibri"/>
              <a:cs typeface="Sakkal Majalla" pitchFamily="2" charset="-78"/>
            </a:endParaRPr>
          </a:p>
          <a:p>
            <a:pPr lvl="0" algn="r" rtl="1">
              <a:lnSpc>
                <a:spcPct val="110000"/>
              </a:lnSpc>
              <a:spcBef>
                <a:spcPts val="0"/>
              </a:spcBef>
              <a:buFont typeface="Wingdings" pitchFamily="2" charset="2"/>
              <a:buChar char="ü"/>
            </a:pPr>
            <a:r>
              <a:rPr lang="ar-DZ" sz="2400" b="1" dirty="0">
                <a:solidFill>
                  <a:prstClr val="black"/>
                </a:solidFill>
                <a:effectLst>
                  <a:outerShdw blurRad="38100" dist="38100" dir="2700000" algn="tl">
                    <a:srgbClr val="000000">
                      <a:alpha val="43137"/>
                    </a:srgbClr>
                  </a:outerShdw>
                </a:effectLst>
                <a:latin typeface="Sakkal Majalla" pitchFamily="2" charset="-78"/>
                <a:cs typeface="Sakkal Majalla" pitchFamily="2" charset="-78"/>
              </a:rPr>
              <a:t>مكونات نظام الرقابة: </a:t>
            </a:r>
            <a:r>
              <a:rPr lang="ar-DZ" sz="2400" dirty="0">
                <a:solidFill>
                  <a:prstClr val="black"/>
                </a:solidFill>
                <a:latin typeface="Sakkal Majalla" pitchFamily="2" charset="-78"/>
                <a:cs typeface="Sakkal Majalla" pitchFamily="2" charset="-78"/>
              </a:rPr>
              <a:t>يتكون النظام الرقابي من ثلاثة أجزاء رئيسية تتمثل في: </a:t>
            </a:r>
          </a:p>
          <a:p>
            <a:pPr marL="0" lvl="0" indent="0" algn="r" rtl="1">
              <a:lnSpc>
                <a:spcPct val="110000"/>
              </a:lnSpc>
              <a:spcBef>
                <a:spcPts val="0"/>
              </a:spcBef>
              <a:buNone/>
            </a:pPr>
            <a:r>
              <a:rPr lang="ar-DZ" sz="2400"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المدخلات: </a:t>
            </a:r>
            <a:r>
              <a:rPr lang="ar-DZ" sz="2400" dirty="0">
                <a:solidFill>
                  <a:prstClr val="black"/>
                </a:solidFill>
                <a:latin typeface="Sakkal Majalla" pitchFamily="2" charset="-78"/>
                <a:cs typeface="Sakkal Majalla" pitchFamily="2" charset="-78"/>
              </a:rPr>
              <a:t>تمثل المعلومات الخاصة بسير التنفيذ الفعلي والوسائل والمعايير الرقابية التي تشمل الأهداف والسياسات والخطط وبرامج العمل ووحدات القياس.</a:t>
            </a:r>
          </a:p>
          <a:p>
            <a:pPr marL="0" lvl="0" indent="0" algn="r" rtl="1">
              <a:lnSpc>
                <a:spcPct val="110000"/>
              </a:lnSpc>
              <a:spcBef>
                <a:spcPts val="0"/>
              </a:spcBef>
              <a:buNone/>
            </a:pPr>
            <a:r>
              <a:rPr lang="ar-DZ" sz="2400" b="1" dirty="0">
                <a:solidFill>
                  <a:prstClr val="black"/>
                </a:solidFill>
                <a:latin typeface="Sakkal Majalla" pitchFamily="2" charset="-78"/>
                <a:cs typeface="Sakkal Majalla" pitchFamily="2" charset="-78"/>
              </a:rPr>
              <a:t>ا</a:t>
            </a:r>
            <a:r>
              <a:rPr lang="ar-DZ" sz="2400"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لعمليات</a:t>
            </a:r>
            <a:r>
              <a:rPr lang="ar-DZ" sz="2400" b="1" dirty="0">
                <a:solidFill>
                  <a:prstClr val="black"/>
                </a:solidFill>
                <a:latin typeface="Sakkal Majalla" pitchFamily="2" charset="-78"/>
                <a:cs typeface="Sakkal Majalla" pitchFamily="2" charset="-78"/>
              </a:rPr>
              <a:t>: </a:t>
            </a:r>
            <a:r>
              <a:rPr lang="ar-DZ" sz="2400" dirty="0">
                <a:solidFill>
                  <a:prstClr val="black"/>
                </a:solidFill>
                <a:latin typeface="Sakkal Majalla" pitchFamily="2" charset="-78"/>
                <a:cs typeface="Sakkal Majalla" pitchFamily="2" charset="-78"/>
              </a:rPr>
              <a:t>فتعني عمليات الرقابة كتحديد المعايير وعمليات القياس لنتائج التنفيذ الفعلي والتقييم والمقارنة وتحديد الانحرافات الحادثة.</a:t>
            </a:r>
          </a:p>
          <a:p>
            <a:pPr marL="0" lvl="0" indent="0" algn="r" rtl="1">
              <a:lnSpc>
                <a:spcPct val="110000"/>
              </a:lnSpc>
              <a:spcBef>
                <a:spcPts val="0"/>
              </a:spcBef>
              <a:buNone/>
            </a:pPr>
            <a:r>
              <a:rPr lang="ar-DZ" sz="2400" b="1" dirty="0">
                <a:solidFill>
                  <a:prstClr val="black"/>
                </a:solidFill>
                <a:latin typeface="Sakkal Majalla" pitchFamily="2" charset="-78"/>
                <a:cs typeface="Sakkal Majalla" pitchFamily="2" charset="-78"/>
              </a:rPr>
              <a:t>ا</a:t>
            </a:r>
            <a:r>
              <a:rPr lang="ar-DZ" sz="2400"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لمخرجات</a:t>
            </a:r>
            <a:r>
              <a:rPr lang="ar-DZ" sz="2400" b="1" dirty="0">
                <a:solidFill>
                  <a:prstClr val="black"/>
                </a:solidFill>
                <a:latin typeface="Sakkal Majalla" pitchFamily="2" charset="-78"/>
                <a:cs typeface="Sakkal Majalla" pitchFamily="2" charset="-78"/>
              </a:rPr>
              <a:t>: </a:t>
            </a:r>
            <a:r>
              <a:rPr lang="ar-DZ" sz="2400" dirty="0">
                <a:solidFill>
                  <a:prstClr val="black"/>
                </a:solidFill>
                <a:latin typeface="Sakkal Majalla" pitchFamily="2" charset="-78"/>
                <a:cs typeface="Sakkal Majalla" pitchFamily="2" charset="-78"/>
              </a:rPr>
              <a:t>فتتمثل في الانحرافات الحادثة وأنواعها وأسبابها الحلول المقترحة للتغلب عليها.</a:t>
            </a:r>
          </a:p>
          <a:p>
            <a:pPr algn="r" rtl="1">
              <a:buFont typeface="Wingdings" pitchFamily="2" charset="2"/>
              <a:buChar char="ü"/>
            </a:pPr>
            <a:endParaRPr lang="fr-FR" sz="2000" dirty="0" smtClean="0">
              <a:latin typeface="Sakkal Majalla" pitchFamily="2" charset="-78"/>
              <a:ea typeface="Calibri"/>
              <a:cs typeface="Sakkal Majalla" pitchFamily="2" charset="-78"/>
            </a:endParaRPr>
          </a:p>
          <a:p>
            <a:pPr marL="0" indent="0" algn="r" rtl="1">
              <a:lnSpc>
                <a:spcPct val="115000"/>
              </a:lnSpc>
              <a:spcAft>
                <a:spcPts val="0"/>
              </a:spcAft>
              <a:buNone/>
            </a:pPr>
            <a:endParaRPr lang="fr-FR" sz="2800" dirty="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endParaRPr>
          </a:p>
        </p:txBody>
      </p:sp>
    </p:spTree>
    <p:extLst>
      <p:ext uri="{BB962C8B-B14F-4D97-AF65-F5344CB8AC3E}">
        <p14:creationId xmlns:p14="http://schemas.microsoft.com/office/powerpoint/2010/main" val="151758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88640"/>
            <a:ext cx="8928992" cy="6669360"/>
          </a:xfrm>
        </p:spPr>
        <p:txBody>
          <a:bodyPr>
            <a:noAutofit/>
          </a:bodyPr>
          <a:lstStyle/>
          <a:p>
            <a:pPr lvl="0" algn="r" rtl="1">
              <a:spcBef>
                <a:spcPts val="0"/>
              </a:spcBef>
              <a:buFont typeface="Wingdings" pitchFamily="2" charset="2"/>
              <a:buChar char="ü"/>
            </a:pPr>
            <a:r>
              <a:rPr lang="ar-DZ" sz="2400" dirty="0">
                <a:solidFill>
                  <a:prstClr val="black"/>
                </a:solidFill>
                <a:latin typeface="Sakkal Majalla" pitchFamily="2" charset="-78"/>
                <a:cs typeface="Sakkal Majalla" pitchFamily="2" charset="-78"/>
              </a:rPr>
              <a:t>تعتمد فعالية النظام الرقابي على نظام المعلومات فكلما كان متطورا وفعالا (السرعة، التكلفة، الجودة) كلما أدى إلى سرعة التغذية العكسية</a:t>
            </a:r>
            <a:r>
              <a:rPr lang="ar-DZ" sz="2400" dirty="0" smtClean="0">
                <a:solidFill>
                  <a:prstClr val="black"/>
                </a:solidFill>
                <a:latin typeface="Sakkal Majalla" pitchFamily="2" charset="-78"/>
                <a:cs typeface="Sakkal Majalla" pitchFamily="2" charset="-78"/>
              </a:rPr>
              <a:t>.</a:t>
            </a:r>
          </a:p>
          <a:p>
            <a:pPr marL="0" lvl="0" indent="0" algn="r" rtl="1">
              <a:spcBef>
                <a:spcPts val="0"/>
              </a:spcBef>
              <a:buNone/>
            </a:pPr>
            <a:endParaRPr lang="ar-DZ" sz="2400" b="1" dirty="0">
              <a:solidFill>
                <a:srgbClr val="4BACC6"/>
              </a:solidFill>
              <a:effectLst>
                <a:outerShdw blurRad="38100" dist="38100" dir="2700000" algn="tl">
                  <a:srgbClr val="000000">
                    <a:alpha val="43137"/>
                  </a:srgbClr>
                </a:outerShdw>
              </a:effectLst>
              <a:latin typeface="Sakkal Majalla" pitchFamily="2" charset="-78"/>
              <a:cs typeface="Sakkal Majalla" pitchFamily="2" charset="-78"/>
            </a:endParaRPr>
          </a:p>
          <a:p>
            <a:pPr marL="0" lvl="0" indent="0" algn="ctr" rtl="1">
              <a:spcBef>
                <a:spcPts val="0"/>
              </a:spcBef>
              <a:buNone/>
            </a:pPr>
            <a:r>
              <a:rPr lang="ar-DZ" sz="2800" b="1" dirty="0">
                <a:solidFill>
                  <a:srgbClr val="4BACC6"/>
                </a:solidFill>
                <a:effectLst>
                  <a:outerShdw blurRad="38100" dist="38100" dir="2700000" algn="tl">
                    <a:srgbClr val="000000">
                      <a:alpha val="43137"/>
                    </a:srgbClr>
                  </a:outerShdw>
                </a:effectLst>
                <a:latin typeface="Sakkal Majalla" pitchFamily="2" charset="-78"/>
                <a:cs typeface="Sakkal Majalla" pitchFamily="2" charset="-78"/>
              </a:rPr>
              <a:t>5. نظام المعلومات</a:t>
            </a:r>
            <a:endParaRPr lang="fr-FR" sz="2800" b="1" dirty="0">
              <a:solidFill>
                <a:srgbClr val="4BACC6"/>
              </a:solidFill>
              <a:effectLst>
                <a:outerShdw blurRad="38100" dist="38100" dir="2700000" algn="tl">
                  <a:srgbClr val="000000">
                    <a:alpha val="43137"/>
                  </a:srgbClr>
                </a:outerShdw>
              </a:effectLst>
              <a:latin typeface="Sakkal Majalla" pitchFamily="2" charset="-78"/>
              <a:cs typeface="Sakkal Majalla" pitchFamily="2" charset="-78"/>
            </a:endParaRPr>
          </a:p>
          <a:p>
            <a:pPr lvl="0" algn="r" rtl="1">
              <a:spcBef>
                <a:spcPts val="0"/>
              </a:spcBef>
              <a:buFont typeface="Wingdings" pitchFamily="2" charset="2"/>
              <a:buChar char="ü"/>
            </a:pPr>
            <a:r>
              <a:rPr lang="ar-DZ" sz="2000" dirty="0">
                <a:latin typeface="Sakkal Majalla" pitchFamily="2" charset="-78"/>
                <a:ea typeface="Calibri"/>
                <a:cs typeface="Sakkal Majalla" pitchFamily="2" charset="-78"/>
              </a:rPr>
              <a:t> </a:t>
            </a:r>
            <a:r>
              <a:rPr lang="ar-SA" sz="2400" dirty="0">
                <a:latin typeface="Sakkal Majalla" pitchFamily="2" charset="-78"/>
                <a:ea typeface="Calibri"/>
                <a:cs typeface="Sakkal Majalla" pitchFamily="2" charset="-78"/>
              </a:rPr>
              <a:t>يعرف نظام المعلومات بأنه الطريقة المنظمة التي تعمل على تأمين المعلومات المتعلقة بالنواحي التشغيلية الداخلية والمعلومات </a:t>
            </a:r>
            <a:r>
              <a:rPr lang="ar-SA" sz="2400" dirty="0" smtClean="0">
                <a:latin typeface="Sakkal Majalla" pitchFamily="2" charset="-78"/>
                <a:ea typeface="Calibri"/>
                <a:cs typeface="Sakkal Majalla" pitchFamily="2" charset="-78"/>
              </a:rPr>
              <a:t>الخارجية</a:t>
            </a:r>
            <a:r>
              <a:rPr lang="ar-DZ" sz="2400" dirty="0" smtClean="0">
                <a:latin typeface="Sakkal Majalla" pitchFamily="2" charset="-78"/>
                <a:ea typeface="Calibri"/>
                <a:cs typeface="Sakkal Majalla" pitchFamily="2" charset="-78"/>
              </a:rPr>
              <a:t>،</a:t>
            </a:r>
            <a:r>
              <a:rPr lang="ar-SA" sz="2400" dirty="0" smtClean="0">
                <a:latin typeface="Sakkal Majalla" pitchFamily="2" charset="-78"/>
                <a:ea typeface="Calibri"/>
                <a:cs typeface="Sakkal Majalla" pitchFamily="2" charset="-78"/>
              </a:rPr>
              <a:t> ويساعد </a:t>
            </a:r>
            <a:r>
              <a:rPr lang="ar-SA" sz="2400" dirty="0">
                <a:latin typeface="Sakkal Majalla" pitchFamily="2" charset="-78"/>
                <a:ea typeface="Calibri"/>
                <a:cs typeface="Sakkal Majalla" pitchFamily="2" charset="-78"/>
              </a:rPr>
              <a:t>هذا النظام الإدارة على القيام بوظيفة التخطيط والرقابة والتشغيل عن طريق تأمين المعلومات الموجودة في الإطار الزمني المناسب للقيام بعملية اتخاذ القرار</a:t>
            </a:r>
            <a:r>
              <a:rPr lang="ar-SA" sz="2400" dirty="0" smtClean="0">
                <a:latin typeface="Sakkal Majalla" pitchFamily="2" charset="-78"/>
                <a:ea typeface="Calibri"/>
                <a:cs typeface="Sakkal Majalla" pitchFamily="2" charset="-78"/>
              </a:rPr>
              <a:t>.</a:t>
            </a:r>
            <a:endParaRPr lang="ar-DZ" sz="2400" dirty="0" smtClean="0">
              <a:latin typeface="Sakkal Majalla" pitchFamily="2" charset="-78"/>
              <a:ea typeface="Calibri"/>
              <a:cs typeface="Sakkal Majalla" pitchFamily="2" charset="-78"/>
            </a:endParaRPr>
          </a:p>
          <a:p>
            <a:pPr algn="r" rtl="1">
              <a:spcBef>
                <a:spcPts val="0"/>
              </a:spcBef>
              <a:buFont typeface="Wingdings" pitchFamily="2" charset="2"/>
              <a:buChar char="ü"/>
            </a:pPr>
            <a:r>
              <a:rPr lang="ar-DZ" sz="2400" dirty="0">
                <a:latin typeface="Sakkal Majalla" pitchFamily="2" charset="-78"/>
                <a:cs typeface="Sakkal Majalla" pitchFamily="2" charset="-78"/>
              </a:rPr>
              <a:t>نظام المعلومات هو مجموعة منظمة </a:t>
            </a:r>
            <a:r>
              <a:rPr lang="ar-DZ" sz="2400" dirty="0" smtClean="0">
                <a:latin typeface="Sakkal Majalla" pitchFamily="2" charset="-78"/>
                <a:cs typeface="Sakkal Majalla" pitchFamily="2" charset="-78"/>
              </a:rPr>
              <a:t>من الموارد </a:t>
            </a:r>
            <a:r>
              <a:rPr lang="ar-DZ" sz="2400" dirty="0">
                <a:latin typeface="Sakkal Majalla" pitchFamily="2" charset="-78"/>
                <a:cs typeface="Sakkal Majalla" pitchFamily="2" charset="-78"/>
              </a:rPr>
              <a:t>المادية، والبرامج، والموارد البشرية، والمعطيات والبيانات، </a:t>
            </a:r>
            <a:r>
              <a:rPr lang="ar-DZ" sz="2400" dirty="0" smtClean="0">
                <a:latin typeface="Sakkal Majalla" pitchFamily="2" charset="-78"/>
                <a:cs typeface="Sakkal Majalla" pitchFamily="2" charset="-78"/>
              </a:rPr>
              <a:t>والإجراءات، التي </a:t>
            </a:r>
            <a:r>
              <a:rPr lang="ar-DZ" sz="2400" dirty="0">
                <a:latin typeface="Sakkal Majalla" pitchFamily="2" charset="-78"/>
                <a:cs typeface="Sakkal Majalla" pitchFamily="2" charset="-78"/>
              </a:rPr>
              <a:t>تمكن من الحصول على المعلومات، ومعالجتها، وتخزينها، وإيصالها </a:t>
            </a:r>
            <a:r>
              <a:rPr lang="ar-DZ" sz="2400" dirty="0" smtClean="0">
                <a:latin typeface="Sakkal Majalla" pitchFamily="2" charset="-78"/>
                <a:cs typeface="Sakkal Majalla" pitchFamily="2" charset="-78"/>
              </a:rPr>
              <a:t>(في شكل بيانات</a:t>
            </a:r>
            <a:r>
              <a:rPr lang="ar-DZ" sz="2400" dirty="0">
                <a:latin typeface="Sakkal Majalla" pitchFamily="2" charset="-78"/>
                <a:cs typeface="Sakkal Majalla" pitchFamily="2" charset="-78"/>
              </a:rPr>
              <a:t>، نصوص، صور، أصوات...إلخ</a:t>
            </a:r>
            <a:r>
              <a:rPr lang="ar-DZ" sz="2400" dirty="0" smtClean="0">
                <a:latin typeface="Sakkal Majalla" pitchFamily="2" charset="-78"/>
                <a:cs typeface="Sakkal Majalla" pitchFamily="2" charset="-78"/>
              </a:rPr>
              <a:t>.) داخل </a:t>
            </a:r>
            <a:r>
              <a:rPr lang="ar-DZ" sz="2400" dirty="0">
                <a:latin typeface="Sakkal Majalla" pitchFamily="2" charset="-78"/>
                <a:cs typeface="Sakkal Majalla" pitchFamily="2" charset="-78"/>
              </a:rPr>
              <a:t>المنظمات</a:t>
            </a:r>
            <a:r>
              <a:rPr lang="ar-DZ" sz="2400" dirty="0" smtClean="0">
                <a:latin typeface="Sakkal Majalla" pitchFamily="2" charset="-78"/>
                <a:cs typeface="Sakkal Majalla" pitchFamily="2" charset="-78"/>
              </a:rPr>
              <a:t>.</a:t>
            </a:r>
          </a:p>
          <a:p>
            <a:pPr algn="just" rtl="1">
              <a:spcBef>
                <a:spcPts val="0"/>
              </a:spcBef>
              <a:buFont typeface="Wingdings" pitchFamily="2" charset="2"/>
              <a:buChar char="ü"/>
            </a:pPr>
            <a:r>
              <a:rPr lang="ar-SA" sz="2400" dirty="0">
                <a:latin typeface="Sakkal Majalla" pitchFamily="2" charset="-78"/>
                <a:ea typeface="Calibri"/>
                <a:cs typeface="Sakkal Majalla" pitchFamily="2" charset="-78"/>
              </a:rPr>
              <a:t>ويمكن التمييز بين نظامين فرعيين للمعلومات: </a:t>
            </a:r>
            <a:endParaRPr lang="fr-FR" sz="2400" dirty="0">
              <a:latin typeface="Sakkal Majalla" pitchFamily="2" charset="-78"/>
              <a:ea typeface="Calibri"/>
              <a:cs typeface="Sakkal Majalla" pitchFamily="2" charset="-78"/>
            </a:endParaRPr>
          </a:p>
          <a:p>
            <a:pPr algn="just" rtl="1">
              <a:spcBef>
                <a:spcPts val="0"/>
              </a:spcBef>
              <a:buFont typeface="Wingdings" pitchFamily="2" charset="2"/>
              <a:buChar char="q"/>
            </a:pPr>
            <a:r>
              <a:rPr lang="ar-SA" sz="2400"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نظام إعلام فرعي </a:t>
            </a:r>
            <a:r>
              <a:rPr lang="ar-SA" sz="2400" dirty="0" smtClean="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تشغيلي </a:t>
            </a:r>
            <a:r>
              <a:rPr lang="fr-FR" sz="2400" i="1" dirty="0" smtClean="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a:t>
            </a:r>
            <a:r>
              <a:rPr lang="fr-FR" sz="2400" i="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S.I.O)</a:t>
            </a:r>
            <a:r>
              <a:rPr lang="ar-SA" sz="2400"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 </a:t>
            </a:r>
            <a:r>
              <a:rPr lang="ar-SA" sz="2400" dirty="0">
                <a:latin typeface="Sakkal Majalla" pitchFamily="2" charset="-78"/>
                <a:ea typeface="Calibri"/>
                <a:cs typeface="Sakkal Majalla" pitchFamily="2" charset="-78"/>
              </a:rPr>
              <a:t>موجه للتسيير الجاري للإجراءات المتكررة والتي يمكن برمجتها(الأجور، </a:t>
            </a:r>
            <a:r>
              <a:rPr lang="ar-SA" sz="2400" dirty="0" err="1">
                <a:latin typeface="Sakkal Majalla" pitchFamily="2" charset="-78"/>
                <a:ea typeface="Calibri"/>
                <a:cs typeface="Sakkal Majalla" pitchFamily="2" charset="-78"/>
              </a:rPr>
              <a:t>الفوترة</a:t>
            </a:r>
            <a:r>
              <a:rPr lang="ar-SA" sz="2400" dirty="0">
                <a:latin typeface="Sakkal Majalla" pitchFamily="2" charset="-78"/>
                <a:ea typeface="Calibri"/>
                <a:cs typeface="Sakkal Majalla" pitchFamily="2" charset="-78"/>
              </a:rPr>
              <a:t>...إلخ.). </a:t>
            </a:r>
            <a:endParaRPr lang="fr-FR" sz="2400" dirty="0">
              <a:latin typeface="Sakkal Majalla" pitchFamily="2" charset="-78"/>
              <a:ea typeface="Calibri"/>
              <a:cs typeface="Sakkal Majalla" pitchFamily="2" charset="-78"/>
            </a:endParaRPr>
          </a:p>
          <a:p>
            <a:pPr lvl="0" algn="just" rtl="1">
              <a:spcBef>
                <a:spcPts val="0"/>
              </a:spcBef>
              <a:buFont typeface="Wingdings" pitchFamily="2" charset="2"/>
              <a:buChar char="q"/>
            </a:pPr>
            <a:r>
              <a:rPr lang="ar-SA" sz="2400"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نظام إعلام فرعي </a:t>
            </a:r>
            <a:r>
              <a:rPr lang="ar-SA" sz="2400" dirty="0" err="1">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إستراتيجي</a:t>
            </a:r>
            <a:r>
              <a:rPr lang="ar-SA" sz="2400"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 </a:t>
            </a:r>
            <a:r>
              <a:rPr lang="fr-FR" sz="2400" i="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(S.I.S)</a:t>
            </a:r>
            <a:r>
              <a:rPr lang="fr-FR" sz="2400"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 </a:t>
            </a:r>
            <a:r>
              <a:rPr lang="ar-SA" sz="2400" dirty="0">
                <a:latin typeface="Sakkal Majalla" pitchFamily="2" charset="-78"/>
                <a:ea typeface="Calibri"/>
                <a:cs typeface="Sakkal Majalla" pitchFamily="2" charset="-78"/>
              </a:rPr>
              <a:t>موجه </a:t>
            </a:r>
            <a:r>
              <a:rPr lang="ar-SA" sz="2400" dirty="0" err="1">
                <a:latin typeface="Sakkal Majalla" pitchFamily="2" charset="-78"/>
                <a:ea typeface="Calibri"/>
                <a:cs typeface="Sakkal Majalla" pitchFamily="2" charset="-78"/>
              </a:rPr>
              <a:t>لإتخاذ</a:t>
            </a:r>
            <a:r>
              <a:rPr lang="ar-SA" sz="2400" dirty="0">
                <a:latin typeface="Sakkal Majalla" pitchFamily="2" charset="-78"/>
                <a:ea typeface="Calibri"/>
                <a:cs typeface="Sakkal Majalla" pitchFamily="2" charset="-78"/>
              </a:rPr>
              <a:t> القرارات </a:t>
            </a:r>
            <a:r>
              <a:rPr lang="ar-SA" sz="2400" dirty="0" err="1">
                <a:latin typeface="Sakkal Majalla" pitchFamily="2" charset="-78"/>
                <a:ea typeface="Calibri"/>
                <a:cs typeface="Sakkal Majalla" pitchFamily="2" charset="-78"/>
              </a:rPr>
              <a:t>الإستراتيجية</a:t>
            </a:r>
            <a:r>
              <a:rPr lang="ar-SA" sz="2400" dirty="0">
                <a:latin typeface="Sakkal Majalla" pitchFamily="2" charset="-78"/>
                <a:ea typeface="Calibri"/>
                <a:cs typeface="Sakkal Majalla" pitchFamily="2" charset="-78"/>
              </a:rPr>
              <a:t>. </a:t>
            </a:r>
            <a:endParaRPr lang="fr-FR" sz="2400" dirty="0">
              <a:latin typeface="Sakkal Majalla" pitchFamily="2" charset="-78"/>
              <a:ea typeface="Calibri"/>
              <a:cs typeface="Sakkal Majalla" pitchFamily="2" charset="-78"/>
            </a:endParaRPr>
          </a:p>
          <a:p>
            <a:pPr algn="r" rtl="1">
              <a:buFont typeface="Wingdings" pitchFamily="2" charset="2"/>
              <a:buChar char="ü"/>
            </a:pPr>
            <a:endParaRPr lang="ar-DZ" sz="2000" b="1" dirty="0">
              <a:solidFill>
                <a:schemeClr val="accent5"/>
              </a:solidFill>
              <a:effectLst>
                <a:outerShdw blurRad="38100" dist="38100" dir="2700000" algn="tl">
                  <a:srgbClr val="000000">
                    <a:alpha val="43137"/>
                  </a:srgbClr>
                </a:outerShdw>
              </a:effectLst>
              <a:latin typeface="Sakkal Majalla" pitchFamily="2" charset="-78"/>
              <a:cs typeface="Sakkal Majalla" pitchFamily="2" charset="-78"/>
            </a:endParaRPr>
          </a:p>
        </p:txBody>
      </p:sp>
    </p:spTree>
    <p:extLst>
      <p:ext uri="{BB962C8B-B14F-4D97-AF65-F5344CB8AC3E}">
        <p14:creationId xmlns:p14="http://schemas.microsoft.com/office/powerpoint/2010/main" val="10791627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73329"/>
            <a:ext cx="8856984" cy="6669360"/>
          </a:xfrm>
        </p:spPr>
        <p:txBody>
          <a:bodyPr/>
          <a:lstStyle/>
          <a:p>
            <a:pPr marL="457200" lvl="0" algn="just" rtl="1">
              <a:lnSpc>
                <a:spcPct val="115000"/>
              </a:lnSpc>
              <a:buFont typeface="Wingdings" pitchFamily="2" charset="2"/>
              <a:buChar char="ü"/>
            </a:pPr>
            <a:r>
              <a:rPr lang="ar-SA" sz="2400" dirty="0">
                <a:solidFill>
                  <a:prstClr val="black"/>
                </a:solidFill>
                <a:latin typeface="Sakkal Majalla" pitchFamily="2" charset="-78"/>
                <a:ea typeface="Calibri"/>
                <a:cs typeface="Sakkal Majalla" pitchFamily="2" charset="-78"/>
              </a:rPr>
              <a:t>ومن بين وظائف نظام المعلومات للمؤسسة:</a:t>
            </a:r>
            <a:endParaRPr lang="fr-FR" sz="2400" dirty="0">
              <a:solidFill>
                <a:prstClr val="black"/>
              </a:solidFill>
              <a:latin typeface="Sakkal Majalla" pitchFamily="2" charset="-78"/>
              <a:ea typeface="Calibri"/>
              <a:cs typeface="Sakkal Majalla" pitchFamily="2" charset="-78"/>
            </a:endParaRPr>
          </a:p>
          <a:p>
            <a:pPr lvl="0" algn="just" rtl="1">
              <a:lnSpc>
                <a:spcPct val="115000"/>
              </a:lnSpc>
              <a:buFont typeface="+mj-cs"/>
              <a:buAutoNum type="arabic1Minus"/>
              <a:tabLst>
                <a:tab pos="274320" algn="l"/>
              </a:tabLst>
            </a:pPr>
            <a:r>
              <a:rPr lang="ar-SA" sz="2400" b="1" dirty="0">
                <a:solidFill>
                  <a:prstClr val="black"/>
                </a:solidFill>
                <a:latin typeface="Sakkal Majalla" pitchFamily="2" charset="-78"/>
                <a:ea typeface="Calibri"/>
                <a:cs typeface="Sakkal Majalla" pitchFamily="2" charset="-78"/>
              </a:rPr>
              <a:t> </a:t>
            </a:r>
            <a:r>
              <a:rPr lang="ar-SA" sz="2400" b="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القيام بجمع ومعالجة وتحليل: </a:t>
            </a:r>
            <a:r>
              <a:rPr lang="ar-SA" sz="2400" dirty="0">
                <a:solidFill>
                  <a:prstClr val="black"/>
                </a:solidFill>
                <a:latin typeface="Sakkal Majalla" pitchFamily="2" charset="-78"/>
                <a:ea typeface="Calibri"/>
                <a:cs typeface="Sakkal Majalla" pitchFamily="2" charset="-78"/>
              </a:rPr>
              <a:t>المعلومات الداخلية الصادرة عن مختلف مصالح المؤسسة (</a:t>
            </a:r>
            <a:r>
              <a:rPr lang="ar-SA" sz="2400" dirty="0" smtClean="0">
                <a:solidFill>
                  <a:prstClr val="black"/>
                </a:solidFill>
                <a:latin typeface="Sakkal Majalla" pitchFamily="2" charset="-78"/>
                <a:ea typeface="Calibri"/>
                <a:cs typeface="Sakkal Majalla" pitchFamily="2" charset="-78"/>
              </a:rPr>
              <a:t>الوثائق، </a:t>
            </a:r>
            <a:r>
              <a:rPr lang="ar-SA" sz="2400" dirty="0">
                <a:solidFill>
                  <a:prstClr val="black"/>
                </a:solidFill>
                <a:latin typeface="Sakkal Majalla" pitchFamily="2" charset="-78"/>
                <a:ea typeface="Calibri"/>
                <a:cs typeface="Sakkal Majalla" pitchFamily="2" charset="-78"/>
              </a:rPr>
              <a:t>المستندات، التقارير). والمعلومات الخارجية الصادرة من البيئة المحيطة والمتعلقة بالزبائن، الموردون، البنوك، ...إلخ.</a:t>
            </a:r>
            <a:endParaRPr lang="fr-FR" sz="2400" dirty="0">
              <a:solidFill>
                <a:prstClr val="black"/>
              </a:solidFill>
              <a:latin typeface="Sakkal Majalla" pitchFamily="2" charset="-78"/>
              <a:ea typeface="Calibri"/>
              <a:cs typeface="Sakkal Majalla" pitchFamily="2" charset="-78"/>
            </a:endParaRPr>
          </a:p>
          <a:p>
            <a:pPr lvl="0" algn="just" rtl="1">
              <a:lnSpc>
                <a:spcPct val="115000"/>
              </a:lnSpc>
              <a:buFont typeface="+mj-cs"/>
              <a:buAutoNum type="arabic1Minus"/>
              <a:tabLst>
                <a:tab pos="274320" algn="l"/>
              </a:tabLst>
            </a:pPr>
            <a:r>
              <a:rPr lang="ar-SA" sz="2400"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القيام بوظيفة اليقظة (الرقابة على البيئة المحيطة) </a:t>
            </a:r>
            <a:r>
              <a:rPr lang="fr-FR" sz="2400" i="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La fonction de veille</a:t>
            </a:r>
            <a:r>
              <a:rPr lang="ar-SA" sz="2400"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 </a:t>
            </a:r>
            <a:r>
              <a:rPr lang="ar-SA" sz="2400" dirty="0" smtClean="0">
                <a:solidFill>
                  <a:prstClr val="black"/>
                </a:solidFill>
                <a:latin typeface="Sakkal Majalla" pitchFamily="2" charset="-78"/>
                <a:ea typeface="Calibri"/>
                <a:cs typeface="Sakkal Majalla" pitchFamily="2" charset="-78"/>
              </a:rPr>
              <a:t> </a:t>
            </a:r>
            <a:r>
              <a:rPr lang="ar-SA" sz="2400" dirty="0">
                <a:solidFill>
                  <a:prstClr val="black"/>
                </a:solidFill>
                <a:latin typeface="Sakkal Majalla" pitchFamily="2" charset="-78"/>
                <a:ea typeface="Calibri"/>
                <a:cs typeface="Sakkal Majalla" pitchFamily="2" charset="-78"/>
              </a:rPr>
              <a:t>هدف هذه الوظيفة اقتناص كل معلومة داخلية أو خارجية، تقنية أو مالية أو تجارية، من شأنها تغيير اختيارات المؤسسة الاستراتيجية</a:t>
            </a:r>
            <a:r>
              <a:rPr lang="ar-SA" sz="2000" dirty="0">
                <a:solidFill>
                  <a:prstClr val="black"/>
                </a:solidFill>
                <a:ea typeface="Calibri"/>
                <a:cs typeface="Simplified Arabic"/>
              </a:rPr>
              <a:t>. </a:t>
            </a:r>
            <a:endParaRPr lang="fr-FR" sz="1600" dirty="0">
              <a:solidFill>
                <a:prstClr val="black"/>
              </a:solidFill>
              <a:ea typeface="Calibri"/>
              <a:cs typeface="Arial"/>
            </a:endParaRPr>
          </a:p>
          <a:p>
            <a:pPr marL="0" indent="0" algn="r" rtl="1">
              <a:buNone/>
            </a:pPr>
            <a:endParaRPr lang="fr-FR" dirty="0"/>
          </a:p>
        </p:txBody>
      </p:sp>
    </p:spTree>
    <p:extLst>
      <p:ext uri="{BB962C8B-B14F-4D97-AF65-F5344CB8AC3E}">
        <p14:creationId xmlns:p14="http://schemas.microsoft.com/office/powerpoint/2010/main" val="107765901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1649</TotalTime>
  <Words>978</Words>
  <Application>Microsoft Office PowerPoint</Application>
  <PresentationFormat>Affichage à l'écran (4:3)</PresentationFormat>
  <Paragraphs>46</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31</cp:revision>
  <dcterms:created xsi:type="dcterms:W3CDTF">2022-11-11T16:07:32Z</dcterms:created>
  <dcterms:modified xsi:type="dcterms:W3CDTF">2022-11-15T19:32:09Z</dcterms:modified>
</cp:coreProperties>
</file>