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8" r:id="rId2"/>
    <p:sldId id="343" r:id="rId3"/>
    <p:sldId id="354" r:id="rId4"/>
    <p:sldId id="350" r:id="rId5"/>
    <p:sldId id="353" r:id="rId6"/>
    <p:sldId id="339" r:id="rId7"/>
    <p:sldId id="348" r:id="rId8"/>
    <p:sldId id="351" r:id="rId9"/>
    <p:sldId id="352" r:id="rId10"/>
    <p:sldId id="359" r:id="rId11"/>
    <p:sldId id="358" r:id="rId12"/>
    <p:sldId id="355" r:id="rId13"/>
    <p:sldId id="356" r:id="rId14"/>
    <p:sldId id="357" r:id="rId15"/>
    <p:sldId id="360" r:id="rId16"/>
    <p:sldId id="361" r:id="rId17"/>
    <p:sldId id="340" r:id="rId18"/>
    <p:sldId id="341" r:id="rId19"/>
    <p:sldId id="344" r:id="rId20"/>
    <p:sldId id="345" r:id="rId21"/>
    <p:sldId id="346" r:id="rId22"/>
    <p:sldId id="34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5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13/12/2022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urnaldunet.fr/web-tech/dictionnaire-du-webmastering/1203337-serveur-informatique-definition-traduc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ournaldunet.fr/web-tech/dictionnaire-du-webmastering/1203559-api-application-programming-interface-definition-traduction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onservice.fr/ws/produit/A255/prix/euro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33670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fr-F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fr-F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fr-F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  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service</a:t>
            </a:r>
            <a:endParaRPr lang="fr-F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54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annotation</a:t>
            </a:r>
            <a:endParaRPr 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157413"/>
            <a:ext cx="817245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llipse 5"/>
          <p:cNvSpPr/>
          <p:nvPr/>
        </p:nvSpPr>
        <p:spPr>
          <a:xfrm>
            <a:off x="611560" y="2348880"/>
            <a:ext cx="504056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9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annotation</a:t>
            </a:r>
            <a:endParaRPr lang="fr-F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33650"/>
            <a:ext cx="7704856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611560" y="2348880"/>
            <a:ext cx="5544616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13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annotation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26663"/>
            <a:ext cx="8102009" cy="3025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539552" y="1988840"/>
            <a:ext cx="4968552" cy="136815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91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2486025"/>
            <a:ext cx="755332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683568" y="2276872"/>
            <a:ext cx="4752528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83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/>
              <a:t>Wadl</a:t>
            </a:r>
            <a:r>
              <a:rPr lang="fr-FR" dirty="0" smtClean="0"/>
              <a:t> vs </a:t>
            </a:r>
            <a:r>
              <a:rPr lang="fr-FR" dirty="0" err="1" smtClean="0"/>
              <a:t>wsdl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7704857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44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6775"/>
            <a:ext cx="91440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67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8640"/>
            <a:ext cx="903649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0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marL="109728" indent="0" algn="ctr">
              <a:buNone/>
            </a:pPr>
            <a:r>
              <a:rPr lang="fr-FR" b="1" dirty="0" smtClean="0"/>
              <a:t>Un peu de Réflexion</a:t>
            </a:r>
          </a:p>
          <a:p>
            <a:pPr marL="109728" indent="0" algn="ctr">
              <a:buNone/>
            </a:pPr>
            <a:r>
              <a:rPr lang="fr-FR" b="1" dirty="0" smtClean="0"/>
              <a:t>Expliquer les notions suivantes</a:t>
            </a:r>
          </a:p>
          <a:p>
            <a:pPr algn="ctr"/>
            <a:endParaRPr lang="fr-FR" b="1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Devoir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49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5976664"/>
          </a:xfrm>
        </p:spPr>
        <p:txBody>
          <a:bodyPr>
            <a:normAutofit/>
          </a:bodyPr>
          <a:lstStyle/>
          <a:p>
            <a:pPr algn="just"/>
            <a:endParaRPr lang="fr-FR" dirty="0" smtClean="0"/>
          </a:p>
          <a:p>
            <a:pPr algn="just"/>
            <a:r>
              <a:rPr lang="fr-FR" b="1" u="sng" dirty="0" smtClean="0"/>
              <a:t>Notion1:</a:t>
            </a:r>
            <a:endParaRPr lang="fr-FR" b="1" u="sng" dirty="0"/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REST </a:t>
            </a:r>
            <a:r>
              <a:rPr lang="fr-FR" dirty="0"/>
              <a:t>et SOAP sont des éléments souvent comparés l'un à l'autre dans la conception des applications client-serveur, mais c'est une erreur. En effet, ces éléments ne sont pas d'un même type : SOAP est un protocole tandis que REST est un style d'architecture.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429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 smtClean="0"/>
              <a:t>Notion2:</a:t>
            </a:r>
          </a:p>
          <a:p>
            <a:pPr marL="109728" indent="0" algn="just">
              <a:buNone/>
            </a:pPr>
            <a:r>
              <a:rPr lang="fr-FR" b="1" dirty="0">
                <a:solidFill>
                  <a:srgbClr val="FF0000"/>
                </a:solidFill>
              </a:rPr>
              <a:t>La différence majeure entre ces </a:t>
            </a:r>
            <a:r>
              <a:rPr lang="fr-FR" b="1" dirty="0" smtClean="0">
                <a:solidFill>
                  <a:srgbClr val="FF0000"/>
                </a:solidFill>
              </a:rPr>
              <a:t>soap et </a:t>
            </a:r>
            <a:r>
              <a:rPr lang="fr-FR" b="1" dirty="0" err="1" smtClean="0">
                <a:solidFill>
                  <a:srgbClr val="FF0000"/>
                </a:solidFill>
              </a:rPr>
              <a:t>restful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éléments est le degré de liaison entre le client et le </a:t>
            </a:r>
            <a:r>
              <a:rPr lang="fr-FR" b="1" u="sng" dirty="0">
                <a:solidFill>
                  <a:srgbClr val="FF0000"/>
                </a:solidFill>
                <a:hlinkClick r:id="rId2"/>
              </a:rPr>
              <a:t>serveur</a:t>
            </a:r>
            <a:r>
              <a:rPr lang="fr-FR" b="1" dirty="0">
                <a:solidFill>
                  <a:srgbClr val="FF0000"/>
                </a:solidFill>
              </a:rPr>
              <a:t>.</a:t>
            </a:r>
            <a:r>
              <a:rPr lang="fr-FR" dirty="0"/>
              <a:t> Un client développé avec le protocole SOAP ressemble à un logiciel d'ordinateur, car il est étroitement lié au serveur. Si une modification est effectuée d'un côté ou de l'autre, l'ensemble peut ne plus fonctionner. Il faut effectuer des mises à jour du client s'il y a des changements sur le serveur et vice-versa.</a:t>
            </a:r>
          </a:p>
          <a:p>
            <a:pPr marL="109728" indent="0" algn="just">
              <a:buNone/>
            </a:pPr>
            <a:endParaRPr lang="fr-FR" b="1" u="sng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21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098571"/>
          </a:xfrm>
        </p:spPr>
        <p:txBody>
          <a:bodyPr>
            <a:normAutofit/>
          </a:bodyPr>
          <a:lstStyle/>
          <a:p>
            <a:pPr algn="ctr"/>
            <a:r>
              <a:rPr lang="fr-FR" u="sng" dirty="0" smtClean="0"/>
              <a:t>Objectif (1)</a:t>
            </a:r>
            <a:endParaRPr lang="fr-FR" b="1" dirty="0" smtClean="0"/>
          </a:p>
          <a:p>
            <a:pPr marL="109728" indent="0">
              <a:buNone/>
            </a:pPr>
            <a:endParaRPr lang="fr-FR" b="1" dirty="0"/>
          </a:p>
          <a:p>
            <a:r>
              <a:rPr lang="fr-FR" dirty="0" smtClean="0">
                <a:solidFill>
                  <a:srgbClr val="000000"/>
                </a:solidFill>
                <a:latin typeface="Arial"/>
              </a:rPr>
              <a:t>Afin </a:t>
            </a:r>
            <a:r>
              <a:rPr lang="fr-FR" dirty="0">
                <a:solidFill>
                  <a:srgbClr val="000000"/>
                </a:solidFill>
                <a:latin typeface="Arial"/>
              </a:rPr>
              <a:t>d'éviter le recours à XML, des auteurs ont suggéré d'utiliser toute la </a:t>
            </a:r>
            <a:r>
              <a:rPr lang="fr-FR" b="1" dirty="0">
                <a:solidFill>
                  <a:srgbClr val="0000FF"/>
                </a:solidFill>
                <a:latin typeface="Arial"/>
              </a:rPr>
              <a:t>puissance du protocole HTTP</a:t>
            </a:r>
            <a:r>
              <a:rPr lang="fr-FR" dirty="0">
                <a:solidFill>
                  <a:srgbClr val="000000"/>
                </a:solidFill>
                <a:latin typeface="Arial"/>
              </a:rPr>
              <a:t> pour coder les </a:t>
            </a:r>
            <a:r>
              <a:rPr lang="fr-FR" dirty="0" smtClean="0">
                <a:solidFill>
                  <a:srgbClr val="000000"/>
                </a:solidFill>
                <a:latin typeface="Arial"/>
              </a:rPr>
              <a:t>requêtes,</a:t>
            </a:r>
          </a:p>
          <a:p>
            <a:endParaRPr lang="fr-FR" dirty="0">
              <a:solidFill>
                <a:srgbClr val="000000"/>
              </a:solidFill>
              <a:latin typeface="Arial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Arial"/>
              </a:rPr>
              <a:t>Le problème  majeur des services web SOAP c’était la grande </a:t>
            </a:r>
            <a:r>
              <a:rPr lang="fr-FR" dirty="0" err="1" smtClean="0">
                <a:solidFill>
                  <a:srgbClr val="000000"/>
                </a:solidFill>
                <a:latin typeface="Arial"/>
              </a:rPr>
              <a:t>quantite</a:t>
            </a:r>
            <a:r>
              <a:rPr lang="fr-FR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Arial"/>
              </a:rPr>
              <a:t>dinformation</a:t>
            </a:r>
            <a:r>
              <a:rPr lang="fr-FR" dirty="0" smtClean="0">
                <a:solidFill>
                  <a:srgbClr val="000000"/>
                </a:solidFill>
                <a:latin typeface="Arial"/>
              </a:rPr>
              <a:t> pour </a:t>
            </a:r>
            <a:r>
              <a:rPr lang="fr-FR" dirty="0" err="1" smtClean="0">
                <a:solidFill>
                  <a:srgbClr val="000000"/>
                </a:solidFill>
                <a:latin typeface="Arial"/>
              </a:rPr>
              <a:t>realiser</a:t>
            </a:r>
            <a:r>
              <a:rPr lang="fr-FR" dirty="0" smtClean="0">
                <a:solidFill>
                  <a:srgbClr val="000000"/>
                </a:solidFill>
                <a:latin typeface="Arial"/>
              </a:rPr>
              <a:t> de simples opérations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266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/>
              <a:t>Notion 3:</a:t>
            </a:r>
          </a:p>
          <a:p>
            <a:pPr marL="109728" indent="0" algn="just">
              <a:buNone/>
            </a:pPr>
            <a:r>
              <a:rPr lang="fr-FR" b="1" dirty="0">
                <a:solidFill>
                  <a:srgbClr val="FF0000"/>
                </a:solidFill>
              </a:rPr>
              <a:t>un client peut utiliser un service de type REST sans aucune connaissance de l'</a:t>
            </a:r>
            <a:r>
              <a:rPr lang="fr-FR" b="1" u="sng" dirty="0">
                <a:solidFill>
                  <a:srgbClr val="FF0000"/>
                </a:solidFill>
                <a:hlinkClick r:id="rId2"/>
              </a:rPr>
              <a:t>API</a:t>
            </a:r>
            <a:r>
              <a:rPr lang="fr-FR" b="1" dirty="0">
                <a:solidFill>
                  <a:srgbClr val="FF0000"/>
                </a:solidFill>
              </a:rPr>
              <a:t>. A l'inverse, un client SOAP doit tout savoir des éléments </a:t>
            </a:r>
            <a:r>
              <a:rPr lang="fr-FR" dirty="0"/>
              <a:t>qu'il va utiliser pendant son interaction avec le serveur, sinon cela ne fonctionnera pas.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3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/>
              <a:t>Notion4:</a:t>
            </a:r>
          </a:p>
          <a:p>
            <a:r>
              <a:rPr lang="fr-FR" dirty="0" smtClean="0"/>
              <a:t>Si </a:t>
            </a:r>
            <a:r>
              <a:rPr lang="fr-FR" dirty="0"/>
              <a:t>vous souhaitez développer une application respectant pleinement REST (on appelle cela une application </a:t>
            </a:r>
            <a:r>
              <a:rPr lang="fr-FR" dirty="0" err="1"/>
              <a:t>RESTful</a:t>
            </a:r>
            <a:r>
              <a:rPr lang="fr-FR" dirty="0"/>
              <a:t>), il faut savoir que votre client ne doit connaître </a:t>
            </a:r>
            <a:r>
              <a:rPr lang="fr-FR" b="1" dirty="0">
                <a:solidFill>
                  <a:srgbClr val="FF0000"/>
                </a:solidFill>
              </a:rPr>
              <a:t>que le point d'entrée de l'API ainsi que le type de données qui est attendu.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50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/>
              <a:t>Notion5</a:t>
            </a:r>
          </a:p>
          <a:p>
            <a:pPr marL="109728" indent="0" algn="just">
              <a:buNone/>
            </a:pPr>
            <a:r>
              <a:rPr lang="fr-FR" dirty="0"/>
              <a:t> Les API fournissant une documentation complète avec les schémas d'URL </a:t>
            </a:r>
            <a:r>
              <a:rPr lang="fr-FR" b="1" dirty="0">
                <a:solidFill>
                  <a:srgbClr val="FF0000"/>
                </a:solidFill>
              </a:rPr>
              <a:t>ne sont </a:t>
            </a:r>
            <a:r>
              <a:rPr lang="fr-FR" b="1" dirty="0" smtClean="0">
                <a:solidFill>
                  <a:srgbClr val="FF0000"/>
                </a:solidFill>
              </a:rPr>
              <a:t>pas </a:t>
            </a:r>
            <a:r>
              <a:rPr lang="fr-FR" b="1" dirty="0" err="1">
                <a:solidFill>
                  <a:srgbClr val="FF0000"/>
                </a:solidFill>
              </a:rPr>
              <a:t>RESTful</a:t>
            </a:r>
            <a:r>
              <a:rPr lang="fr-FR" b="1" dirty="0">
                <a:solidFill>
                  <a:srgbClr val="FF0000"/>
                </a:solidFill>
              </a:rPr>
              <a:t>, </a:t>
            </a:r>
            <a:r>
              <a:rPr lang="fr-FR" dirty="0"/>
              <a:t>car, en donnant cette documentation, ils informent le client sur les possibilités de l'API à un moment particulier de son existence. Une modification de l'API doit donc être documentée sinon cela peut conduire à des dysfonctionnements.</a:t>
            </a:r>
            <a:endParaRPr lang="fr-FR" u="sng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912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Objectif(1)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8136904" cy="176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41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Requete</a:t>
            </a:r>
            <a:r>
              <a:rPr lang="fr-FR" dirty="0" smtClean="0"/>
              <a:t> soap </a:t>
            </a:r>
            <a:endParaRPr lang="fr-FR" dirty="0"/>
          </a:p>
        </p:txBody>
      </p:sp>
      <p:pic>
        <p:nvPicPr>
          <p:cNvPr id="4" name="Picture 3" descr="C:\Users\EL FADJR\Desktop\unnamed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84887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5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fr-FR" sz="2400" dirty="0" smtClean="0"/>
          </a:p>
          <a:p>
            <a:pPr marL="109728" indent="0">
              <a:buNone/>
            </a:pPr>
            <a:endParaRPr lang="fr-FR" sz="2400" dirty="0"/>
          </a:p>
          <a:p>
            <a:pPr marL="109728" indent="0">
              <a:buNone/>
            </a:pPr>
            <a:endParaRPr lang="fr-FR" sz="2400" dirty="0" smtClean="0"/>
          </a:p>
          <a:p>
            <a:pPr marL="109728" indent="0">
              <a:buNone/>
            </a:pPr>
            <a:r>
              <a:rPr lang="fr-FR" sz="2400" dirty="0" smtClean="0"/>
              <a:t>GET </a:t>
            </a:r>
            <a:r>
              <a:rPr lang="fr-FR" sz="2400" dirty="0" smtClean="0">
                <a:hlinkClick r:id="rId2"/>
              </a:rPr>
              <a:t>http://monservice.fr/ws/produit/A255/prix/euros</a:t>
            </a:r>
            <a:endParaRPr lang="fr-FR" sz="2400" dirty="0" smtClean="0"/>
          </a:p>
          <a:p>
            <a:pPr marL="109728" indent="0">
              <a:buNone/>
            </a:pPr>
            <a:endParaRPr lang="fr-FR" sz="2400" dirty="0" smtClean="0"/>
          </a:p>
          <a:p>
            <a:pPr marL="109728" indent="0">
              <a:buNone/>
            </a:pPr>
            <a:r>
              <a:rPr lang="fr-FR" sz="2400" dirty="0" smtClean="0"/>
              <a:t>pour </a:t>
            </a:r>
            <a:r>
              <a:rPr lang="fr-FR" sz="2400" dirty="0"/>
              <a:t>obtenir le prix en euros du produit identifié par le code </a:t>
            </a:r>
            <a:r>
              <a:rPr lang="fr-FR" sz="2400" b="1" dirty="0"/>
              <a:t>A255</a:t>
            </a:r>
            <a:endParaRPr lang="fr-FR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err="1" smtClean="0"/>
              <a:t>Requete</a:t>
            </a:r>
            <a:r>
              <a:rPr lang="fr-FR" dirty="0" smtClean="0"/>
              <a:t> REST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633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950864"/>
            <a:ext cx="9144000" cy="5286448"/>
          </a:xfrm>
        </p:spPr>
        <p:txBody>
          <a:bodyPr/>
          <a:lstStyle/>
          <a:p>
            <a:pPr marL="109728" indent="0" algn="ctr">
              <a:buNone/>
            </a:pPr>
            <a:r>
              <a:rPr lang="fr-FR" sz="3600" b="1" dirty="0" smtClean="0"/>
              <a:t>historique</a:t>
            </a:r>
          </a:p>
          <a:p>
            <a:pPr marL="109728" indent="0" algn="just">
              <a:buNone/>
            </a:pPr>
            <a:endParaRPr lang="fr-FR" dirty="0" smtClean="0"/>
          </a:p>
          <a:p>
            <a:pPr marL="109728" indent="0" algn="just">
              <a:buNone/>
            </a:pPr>
            <a:r>
              <a:rPr lang="fr-FR" dirty="0" smtClean="0"/>
              <a:t>Le </a:t>
            </a:r>
            <a:r>
              <a:rPr lang="fr-FR" dirty="0"/>
              <a:t>premier </a:t>
            </a:r>
            <a:r>
              <a:rPr lang="fr-FR" dirty="0" smtClean="0"/>
              <a:t>concept sur </a:t>
            </a:r>
            <a:r>
              <a:rPr lang="fr-FR" b="1" dirty="0" smtClean="0"/>
              <a:t>REST </a:t>
            </a:r>
            <a:r>
              <a:rPr lang="fr-FR" dirty="0" smtClean="0"/>
              <a:t>(</a:t>
            </a:r>
            <a:r>
              <a:rPr lang="fr-FR" b="1" dirty="0" err="1" smtClean="0"/>
              <a:t>Re</a:t>
            </a:r>
            <a:r>
              <a:rPr lang="fr-FR" dirty="0" err="1" smtClean="0"/>
              <a:t>presentational</a:t>
            </a:r>
            <a:r>
              <a:rPr lang="fr-FR" dirty="0" smtClean="0"/>
              <a:t> </a:t>
            </a:r>
            <a:r>
              <a:rPr lang="fr-FR" b="1" dirty="0" smtClean="0"/>
              <a:t>S</a:t>
            </a:r>
            <a:r>
              <a:rPr lang="fr-FR" dirty="0" smtClean="0"/>
              <a:t>tate </a:t>
            </a:r>
            <a:r>
              <a:rPr lang="fr-FR" b="1" dirty="0" smtClean="0"/>
              <a:t>T</a:t>
            </a:r>
            <a:r>
              <a:rPr lang="fr-FR" dirty="0" smtClean="0"/>
              <a:t>ransfer) a été lancé en 2000 dans la thèse de doctorat de</a:t>
            </a:r>
            <a:r>
              <a:rPr lang="fr-FR" i="1" dirty="0" smtClean="0"/>
              <a:t> </a:t>
            </a:r>
            <a:r>
              <a:rPr lang="fr-FR" b="1" i="1" dirty="0" smtClean="0"/>
              <a:t>Roy Thomas Fielding</a:t>
            </a:r>
            <a:r>
              <a:rPr lang="fr-FR" dirty="0" smtClean="0"/>
              <a:t> (co-fondateur du protocole </a:t>
            </a:r>
            <a:r>
              <a:rPr lang="fr-FR" b="1" dirty="0" smtClean="0"/>
              <a:t>HTTP</a:t>
            </a:r>
            <a:r>
              <a:rPr lang="fr-FR" dirty="0" smtClean="0"/>
              <a:t>). Ses recherches détaillent les contraintes, les règles et la façon de fonctionner dans le système afin d'obtenir un système </a:t>
            </a:r>
            <a:r>
              <a:rPr lang="fr-FR" b="1" dirty="0" smtClean="0"/>
              <a:t>REST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1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048672"/>
          </a:xfrm>
        </p:spPr>
        <p:txBody>
          <a:bodyPr/>
          <a:lstStyle/>
          <a:p>
            <a:endParaRPr lang="fr-FR" b="1" dirty="0" smtClean="0"/>
          </a:p>
          <a:p>
            <a:pPr algn="ctr"/>
            <a:r>
              <a:rPr lang="fr-FR" b="1" u="sng" dirty="0" smtClean="0"/>
              <a:t>Les règles de REST  </a:t>
            </a:r>
            <a:endParaRPr lang="fr-FR" b="1" u="sng" dirty="0"/>
          </a:p>
          <a:p>
            <a:pPr algn="just"/>
            <a:r>
              <a:rPr lang="fr-FR" b="1" dirty="0" smtClean="0"/>
              <a:t>REST</a:t>
            </a:r>
            <a:r>
              <a:rPr lang="fr-FR" dirty="0"/>
              <a:t> est un ensemble de règles qui vise à créer une application de </a:t>
            </a:r>
            <a:r>
              <a:rPr lang="fr-FR" b="1" dirty="0"/>
              <a:t>Web Service</a:t>
            </a:r>
            <a:r>
              <a:rPr lang="fr-FR" dirty="0"/>
              <a:t> selon les quatre règles de base ci-dessous </a:t>
            </a:r>
            <a:r>
              <a:rPr lang="fr-FR" dirty="0" smtClean="0"/>
              <a:t> afin de réaliser l’obj1ectif (1):</a:t>
            </a:r>
            <a:endParaRPr lang="fr-FR" dirty="0"/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Utiliser les méthodes HTTP explicitement.</a:t>
            </a:r>
          </a:p>
          <a:p>
            <a:pPr algn="just"/>
            <a:r>
              <a:rPr lang="fr-FR" b="1" dirty="0" smtClean="0"/>
              <a:t>Exposer </a:t>
            </a:r>
            <a:r>
              <a:rPr lang="fr-FR" b="1" dirty="0"/>
              <a:t>les URI de type structure de répertoires</a:t>
            </a:r>
            <a:r>
              <a:rPr lang="fr-FR" b="1" dirty="0" smtClean="0"/>
              <a:t>.</a:t>
            </a:r>
          </a:p>
          <a:p>
            <a:pPr algn="just"/>
            <a:r>
              <a:rPr lang="fr-FR" b="1" dirty="0"/>
              <a:t>Être apatride</a:t>
            </a:r>
            <a:r>
              <a:rPr lang="fr-FR" b="1" dirty="0" smtClean="0"/>
              <a:t>.</a:t>
            </a:r>
            <a:endParaRPr lang="fr-FR" b="1" dirty="0"/>
          </a:p>
          <a:p>
            <a:pPr algn="just"/>
            <a:r>
              <a:rPr lang="fr-FR" b="1" dirty="0"/>
              <a:t>Transférer XML, </a:t>
            </a:r>
            <a:r>
              <a:rPr lang="fr-FR" b="1" dirty="0" smtClean="0"/>
              <a:t>(JSON), Ou bien autre type de fichier,</a:t>
            </a: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3979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036496" cy="4525963"/>
          </a:xfrm>
        </p:spPr>
        <p:txBody>
          <a:bodyPr/>
          <a:lstStyle/>
          <a:p>
            <a:pPr marL="109728" indent="0">
              <a:buNone/>
            </a:pPr>
            <a:r>
              <a:rPr lang="fr-FR" dirty="0" smtClean="0"/>
              <a:t>Les </a:t>
            </a:r>
            <a:r>
              <a:rPr lang="fr-FR" dirty="0"/>
              <a:t>applications REST s'appuient sur les </a:t>
            </a:r>
            <a:r>
              <a:rPr lang="fr-FR" dirty="0" smtClean="0"/>
              <a:t>verbes fournis </a:t>
            </a:r>
            <a:r>
              <a:rPr lang="fr-FR" dirty="0"/>
              <a:t>par le protocole HTTP. Ce sont des mots-clés qui définissent l'action que l'on souhaite effectuer sur une </a:t>
            </a:r>
            <a:r>
              <a:rPr lang="fr-FR" dirty="0" smtClean="0"/>
              <a:t>ressource</a:t>
            </a:r>
          </a:p>
          <a:p>
            <a:r>
              <a:rPr lang="fr-FR" dirty="0" err="1" smtClean="0"/>
              <a:t>Get</a:t>
            </a:r>
            <a:endParaRPr lang="fr-FR" dirty="0" smtClean="0"/>
          </a:p>
          <a:p>
            <a:r>
              <a:rPr lang="fr-FR" dirty="0" smtClean="0"/>
              <a:t>Post</a:t>
            </a:r>
          </a:p>
          <a:p>
            <a:r>
              <a:rPr lang="fr-FR" dirty="0" smtClean="0"/>
              <a:t>Put</a:t>
            </a:r>
          </a:p>
          <a:p>
            <a:r>
              <a:rPr lang="fr-FR" dirty="0" err="1" smtClean="0"/>
              <a:t>Delete</a:t>
            </a:r>
            <a:endParaRPr lang="fr-FR" dirty="0" smtClean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3100" dirty="0" smtClean="0"/>
              <a:t>Utiliser </a:t>
            </a:r>
            <a:r>
              <a:rPr lang="fr-FR" sz="3100" dirty="0"/>
              <a:t>les méthodes HTTP explicitement. Pour améliorer la qualité des service web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0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</a:t>
            </a:r>
            <a:r>
              <a:rPr lang="fr-FR" dirty="0" smtClean="0"/>
              <a:t>invoquer </a:t>
            </a:r>
            <a:r>
              <a:rPr lang="fr-FR" dirty="0"/>
              <a:t>une </a:t>
            </a:r>
            <a:r>
              <a:rPr lang="fr-FR" dirty="0" smtClean="0"/>
              <a:t>ressource (service web) </a:t>
            </a:r>
            <a:r>
              <a:rPr lang="fr-FR" dirty="0"/>
              <a:t>sur le serveur, vous devez utiliser la méthode </a:t>
            </a:r>
            <a:r>
              <a:rPr lang="fr-FR" b="1" dirty="0"/>
              <a:t>POST</a:t>
            </a:r>
            <a:r>
              <a:rPr lang="fr-FR" dirty="0"/>
              <a:t>.</a:t>
            </a:r>
          </a:p>
          <a:p>
            <a:r>
              <a:rPr lang="fr-FR" dirty="0"/>
              <a:t>Pour accéder à une ressource, utilisez </a:t>
            </a:r>
            <a:r>
              <a:rPr lang="fr-FR" b="1" dirty="0"/>
              <a:t>GET</a:t>
            </a:r>
            <a:r>
              <a:rPr lang="fr-FR" dirty="0"/>
              <a:t>.</a:t>
            </a:r>
          </a:p>
          <a:p>
            <a:r>
              <a:rPr lang="fr-FR" dirty="0"/>
              <a:t>Pour modifier l'état d'une ressource ou pour la mettre à jour, utilisez </a:t>
            </a:r>
            <a:r>
              <a:rPr lang="fr-FR" b="1" dirty="0"/>
              <a:t>PUT</a:t>
            </a:r>
            <a:r>
              <a:rPr lang="fr-FR" dirty="0"/>
              <a:t>.</a:t>
            </a:r>
          </a:p>
          <a:p>
            <a:r>
              <a:rPr lang="fr-FR" dirty="0"/>
              <a:t>Pour annuler ou supprimer une ressource, utilisez </a:t>
            </a:r>
            <a:r>
              <a:rPr lang="fr-FR" b="1" dirty="0"/>
              <a:t>DELETE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27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4343</TotalTime>
  <Words>274</Words>
  <Application>Microsoft Office PowerPoint</Application>
  <PresentationFormat>Affichage à l'écran (4:3)</PresentationFormat>
  <Paragraphs>62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Rotonde</vt:lpstr>
      <vt:lpstr>Présentation PowerPoint</vt:lpstr>
      <vt:lpstr>Présentation PowerPoint</vt:lpstr>
      <vt:lpstr>Objectif(1)</vt:lpstr>
      <vt:lpstr>Requete soap </vt:lpstr>
      <vt:lpstr>Requete REST</vt:lpstr>
      <vt:lpstr>Présentation PowerPoint</vt:lpstr>
      <vt:lpstr>Présentation PowerPoint</vt:lpstr>
      <vt:lpstr> Utiliser les méthodes HTTP explicitement. Pour améliorer la qualité des service web </vt:lpstr>
      <vt:lpstr>Présentation PowerPoint</vt:lpstr>
      <vt:lpstr>annotation</vt:lpstr>
      <vt:lpstr>annotation</vt:lpstr>
      <vt:lpstr>annotation</vt:lpstr>
      <vt:lpstr>Présentation PowerPoint</vt:lpstr>
      <vt:lpstr>Wadl vs wsdl</vt:lpstr>
      <vt:lpstr>Présentation PowerPoint</vt:lpstr>
      <vt:lpstr>Présentation PowerPoint</vt:lpstr>
      <vt:lpstr>Devoir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EL FADJR</cp:lastModifiedBy>
  <cp:revision>262</cp:revision>
  <dcterms:created xsi:type="dcterms:W3CDTF">2017-10-22T13:17:28Z</dcterms:created>
  <dcterms:modified xsi:type="dcterms:W3CDTF">2022-12-13T16:17:10Z</dcterms:modified>
</cp:coreProperties>
</file>