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06F8-8EB5-42FD-97BC-BD65167F851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AFEF-3F4E-492A-B3D9-9E5341BD3D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06F8-8EB5-42FD-97BC-BD65167F851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AFEF-3F4E-492A-B3D9-9E5341BD3D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06F8-8EB5-42FD-97BC-BD65167F851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AFEF-3F4E-492A-B3D9-9E5341BD3D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06F8-8EB5-42FD-97BC-BD65167F851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AFEF-3F4E-492A-B3D9-9E5341BD3D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06F8-8EB5-42FD-97BC-BD65167F851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AFEF-3F4E-492A-B3D9-9E5341BD3D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06F8-8EB5-42FD-97BC-BD65167F851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AFEF-3F4E-492A-B3D9-9E5341BD3D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06F8-8EB5-42FD-97BC-BD65167F851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AFEF-3F4E-492A-B3D9-9E5341BD3D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06F8-8EB5-42FD-97BC-BD65167F851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AFEF-3F4E-492A-B3D9-9E5341BD3D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06F8-8EB5-42FD-97BC-BD65167F851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AFEF-3F4E-492A-B3D9-9E5341BD3D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06F8-8EB5-42FD-97BC-BD65167F851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AFEF-3F4E-492A-B3D9-9E5341BD3D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06F8-8EB5-42FD-97BC-BD65167F851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AFEF-3F4E-492A-B3D9-9E5341BD3D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606F8-8EB5-42FD-97BC-BD65167F851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CAFEF-3F4E-492A-B3D9-9E5341BD3DD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-24"/>
            <a:ext cx="8715436" cy="582594"/>
          </a:xfrm>
        </p:spPr>
        <p:txBody>
          <a:bodyPr>
            <a:noAutofit/>
          </a:bodyPr>
          <a:lstStyle/>
          <a:p>
            <a:r>
              <a:rPr lang="fr-FR" sz="2800" b="1" i="1" dirty="0" smtClean="0">
                <a:latin typeface="Times New Roman" pitchFamily="18" charset="0"/>
                <a:cs typeface="Times New Roman" pitchFamily="18" charset="0"/>
              </a:rPr>
              <a:t>II. Description des consonnes selon le point d’articulation</a:t>
            </a:r>
            <a:endParaRPr lang="fr-F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14356"/>
            <a:ext cx="8715436" cy="254318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point d’articulation : C'est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l'endroit où se situe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l'obstacle: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les lèvres / les dents / ou le dessous des dents : les alvéoles / le palais (la partie dure, centrale) / le voile du palais (le fond, la partie molle du palais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Les consonnes ainsi obtenues sont dites : labiales [p – b – m] / dentales [t – d] / alvéolaires [l – s – z] / palatales ("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" / "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...") / vélaires [k – 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], uvulaire [R]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 descr="http://bbouillon.free.fr/univ/ling/fichiers/phon/phon-sch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214686"/>
            <a:ext cx="4319088" cy="3398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5" y="1"/>
          <a:ext cx="9144006" cy="685819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93266"/>
                <a:gridCol w="997339"/>
                <a:gridCol w="880812"/>
                <a:gridCol w="1258099"/>
                <a:gridCol w="1116951"/>
                <a:gridCol w="1157736"/>
                <a:gridCol w="1204848"/>
                <a:gridCol w="931256"/>
                <a:gridCol w="903699"/>
              </a:tblGrid>
              <a:tr h="1286079">
                <a:tc gridSpan="3">
                  <a:txBody>
                    <a:bodyPr/>
                    <a:lstStyle/>
                    <a:p>
                      <a:pPr algn="ctr"/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Points d’articulation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Bilabiales</a:t>
                      </a:r>
                      <a:endParaRPr lang="fr-FR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Labio-dentale</a:t>
                      </a:r>
                      <a:endParaRPr lang="fr-FR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Apico-alvéolaire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Dorso-palatales</a:t>
                      </a:r>
                      <a:endParaRPr lang="fr-FR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Dorso-vélaires</a:t>
                      </a:r>
                      <a:endParaRPr lang="fr-FR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Dorso</a:t>
                      </a: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-uvulaire</a:t>
                      </a:r>
                      <a:endParaRPr lang="fr-FR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</a:tr>
              <a:tr h="2058390">
                <a:tc gridSpan="3">
                  <a:txBody>
                    <a:bodyPr/>
                    <a:lstStyle/>
                    <a:p>
                      <a:pPr algn="just"/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Mode d’articulation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Les deux lèvres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Lèvre inferieure</a:t>
                      </a:r>
                    </a:p>
                    <a:p>
                      <a:pPr algn="ctr"/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algn="ctr"/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dents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L’apex de la langue</a:t>
                      </a:r>
                    </a:p>
                    <a:p>
                      <a:pPr algn="ctr"/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algn="ctr"/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Alvéoles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>
                          <a:latin typeface="Times New Roman" pitchFamily="18" charset="0"/>
                          <a:cs typeface="Times New Roman" pitchFamily="18" charset="0"/>
                        </a:rPr>
                        <a:t>Dos de la langue</a:t>
                      </a:r>
                    </a:p>
                    <a:p>
                      <a:pPr algn="ctr"/>
                      <a:r>
                        <a:rPr lang="fr-FR" sz="180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algn="ctr"/>
                      <a:r>
                        <a:rPr lang="fr-FR" sz="1800">
                          <a:latin typeface="Times New Roman" pitchFamily="18" charset="0"/>
                          <a:cs typeface="Times New Roman" pitchFamily="18" charset="0"/>
                        </a:rPr>
                        <a:t>palais dur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>
                          <a:latin typeface="Times New Roman" pitchFamily="18" charset="0"/>
                          <a:cs typeface="Times New Roman" pitchFamily="18" charset="0"/>
                        </a:rPr>
                        <a:t>Dos de la langue + palais mou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>
                          <a:latin typeface="Times New Roman" pitchFamily="18" charset="0"/>
                          <a:cs typeface="Times New Roman" pitchFamily="18" charset="0"/>
                        </a:rPr>
                        <a:t>Dos de la langue +</a:t>
                      </a:r>
                    </a:p>
                    <a:p>
                      <a:pPr algn="ctr"/>
                      <a:r>
                        <a:rPr lang="fr-FR" sz="1800">
                          <a:latin typeface="Times New Roman" pitchFamily="18" charset="0"/>
                          <a:cs typeface="Times New Roman" pitchFamily="18" charset="0"/>
                        </a:rPr>
                        <a:t>uvule (luette)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</a:tr>
              <a:tr h="533972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Times New Roman" pitchFamily="18" charset="0"/>
                          <a:cs typeface="Times New Roman" pitchFamily="18" charset="0"/>
                        </a:rPr>
                        <a:t>Occlusives</a:t>
                      </a:r>
                      <a:endParaRPr lang="fr-FR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 vert="vert27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Orales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>
                          <a:latin typeface="Times New Roman" pitchFamily="18" charset="0"/>
                          <a:cs typeface="Times New Roman" pitchFamily="18" charset="0"/>
                        </a:rPr>
                        <a:t>sourdes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</a:tr>
              <a:tr h="5339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>
                          <a:latin typeface="Times New Roman" pitchFamily="18" charset="0"/>
                          <a:cs typeface="Times New Roman" pitchFamily="18" charset="0"/>
                        </a:rPr>
                        <a:t>sonores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</a:tr>
              <a:tr h="6169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Nasales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sonores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ɲ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b="1" dirty="0" err="1">
                          <a:latin typeface="Times New Roman" pitchFamily="18" charset="0"/>
                          <a:cs typeface="Times New Roman" pitchFamily="18" charset="0"/>
                        </a:rPr>
                        <a:t>gn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ŋ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en-US" sz="1800" b="1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</a:tr>
              <a:tr h="731441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Times New Roman" pitchFamily="18" charset="0"/>
                          <a:cs typeface="Times New Roman" pitchFamily="18" charset="0"/>
                        </a:rPr>
                        <a:t>Constrictives</a:t>
                      </a:r>
                      <a:endParaRPr lang="fr-FR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 vert="vert27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Orales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sourdes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 </a:t>
                      </a:r>
                      <a:r>
                        <a:rPr lang="fr-FR" sz="24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ʃ 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fr-FR" sz="2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/>
                      <a:endParaRPr lang="fr-F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</a:tr>
              <a:tr h="10971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fr-FR" sz="1800">
                          <a:latin typeface="Times New Roman" pitchFamily="18" charset="0"/>
                          <a:cs typeface="Times New Roman" pitchFamily="18" charset="0"/>
                        </a:rPr>
                        <a:t>sonores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fr-FR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fr-FR" sz="2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fr-FR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z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fr-FR" sz="2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/>
                      <a:endParaRPr lang="fr-FR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ʒ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en-US" sz="2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r>
                        <a:rPr lang="en-US" sz="2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ɥ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fr-FR" sz="2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en-US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</a:t>
                      </a:r>
                      <a:r>
                        <a:rPr lang="fr-FR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fr-FR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]</a:t>
                      </a:r>
                      <a:endParaRPr lang="fr-FR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7085" marR="27085" marT="0" marB="0"/>
                </a:tc>
              </a:tr>
            </a:tbl>
          </a:graphicData>
        </a:graphic>
      </p:graphicFrame>
      <p:cxnSp>
        <p:nvCxnSpPr>
          <p:cNvPr id="29" name="Connecteur droit avec flèche 28"/>
          <p:cNvCxnSpPr/>
          <p:nvPr/>
        </p:nvCxnSpPr>
        <p:spPr>
          <a:xfrm rot="5400000">
            <a:off x="571472" y="2571744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785786" y="857232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Affichage à l'écran (4:3)</PresentationFormat>
  <Paragraphs>61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II. Description des consonnes selon le point d’articulation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Description des consonnes selon le point d’articulation</dc:title>
  <dc:creator>mr</dc:creator>
  <cp:lastModifiedBy>mr</cp:lastModifiedBy>
  <cp:revision>1</cp:revision>
  <dcterms:created xsi:type="dcterms:W3CDTF">2021-11-10T09:23:48Z</dcterms:created>
  <dcterms:modified xsi:type="dcterms:W3CDTF">2021-11-10T09:24:28Z</dcterms:modified>
</cp:coreProperties>
</file>