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79" r:id="rId3"/>
    <p:sldId id="259" r:id="rId4"/>
    <p:sldId id="263" r:id="rId5"/>
    <p:sldId id="284" r:id="rId6"/>
    <p:sldId id="264" r:id="rId7"/>
    <p:sldId id="293" r:id="rId8"/>
    <p:sldId id="273" r:id="rId9"/>
    <p:sldId id="280" r:id="rId10"/>
    <p:sldId id="274" r:id="rId11"/>
    <p:sldId id="276" r:id="rId12"/>
    <p:sldId id="277" r:id="rId13"/>
    <p:sldId id="275" r:id="rId14"/>
    <p:sldId id="291" r:id="rId15"/>
    <p:sldId id="292" r:id="rId16"/>
    <p:sldId id="278" r:id="rId17"/>
    <p:sldId id="282" r:id="rId18"/>
    <p:sldId id="283" r:id="rId19"/>
    <p:sldId id="286" r:id="rId20"/>
    <p:sldId id="290" r:id="rId21"/>
    <p:sldId id="288" r:id="rId22"/>
    <p:sldId id="289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130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2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EEF64-80B5-4DEC-B47D-FD52492AB80D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D7835-DD66-499F-9957-D8CF4F5CE0C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BEDB55-00D3-47DD-A613-1963B3523BF4}" type="datetimeFigureOut">
              <a:rPr lang="fr-FR" smtClean="0"/>
              <a:pPr/>
              <a:t>03/05/2020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13FE26-65AD-4F2A-9F83-50F4AD01238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fr-FR" sz="6600" dirty="0" smtClean="0"/>
              <a:t>Chapitre 4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3000372"/>
            <a:ext cx="6400800" cy="1752600"/>
          </a:xfrm>
        </p:spPr>
        <p:txBody>
          <a:bodyPr>
            <a:normAutofit/>
          </a:bodyPr>
          <a:lstStyle/>
          <a:p>
            <a:pPr lvl="0" algn="ctr"/>
            <a:r>
              <a:rPr lang="fr-FR" sz="4800" dirty="0" smtClean="0"/>
              <a:t>Les heuristiques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500174"/>
            <a:ext cx="8115328" cy="438912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1200"/>
              </a:spcAft>
            </a:pPr>
            <a:r>
              <a:rPr lang="fr-FR" dirty="0" smtClean="0"/>
              <a:t>A* est un algorithme de recherche de chemin dans un graphe. 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Extension  (ou simplification) de l'algorithme de </a:t>
            </a:r>
            <a:r>
              <a:rPr lang="fr-FR" dirty="0" err="1" smtClean="0"/>
              <a:t>Dijkstra</a:t>
            </a:r>
            <a:r>
              <a:rPr lang="fr-FR" dirty="0" smtClean="0"/>
              <a:t> . 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Ne nécessitant pas de prétraitement et ne consommant que peu de mémoire.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Proposé dans l’objectif de construire un robot mobile capable de planifier ses propres actions.</a:t>
            </a:r>
          </a:p>
          <a:p>
            <a:pPr algn="just">
              <a:spcAft>
                <a:spcPts val="1200"/>
              </a:spcAft>
            </a:pPr>
            <a:r>
              <a:rPr lang="fr-FR" dirty="0" smtClean="0"/>
              <a:t>L'algorithme A* a été créé pour que la première solution trouvée soit l’une des meilleures. 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643470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600"/>
              </a:spcBef>
              <a:buNone/>
            </a:pPr>
            <a:r>
              <a:rPr lang="fr-FR" b="1" u="sng" dirty="0" smtClean="0"/>
              <a:t>Description</a:t>
            </a:r>
            <a:r>
              <a:rPr lang="fr-FR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fr-FR" dirty="0" smtClean="0"/>
              <a:t>A * est un algorithme de recherche de chemin dans un graphe </a:t>
            </a:r>
            <a:r>
              <a:rPr lang="fr-FR" b="1" dirty="0" smtClean="0"/>
              <a:t>pondéré</a:t>
            </a:r>
            <a:r>
              <a:rPr lang="fr-FR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fr-FR" dirty="0" smtClean="0"/>
              <a:t>À partir d'un nœud de départ donné, il vise à trouver le chemin ayant </a:t>
            </a:r>
            <a:r>
              <a:rPr lang="fr-FR" b="1" dirty="0" smtClean="0"/>
              <a:t>le plus petit coût </a:t>
            </a:r>
            <a:r>
              <a:rPr lang="fr-FR" dirty="0" smtClean="0"/>
              <a:t>vers un nœud but donné. 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fr-FR" dirty="0" smtClean="0"/>
              <a:t>Il maintient une arborescence de chemins provenant du nœud de départ et les étend un par un jusqu'à ce que son critère de terminaison soit satisfait.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fr-FR" dirty="0" smtClean="0"/>
              <a:t>A chaque itération, A * doit déterminer lequel de ses chemins doit être étendu en se basant sur le coût du chemin et sur une estimation du coût nécessaire pour prolonger le chemin jusqu’à l’objectif. </a:t>
            </a:r>
          </a:p>
          <a:p>
            <a:pPr algn="just">
              <a:spcBef>
                <a:spcPts val="600"/>
              </a:spcBef>
              <a:buNone/>
            </a:pPr>
            <a:endParaRPr lang="fr-FR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214974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FR" dirty="0" smtClean="0"/>
              <a:t>A * sélectionne </a:t>
            </a:r>
            <a:r>
              <a:rPr lang="fr-FR" sz="2400" dirty="0" smtClean="0"/>
              <a:t>le chemin qui minimise:</a:t>
            </a:r>
          </a:p>
          <a:p>
            <a:pPr algn="ctr">
              <a:spcBef>
                <a:spcPts val="1200"/>
              </a:spcBef>
              <a:buNone/>
            </a:pPr>
            <a:r>
              <a:rPr lang="fr-FR" sz="2400" i="1" dirty="0" smtClean="0"/>
              <a:t>f(n) = g(n) + h(n)</a:t>
            </a:r>
          </a:p>
          <a:p>
            <a:pPr algn="just">
              <a:spcBef>
                <a:spcPts val="1200"/>
              </a:spcBef>
              <a:buNone/>
            </a:pPr>
            <a:r>
              <a:rPr lang="fr-FR" sz="2400" dirty="0" smtClean="0"/>
              <a:t>	Où </a:t>
            </a:r>
          </a:p>
          <a:p>
            <a:pPr marL="804863" indent="-27305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fr-FR" sz="2400" i="1" dirty="0" smtClean="0"/>
              <a:t>n</a:t>
            </a:r>
            <a:r>
              <a:rPr lang="fr-FR" sz="2400" dirty="0" smtClean="0"/>
              <a:t> est le prochain nœud du chemin,</a:t>
            </a:r>
          </a:p>
          <a:p>
            <a:pPr marL="804863" indent="-27305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fr-FR" sz="2400" dirty="0" smtClean="0"/>
              <a:t>g (n) est le coût du chemin du nœud de départ à n, </a:t>
            </a:r>
          </a:p>
          <a:p>
            <a:pPr marL="804863" indent="-27305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fr-FR" sz="2400" i="1" dirty="0" smtClean="0"/>
              <a:t>h (n)</a:t>
            </a:r>
            <a:r>
              <a:rPr lang="fr-FR" sz="2400" dirty="0" smtClean="0"/>
              <a:t> est une fonction heuristique qui estime le coût du chemin le moins cher du n à l’objectif.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FR" sz="2400" dirty="0" smtClean="0"/>
              <a:t>A * se termine lorsque le chemin choisi est un chemin du début à la fin ou s'il n'y a pas de chemins pouvant être étendus.</a:t>
            </a:r>
            <a:endParaRPr lang="fr-FR" sz="2400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fr-FR" b="1" u="sng" dirty="0" smtClean="0"/>
              <a:t>Algorithme</a:t>
            </a:r>
            <a:endParaRPr lang="fr-FR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079" t="28320" r="21995" b="12109"/>
          <a:stretch>
            <a:fillRect/>
          </a:stretch>
        </p:blipFill>
        <p:spPr bwMode="auto">
          <a:xfrm>
            <a:off x="571472" y="1785926"/>
            <a:ext cx="8286808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28596" y="1071546"/>
            <a:ext cx="8229600" cy="5572164"/>
          </a:xfrm>
          <a:prstGeom prst="rect">
            <a:avLst/>
          </a:prstGeom>
          <a:noFill/>
        </p:spPr>
        <p:txBody>
          <a:bodyPr vert="horz">
            <a:noAutofit/>
          </a:bodyPr>
          <a:lstStyle/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fr-FR" sz="20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</a:t>
            </a:r>
            <a:r>
              <a:rPr kumimoji="0" lang="fr-FR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2000" b="0" i="0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Astart</a:t>
            </a:r>
            <a:endParaRPr kumimoji="0" lang="fr-FR" sz="2000" b="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</a:t>
            </a:r>
            <a:r>
              <a:rPr lang="fr-FR" sz="2000" b="1" dirty="0" smtClean="0"/>
              <a:t>Entrée: 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n_ départ, n_ destination: nœud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G: graphe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</a:t>
            </a:r>
            <a:r>
              <a:rPr lang="fr-FR" sz="2000" b="1" dirty="0" smtClean="0"/>
              <a:t>var: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open, close: Liste;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n: nœud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b: booléen 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</a:t>
            </a:r>
            <a:r>
              <a:rPr lang="fr-FR" sz="2000" b="1" dirty="0" smtClean="0"/>
              <a:t>Début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insérer (open, (</a:t>
            </a:r>
            <a:r>
              <a:rPr lang="fr-FR" sz="2000" dirty="0" err="1" smtClean="0"/>
              <a:t>n_départ</a:t>
            </a:r>
            <a:r>
              <a:rPr lang="fr-FR" sz="2000" dirty="0" smtClean="0"/>
              <a:t>, </a:t>
            </a:r>
            <a:r>
              <a:rPr lang="fr-FR" sz="2000" i="1" dirty="0" smtClean="0"/>
              <a:t>f</a:t>
            </a:r>
            <a:r>
              <a:rPr lang="fr-FR" sz="2000" dirty="0" smtClean="0"/>
              <a:t>(</a:t>
            </a:r>
            <a:r>
              <a:rPr lang="fr-FR" sz="2000" dirty="0" err="1" smtClean="0"/>
              <a:t>n_départ</a:t>
            </a:r>
            <a:r>
              <a:rPr lang="fr-FR" sz="2000" dirty="0" smtClean="0"/>
              <a:t>), </a:t>
            </a:r>
            <a:r>
              <a:rPr lang="fr-FR" sz="2000" dirty="0" err="1" smtClean="0"/>
              <a:t>void</a:t>
            </a:r>
            <a:r>
              <a:rPr lang="fr-FR" sz="2000" dirty="0" smtClean="0"/>
              <a:t>)); 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         // insérer </a:t>
            </a:r>
            <a:r>
              <a:rPr lang="fr-FR" sz="2000" dirty="0" err="1" smtClean="0"/>
              <a:t>noued</a:t>
            </a:r>
            <a:r>
              <a:rPr lang="fr-FR" sz="2000" dirty="0" smtClean="0"/>
              <a:t> initial dans open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2000" dirty="0" smtClean="0"/>
              <a:t>		b</a:t>
            </a:r>
            <a:r>
              <a:rPr lang="fr-FR" sz="2000" dirty="0" smtClean="0">
                <a:sym typeface="Wingdings" pitchFamily="2" charset="2"/>
              </a:rPr>
              <a:t>faux;</a:t>
            </a:r>
          </a:p>
          <a:p>
            <a:pPr marL="274320" lvl="0" indent="-274320" algn="just">
              <a:buClr>
                <a:schemeClr val="accent3"/>
              </a:buClr>
              <a:buSzPct val="95000"/>
              <a:defRPr/>
            </a:pPr>
            <a:r>
              <a:rPr lang="fr-FR" sz="2000" dirty="0" smtClean="0">
                <a:sym typeface="Wingdings" pitchFamily="2" charset="2"/>
              </a:rPr>
              <a:t>	           Tant que (! est_vide</a:t>
            </a:r>
            <a:r>
              <a:rPr lang="fr-FR" sz="2000" dirty="0" smtClean="0"/>
              <a:t> (open) et ! b)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000" dirty="0" smtClean="0">
                <a:sym typeface="Wingdings" pitchFamily="2" charset="2"/>
              </a:rPr>
              <a:t>		</a:t>
            </a:r>
            <a:r>
              <a:rPr lang="fr-FR" sz="2000" dirty="0" smtClean="0"/>
              <a:t>       n</a:t>
            </a:r>
            <a:r>
              <a:rPr lang="fr-FR" sz="2000" dirty="0" smtClean="0">
                <a:sym typeface="Wingdings" pitchFamily="2" charset="2"/>
              </a:rPr>
              <a:t>premier (open);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000" dirty="0" smtClean="0">
                <a:sym typeface="Wingdings" pitchFamily="2" charset="2"/>
              </a:rPr>
              <a:t>		       ajouter (</a:t>
            </a:r>
            <a:r>
              <a:rPr lang="fr-FR" sz="2000" dirty="0" err="1" smtClean="0">
                <a:sym typeface="Wingdings" pitchFamily="2" charset="2"/>
              </a:rPr>
              <a:t>closed</a:t>
            </a:r>
            <a:r>
              <a:rPr lang="fr-FR" sz="2000" dirty="0" smtClean="0">
                <a:sym typeface="Wingdings" pitchFamily="2" charset="2"/>
              </a:rPr>
              <a:t>, premier (open));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000" dirty="0" smtClean="0">
                <a:sym typeface="Wingdings" pitchFamily="2" charset="2"/>
              </a:rPr>
              <a:t>		       supprimer (open, n);	</a:t>
            </a:r>
          </a:p>
          <a:p>
            <a:pPr marL="274320" lvl="0" indent="-274320" algn="just">
              <a:buClr>
                <a:schemeClr val="accent3"/>
              </a:buClr>
              <a:buSzPct val="95000"/>
              <a:defRPr/>
            </a:pPr>
            <a:endParaRPr lang="fr-FR" sz="2000" dirty="0" smtClean="0">
              <a:sym typeface="Wingdings" pitchFamily="2" charset="2"/>
            </a:endParaRP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>
                <a:sym typeface="Wingdings" pitchFamily="2" charset="2"/>
              </a:rPr>
              <a:t>				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>
                <a:sym typeface="Wingdings" pitchFamily="2" charset="2"/>
              </a:rPr>
              <a:t>		</a:t>
            </a:r>
            <a:endParaRPr lang="fr-FR" sz="1400" dirty="0" smtClean="0"/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/>
              <a:t>		          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/>
              <a:t>		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28596" y="1071546"/>
            <a:ext cx="8229600" cy="5572164"/>
          </a:xfrm>
          <a:prstGeom prst="rect">
            <a:avLst/>
          </a:prstGeom>
          <a:noFill/>
        </p:spPr>
        <p:txBody>
          <a:bodyPr vert="horz">
            <a:noAutofit/>
          </a:bodyPr>
          <a:lstStyle/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fr-FR" sz="1400" dirty="0" smtClean="0">
              <a:sym typeface="Wingdings" pitchFamily="2" charset="2"/>
            </a:endParaRP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>
                <a:sym typeface="Wingdings" pitchFamily="2" charset="2"/>
              </a:rPr>
              <a:t>	</a:t>
            </a:r>
            <a:r>
              <a:rPr lang="fr-FR" sz="2000" dirty="0" smtClean="0">
                <a:sym typeface="Wingdings" pitchFamily="2" charset="2"/>
              </a:rPr>
              <a:t>	</a:t>
            </a:r>
            <a:endParaRPr lang="fr-FR" sz="2000" dirty="0" smtClean="0"/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000" dirty="0" smtClean="0">
                <a:sym typeface="Wingdings" pitchFamily="2" charset="2"/>
              </a:rPr>
              <a:t>		</a:t>
            </a:r>
            <a:r>
              <a:rPr lang="fr-FR" sz="2200" dirty="0" smtClean="0">
                <a:sym typeface="Wingdings" pitchFamily="2" charset="2"/>
              </a:rPr>
              <a:t>       Si (n=n_</a:t>
            </a:r>
            <a:r>
              <a:rPr lang="fr-FR" sz="2200" dirty="0" smtClean="0"/>
              <a:t> destination) alors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	</a:t>
            </a:r>
            <a:r>
              <a:rPr lang="fr-FR" sz="2200" dirty="0" err="1" smtClean="0">
                <a:sym typeface="Wingdings" pitchFamily="2" charset="2"/>
              </a:rPr>
              <a:t>Construire_chemin</a:t>
            </a:r>
            <a:r>
              <a:rPr lang="fr-FR" sz="2200" dirty="0" smtClean="0">
                <a:sym typeface="Wingdings" pitchFamily="2" charset="2"/>
              </a:rPr>
              <a:t> (</a:t>
            </a:r>
            <a:r>
              <a:rPr lang="fr-FR" sz="2200" dirty="0" err="1" smtClean="0">
                <a:sym typeface="Wingdings" pitchFamily="2" charset="2"/>
              </a:rPr>
              <a:t>closed</a:t>
            </a:r>
            <a:r>
              <a:rPr lang="fr-FR" sz="2200" dirty="0" smtClean="0">
                <a:sym typeface="Wingdings" pitchFamily="2" charset="2"/>
              </a:rPr>
              <a:t>);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	bvrai;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       Sinon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	</a:t>
            </a:r>
            <a:r>
              <a:rPr lang="fr-FR" sz="2200" dirty="0" err="1" smtClean="0">
                <a:sym typeface="Wingdings" pitchFamily="2" charset="2"/>
              </a:rPr>
              <a:t>Ajouter_successeur</a:t>
            </a:r>
            <a:r>
              <a:rPr lang="fr-FR" sz="2200" dirty="0" smtClean="0">
                <a:sym typeface="Wingdings" pitchFamily="2" charset="2"/>
              </a:rPr>
              <a:t> (open, n);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       Finsi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FinTantque 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si (!b) alors 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     écrire (" il n’y a pas de chemin" );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	Finsi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2200" dirty="0" smtClean="0">
                <a:sym typeface="Wingdings" pitchFamily="2" charset="2"/>
              </a:rPr>
              <a:t>	Fin si</a:t>
            </a:r>
          </a:p>
          <a:p>
            <a:pPr marL="274320" lvl="0" indent="-274320" algn="just">
              <a:buClr>
                <a:schemeClr val="accent3"/>
              </a:buClr>
              <a:buSzPct val="95000"/>
            </a:pPr>
            <a:r>
              <a:rPr lang="fr-FR" sz="1600" dirty="0" smtClean="0">
                <a:sym typeface="Wingdings" pitchFamily="2" charset="2"/>
              </a:rPr>
              <a:t>		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>
                <a:sym typeface="Wingdings" pitchFamily="2" charset="2"/>
              </a:rPr>
              <a:t>		</a:t>
            </a:r>
            <a:endParaRPr lang="fr-FR" sz="1400" dirty="0" smtClean="0"/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/>
              <a:t>		          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fr-FR" sz="1400" dirty="0" smtClean="0"/>
              <a:t>		</a:t>
            </a:r>
          </a:p>
          <a:p>
            <a:pPr marL="274320" marR="0" lvl="0" indent="-274320" algn="just" defTabSz="914400" rtl="0" eaLnBrk="1" fontAlgn="auto" latinLnBrk="0" hangingPunct="1"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u="sng" dirty="0" smtClean="0"/>
              <a:t>Exemple</a:t>
            </a:r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r>
              <a:rPr lang="fr-FR" sz="2200" dirty="0" smtClean="0"/>
              <a:t>Graphe de recherche:</a:t>
            </a:r>
          </a:p>
          <a:p>
            <a:pPr marL="442913" indent="-273050"/>
            <a:r>
              <a:rPr lang="fr-FR" sz="2200" i="1" dirty="0" smtClean="0"/>
              <a:t>n0</a:t>
            </a:r>
            <a:r>
              <a:rPr lang="fr-FR" sz="2200" dirty="0" smtClean="0"/>
              <a:t>: ville de départ</a:t>
            </a:r>
          </a:p>
          <a:p>
            <a:pPr marL="442913" indent="-273050"/>
            <a:r>
              <a:rPr lang="fr-FR" sz="2200" i="1" dirty="0" smtClean="0"/>
              <a:t>n6</a:t>
            </a:r>
            <a:r>
              <a:rPr lang="fr-FR" sz="2200" dirty="0" smtClean="0"/>
              <a:t>: destination</a:t>
            </a:r>
          </a:p>
          <a:p>
            <a:pPr marL="442913" indent="-273050"/>
            <a:r>
              <a:rPr lang="fr-FR" sz="2200" i="1" dirty="0" smtClean="0"/>
              <a:t>h:distance à vol d’oiseau</a:t>
            </a:r>
          </a:p>
          <a:p>
            <a:pPr marL="442913" indent="-273050"/>
            <a:r>
              <a:rPr lang="fr-FR" sz="2200" i="1" dirty="0" smtClean="0"/>
              <a:t>c: </a:t>
            </a:r>
            <a:r>
              <a:rPr lang="fr-FR" sz="2200" dirty="0" smtClean="0"/>
              <a:t>distance réelle entre deux ville</a:t>
            </a:r>
            <a:endParaRPr lang="fr-FR" sz="2200" u="sng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56003" t="28320" r="11603" b="18945"/>
          <a:stretch>
            <a:fillRect/>
          </a:stretch>
        </p:blipFill>
        <p:spPr bwMode="auto">
          <a:xfrm>
            <a:off x="4786314" y="1142984"/>
            <a:ext cx="421484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Exemple</a:t>
            </a:r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42910" y="1857365"/>
          <a:ext cx="8072494" cy="4325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318"/>
                <a:gridCol w="3345896"/>
                <a:gridCol w="4286280"/>
              </a:tblGrid>
              <a:tr h="45244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Open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Closed</a:t>
                      </a:r>
                      <a:endParaRPr lang="fr-FR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1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Vide </a:t>
                      </a:r>
                      <a:endParaRPr lang="fr-FR" sz="1600" dirty="0"/>
                    </a:p>
                  </a:txBody>
                  <a:tcPr/>
                </a:tc>
              </a:tr>
              <a:tr h="452439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2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3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5</a:t>
                      </a:r>
                      <a:r>
                        <a:rPr lang="fr-FR" sz="1600" dirty="0" smtClean="0"/>
                        <a:t>, 12, 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</a:t>
                      </a:r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4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, 9, 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) ,(n</a:t>
                      </a:r>
                      <a:r>
                        <a:rPr lang="fr-FR" sz="1600" baseline="-25000" dirty="0" smtClean="0"/>
                        <a:t>5</a:t>
                      </a:r>
                      <a:r>
                        <a:rPr lang="fr-FR" sz="1600" dirty="0" smtClean="0"/>
                        <a:t>, 12, 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</a:t>
                      </a:r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5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) ,(n</a:t>
                      </a:r>
                      <a:r>
                        <a:rPr lang="fr-FR" sz="1600" baseline="-25000" dirty="0" smtClean="0"/>
                        <a:t>5</a:t>
                      </a:r>
                      <a:r>
                        <a:rPr lang="fr-FR" sz="1600" dirty="0" smtClean="0"/>
                        <a:t>, 12, 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</a:t>
                      </a:r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6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) ,(n</a:t>
                      </a:r>
                      <a:r>
                        <a:rPr lang="fr-FR" sz="1600" baseline="-25000" dirty="0" smtClean="0"/>
                        <a:t>5</a:t>
                      </a:r>
                      <a:r>
                        <a:rPr lang="fr-FR" sz="1600" dirty="0" smtClean="0"/>
                        <a:t>, 12, 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endParaRPr lang="fr-FR" sz="1600" dirty="0" smtClean="0"/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7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6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) </a:t>
                      </a:r>
                    </a:p>
                  </a:txBody>
                  <a:tcPr/>
                </a:tc>
              </a:tr>
              <a:tr h="452441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8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(n</a:t>
                      </a:r>
                      <a:r>
                        <a:rPr lang="fr-FR" sz="2000" baseline="-25000" dirty="0" smtClean="0"/>
                        <a:t>5</a:t>
                      </a:r>
                      <a:r>
                        <a:rPr lang="fr-FR" sz="2000" dirty="0" smtClean="0"/>
                        <a:t>, 12, n</a:t>
                      </a:r>
                      <a:r>
                        <a:rPr lang="fr-FR" sz="2000" baseline="-25000" dirty="0" smtClean="0"/>
                        <a:t>1</a:t>
                      </a:r>
                      <a:r>
                        <a:rPr lang="fr-FR" sz="2000" dirty="0" smtClean="0"/>
                        <a:t>)</a:t>
                      </a:r>
                      <a:endParaRPr lang="fr-FR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, 9, </a:t>
                      </a:r>
                      <a:r>
                        <a:rPr lang="fr-FR" sz="1600" dirty="0" err="1" smtClean="0"/>
                        <a:t>void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1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 (n</a:t>
                      </a:r>
                      <a:r>
                        <a:rPr lang="fr-FR" sz="1600" baseline="-25000" dirty="0" smtClean="0"/>
                        <a:t>2</a:t>
                      </a:r>
                      <a:r>
                        <a:rPr lang="fr-FR" sz="1600" dirty="0" smtClean="0"/>
                        <a:t>, 5, n</a:t>
                      </a:r>
                      <a:r>
                        <a:rPr lang="fr-FR" sz="1600" baseline="-25000" dirty="0" smtClean="0"/>
                        <a:t>0</a:t>
                      </a:r>
                      <a:r>
                        <a:rPr lang="fr-FR" sz="1600" dirty="0" smtClean="0"/>
                        <a:t>),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(n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, 6, n</a:t>
                      </a:r>
                      <a:r>
                        <a:rPr lang="fr-FR" sz="1600" baseline="-25000" dirty="0" smtClean="0"/>
                        <a:t>3</a:t>
                      </a:r>
                      <a:r>
                        <a:rPr lang="fr-FR" sz="1600" dirty="0" smtClean="0"/>
                        <a:t>) , (n</a:t>
                      </a:r>
                      <a:r>
                        <a:rPr lang="fr-FR" sz="1600" baseline="-25000" dirty="0" smtClean="0"/>
                        <a:t>6</a:t>
                      </a:r>
                      <a:r>
                        <a:rPr lang="fr-FR" sz="1600" dirty="0" smtClean="0"/>
                        <a:t>, 7, n</a:t>
                      </a:r>
                      <a:r>
                        <a:rPr lang="fr-FR" sz="1600" baseline="-25000" dirty="0" smtClean="0"/>
                        <a:t>4</a:t>
                      </a:r>
                      <a:r>
                        <a:rPr lang="fr-FR" sz="1600" dirty="0" smtClean="0"/>
                        <a:t>)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2910" y="6286520"/>
            <a:ext cx="2444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Solution: </a:t>
            </a:r>
            <a:r>
              <a:rPr lang="fr-FR" dirty="0" smtClean="0"/>
              <a:t>n</a:t>
            </a:r>
            <a:r>
              <a:rPr lang="fr-FR" baseline="-25000" dirty="0" smtClean="0"/>
              <a:t>0</a:t>
            </a:r>
            <a:r>
              <a:rPr lang="fr-FR" dirty="0" smtClean="0"/>
              <a:t>, n</a:t>
            </a:r>
            <a:r>
              <a:rPr lang="fr-FR" baseline="-25000" dirty="0" smtClean="0"/>
              <a:t>3</a:t>
            </a:r>
            <a:r>
              <a:rPr lang="fr-FR" dirty="0" smtClean="0"/>
              <a:t>, n</a:t>
            </a:r>
            <a:r>
              <a:rPr lang="fr-FR" baseline="-25000" dirty="0" smtClean="0"/>
              <a:t>4</a:t>
            </a:r>
            <a:r>
              <a:rPr lang="fr-FR" dirty="0" smtClean="0"/>
              <a:t>, n</a:t>
            </a:r>
            <a:r>
              <a:rPr lang="fr-FR" baseline="-25000" dirty="0" smtClean="0"/>
              <a:t>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u="sng" dirty="0" smtClean="0"/>
              <a:t>Propriétés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Si le graphe est fini, A* termine toujours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Si un chemin vers le but existe, A* va en trouver un.</a:t>
            </a:r>
          </a:p>
          <a:p>
            <a:pPr algn="just">
              <a:spcAft>
                <a:spcPts val="1200"/>
              </a:spcAft>
            </a:pPr>
            <a:r>
              <a:rPr lang="fr-FR" sz="2400" dirty="0" smtClean="0"/>
              <a:t>Si la fonction heuristique </a:t>
            </a:r>
            <a:r>
              <a:rPr lang="fr-FR" sz="2400" i="1" dirty="0" smtClean="0"/>
              <a:t>h </a:t>
            </a:r>
            <a:r>
              <a:rPr lang="fr-FR" sz="2400" dirty="0" smtClean="0"/>
              <a:t>retourne toujours un </a:t>
            </a:r>
            <a:r>
              <a:rPr lang="fr-FR" sz="2400" b="1" dirty="0" smtClean="0"/>
              <a:t>estimé inférieur ou égal au coût réel à venir, </a:t>
            </a:r>
            <a:r>
              <a:rPr lang="fr-FR" sz="2400" dirty="0" smtClean="0"/>
              <a:t>on dit que </a:t>
            </a:r>
            <a:r>
              <a:rPr lang="fr-FR" sz="2400" i="1" dirty="0" smtClean="0"/>
              <a:t>h </a:t>
            </a:r>
            <a:r>
              <a:rPr lang="fr-FR" sz="2400" dirty="0" smtClean="0"/>
              <a:t>est </a:t>
            </a:r>
            <a:r>
              <a:rPr lang="fr-FR" sz="2400" b="1" dirty="0" smtClean="0"/>
              <a:t>admissible.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fr-FR" sz="2400" b="1" dirty="0" smtClean="0">
                <a:solidFill>
                  <a:srgbClr val="00B050"/>
                </a:solidFill>
              </a:rPr>
              <a:t>A* retourne toujours un chemin optimal si</a:t>
            </a:r>
            <a:r>
              <a:rPr lang="fr-FR" sz="2400" i="1" dirty="0" smtClean="0">
                <a:solidFill>
                  <a:srgbClr val="00B050"/>
                </a:solidFill>
              </a:rPr>
              <a:t> h </a:t>
            </a:r>
            <a:r>
              <a:rPr lang="fr-FR" sz="2400" dirty="0" smtClean="0">
                <a:solidFill>
                  <a:srgbClr val="00B050"/>
                </a:solidFill>
              </a:rPr>
              <a:t>est </a:t>
            </a:r>
            <a:r>
              <a:rPr lang="fr-FR" sz="2400" b="1" dirty="0" smtClean="0">
                <a:solidFill>
                  <a:srgbClr val="00B050"/>
                </a:solidFill>
              </a:rPr>
              <a:t>admissible.</a:t>
            </a:r>
            <a:endParaRPr lang="fr-FR" sz="2400" b="1" dirty="0" smtClean="0">
              <a:solidFill>
                <a:srgbClr val="00B050"/>
              </a:solidFill>
            </a:endParaRPr>
          </a:p>
          <a:p>
            <a:pPr marL="442913" indent="-273050" algn="just">
              <a:buNone/>
            </a:pPr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  <a:p>
            <a:pPr marL="442913" indent="-273050"/>
            <a:endParaRPr lang="fr-FR" sz="2200" dirty="0" smtClean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Algorithme A*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>
                <a:solidFill>
                  <a:schemeClr val="tx1"/>
                </a:solidFill>
              </a:rPr>
              <a:t>Méthode de la Descente</a:t>
            </a:r>
            <a:r>
              <a:rPr lang="fr-FR" sz="4400" b="1" dirty="0" smtClean="0">
                <a:solidFill>
                  <a:schemeClr val="tx1"/>
                </a:solidFill>
              </a:rPr>
              <a:t> </a:t>
            </a:r>
            <a:endParaRPr lang="fr-FR" sz="44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</a:pPr>
            <a:r>
              <a:rPr lang="fr-FR" sz="2800" dirty="0" smtClean="0"/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glouton 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A*</a:t>
            </a:r>
          </a:p>
          <a:p>
            <a:pPr marL="442913" indent="-442913">
              <a:lnSpc>
                <a:spcPct val="150000"/>
              </a:lnSpc>
            </a:pPr>
            <a:r>
              <a:rPr lang="fr-FR" sz="2800" b="1" dirty="0" smtClean="0">
                <a:solidFill>
                  <a:srgbClr val="0070C0"/>
                </a:solidFill>
              </a:rPr>
              <a:t>Méthode de la Descente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</a:pPr>
            <a:r>
              <a:rPr lang="fr-FR" sz="3200" b="1" dirty="0" smtClean="0">
                <a:solidFill>
                  <a:srgbClr val="0070C0"/>
                </a:solidFill>
              </a:rPr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glouton 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A*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Méthode de la Descente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142984"/>
            <a:ext cx="8715436" cy="5643578"/>
          </a:xfrm>
        </p:spPr>
        <p:txBody>
          <a:bodyPr>
            <a:normAutofit lnSpcReduction="10000"/>
          </a:bodyPr>
          <a:lstStyle/>
          <a:p>
            <a:pPr marL="361950" indent="-361950" algn="just">
              <a:spcAft>
                <a:spcPts val="1200"/>
              </a:spcAft>
            </a:pPr>
            <a:r>
              <a:rPr lang="fr-FR" sz="2200" dirty="0" smtClean="0"/>
              <a:t>L’optimisation par la méthode </a:t>
            </a:r>
            <a:r>
              <a:rPr lang="fr-FR" sz="2200" dirty="0" smtClean="0"/>
              <a:t>de la </a:t>
            </a:r>
            <a:r>
              <a:rPr lang="fr-FR" sz="2200" dirty="0" smtClean="0"/>
              <a:t>descente </a:t>
            </a:r>
            <a:r>
              <a:rPr lang="fr-FR" sz="2200" dirty="0" smtClean="0"/>
              <a:t>du </a:t>
            </a:r>
            <a:r>
              <a:rPr lang="fr-FR" sz="2200" dirty="0" smtClean="0"/>
              <a:t>gradient est basée sur l’hypothèse que la fonction à optimiser est dérivable (On peut calculé f’(x)).</a:t>
            </a:r>
          </a:p>
          <a:p>
            <a:pPr marL="361950" indent="-361950" algn="just">
              <a:spcBef>
                <a:spcPts val="0"/>
              </a:spcBef>
              <a:spcAft>
                <a:spcPts val="600"/>
              </a:spcAft>
            </a:pPr>
            <a:r>
              <a:rPr lang="fr-FR" sz="2200" dirty="0" smtClean="0"/>
              <a:t>Algorithme itératif et procède par améliorations successives. </a:t>
            </a:r>
          </a:p>
          <a:p>
            <a:pPr marL="361950" indent="-361950" algn="just"/>
            <a:r>
              <a:rPr lang="en-US" sz="2400" u="sng" dirty="0" smtClean="0">
                <a:solidFill>
                  <a:schemeClr val="accent4">
                    <a:lumMod val="50000"/>
                  </a:schemeClr>
                </a:solidFill>
              </a:rPr>
              <a:t>Principe:  </a:t>
            </a:r>
          </a:p>
          <a:p>
            <a:pPr lvl="1">
              <a:spcAft>
                <a:spcPts val="600"/>
              </a:spcAft>
            </a:pPr>
            <a:r>
              <a:rPr lang="fr-FR" sz="2000" dirty="0" smtClean="0"/>
              <a:t>Choisir une valeur arbitraire</a:t>
            </a:r>
            <a:r>
              <a:rPr lang="en-US" sz="2000" dirty="0" smtClean="0"/>
              <a:t> pour x.</a:t>
            </a:r>
          </a:p>
          <a:p>
            <a:pPr lvl="1">
              <a:spcAft>
                <a:spcPts val="1200"/>
              </a:spcAft>
            </a:pPr>
            <a:r>
              <a:rPr lang="fr-FR" sz="2000" dirty="0" smtClean="0"/>
              <a:t>Itérativement retirer de</a:t>
            </a:r>
            <a:r>
              <a:rPr lang="en-US" sz="2000" dirty="0" smtClean="0"/>
              <a:t> x </a:t>
            </a:r>
            <a:r>
              <a:rPr lang="fr-FR" sz="2000" dirty="0" smtClean="0"/>
              <a:t>une petite portion de sa pente.</a:t>
            </a:r>
            <a:endParaRPr lang="en-US" sz="2000" dirty="0" smtClean="0"/>
          </a:p>
          <a:p>
            <a:pPr lvl="1">
              <a:spcAft>
                <a:spcPts val="1200"/>
              </a:spcAft>
              <a:buNone/>
            </a:pPr>
            <a:r>
              <a:rPr lang="en-US" sz="2000" dirty="0" smtClean="0"/>
              <a:t>		x </a:t>
            </a:r>
            <a:r>
              <a:rPr lang="en-US" sz="2000" dirty="0" smtClean="0">
                <a:sym typeface="Wingdings" pitchFamily="2" charset="2"/>
              </a:rPr>
              <a:t></a:t>
            </a:r>
            <a:r>
              <a:rPr lang="en-US" sz="2000" dirty="0" smtClean="0"/>
              <a:t>x - </a:t>
            </a:r>
            <a:r>
              <a:rPr lang="el-GR" sz="2000" i="1" dirty="0" smtClean="0"/>
              <a:t>α</a:t>
            </a:r>
            <a:r>
              <a:rPr lang="en-US" sz="2000" i="1" dirty="0" smtClean="0"/>
              <a:t> f ‘(x). </a:t>
            </a:r>
          </a:p>
          <a:p>
            <a:pPr lvl="1">
              <a:spcAft>
                <a:spcPts val="1200"/>
              </a:spcAft>
              <a:buNone/>
            </a:pPr>
            <a:r>
              <a:rPr lang="en-US" sz="2000" i="1" dirty="0" smtClean="0"/>
              <a:t>		</a:t>
            </a:r>
            <a:r>
              <a:rPr lang="fr-FR" sz="2000" i="1" dirty="0" smtClean="0"/>
              <a:t>Où</a:t>
            </a:r>
            <a:r>
              <a:rPr lang="en-US" sz="2000" i="1" dirty="0" smtClean="0"/>
              <a:t> </a:t>
            </a:r>
            <a:r>
              <a:rPr lang="el-GR" sz="2000" i="1" dirty="0" smtClean="0"/>
              <a:t>α</a:t>
            </a:r>
            <a:r>
              <a:rPr lang="en-US" sz="2000" i="1" dirty="0" smtClean="0"/>
              <a:t> </a:t>
            </a:r>
            <a:r>
              <a:rPr lang="fr-FR" sz="2000" i="1" dirty="0" smtClean="0"/>
              <a:t>est une très </a:t>
            </a:r>
            <a:r>
              <a:rPr lang="en-US" sz="2000" i="1" dirty="0" smtClean="0"/>
              <a:t>petite </a:t>
            </a:r>
            <a:r>
              <a:rPr lang="fr-FR" sz="2000" i="1" dirty="0" smtClean="0"/>
              <a:t>valeur positif</a:t>
            </a:r>
          </a:p>
          <a:p>
            <a:pPr lvl="2">
              <a:spcAft>
                <a:spcPts val="1200"/>
              </a:spcAft>
            </a:pPr>
            <a:r>
              <a:rPr lang="fr-FR" sz="1800" i="1" dirty="0" smtClean="0"/>
              <a:t>Si la pente est positive, x diminuera.</a:t>
            </a:r>
          </a:p>
          <a:p>
            <a:pPr lvl="2">
              <a:spcAft>
                <a:spcPts val="1200"/>
              </a:spcAft>
            </a:pPr>
            <a:r>
              <a:rPr lang="fr-FR" sz="1800" i="1" dirty="0" smtClean="0"/>
              <a:t>Si la pente est négative, x augmentera.</a:t>
            </a:r>
          </a:p>
          <a:p>
            <a:pPr marL="627063" lvl="2" indent="-271463">
              <a:spcBef>
                <a:spcPts val="1200"/>
              </a:spcBef>
              <a:spcAft>
                <a:spcPts val="1200"/>
              </a:spcAft>
            </a:pPr>
            <a:r>
              <a:rPr lang="fr-FR" sz="2000" dirty="0" smtClean="0"/>
              <a:t>x fera descendre la fonction jusqu’à ce qu'elle soit au bas, point auquel la pente est nulle et x ne changera plus</a:t>
            </a:r>
            <a:r>
              <a:rPr lang="fr-FR" sz="2000" dirty="0" smtClean="0"/>
              <a:t>.</a:t>
            </a:r>
            <a:endParaRPr lang="fr-FR" sz="2200" dirty="0" smtClean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 lnSpcReduction="10000"/>
          </a:bodyPr>
          <a:lstStyle/>
          <a:p>
            <a:pPr marL="442913" lvl="0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b="1" dirty="0" smtClean="0">
                <a:solidFill>
                  <a:schemeClr val="tx1"/>
                </a:solidFill>
              </a:rPr>
              <a:t>Méthode de la Descente</a:t>
            </a:r>
            <a:r>
              <a:rPr lang="fr-FR" sz="4400" b="1" dirty="0" smtClean="0">
                <a:solidFill>
                  <a:schemeClr val="tx1"/>
                </a:solidFill>
              </a:rPr>
              <a:t> </a:t>
            </a:r>
            <a:endParaRPr kumimoji="0" lang="fr-F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 r="45954"/>
          <a:stretch>
            <a:fillRect/>
          </a:stretch>
        </p:blipFill>
        <p:spPr bwMode="auto">
          <a:xfrm>
            <a:off x="5422254" y="3786190"/>
            <a:ext cx="357890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dirty="0" smtClean="0"/>
              <a:t>Méthode de la Descente  </a:t>
            </a:r>
            <a:endParaRPr kumimoji="0" lang="fr-F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42910" y="1071546"/>
            <a:ext cx="8229600" cy="507209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u="sng" dirty="0" smtClean="0">
                <a:solidFill>
                  <a:schemeClr val="accent4">
                    <a:lumMod val="75000"/>
                  </a:schemeClr>
                </a:solidFill>
              </a:rPr>
              <a:t>Algorithme</a:t>
            </a:r>
          </a:p>
          <a:p>
            <a:r>
              <a:rPr lang="fr-FR" sz="2400" b="1" dirty="0" smtClean="0"/>
              <a:t>Pour le cas d’une fonction a une seule dimension </a:t>
            </a:r>
          </a:p>
          <a:p>
            <a:pPr>
              <a:buNone/>
            </a:pPr>
            <a:r>
              <a:rPr lang="fr-FR" sz="2200" b="1" dirty="0" smtClean="0"/>
              <a:t>	Algorithme Descente de Gradient</a:t>
            </a:r>
          </a:p>
          <a:p>
            <a:pPr lvl="1">
              <a:buNone/>
            </a:pPr>
            <a:r>
              <a:rPr lang="fr-FR" sz="2200" dirty="0" smtClean="0"/>
              <a:t>	x← solution initiale généré aléatoire,</a:t>
            </a:r>
          </a:p>
          <a:p>
            <a:pPr>
              <a:buNone/>
            </a:pPr>
            <a:r>
              <a:rPr lang="fr-FR" sz="2200" b="1" i="1" dirty="0" smtClean="0"/>
              <a:t>	Tantque </a:t>
            </a:r>
            <a:r>
              <a:rPr lang="fr-FR" sz="2200" i="1" dirty="0" smtClean="0"/>
              <a:t>(x est la meilleure) ou (nbr_iterations !=max)</a:t>
            </a:r>
            <a:r>
              <a:rPr lang="fr-FR" sz="2200" b="1" i="1" dirty="0" smtClean="0"/>
              <a:t>Faire</a:t>
            </a:r>
          </a:p>
          <a:p>
            <a:pPr lvl="1">
              <a:buNone/>
            </a:pPr>
            <a:r>
              <a:rPr lang="fr-FR" sz="2200" dirty="0" smtClean="0"/>
              <a:t>	</a:t>
            </a:r>
            <a:r>
              <a:rPr lang="en-US" sz="2200" dirty="0" smtClean="0"/>
              <a:t>x </a:t>
            </a:r>
            <a:r>
              <a:rPr lang="en-US" sz="2200" dirty="0" smtClean="0">
                <a:sym typeface="Wingdings" pitchFamily="2" charset="2"/>
              </a:rPr>
              <a:t></a:t>
            </a:r>
            <a:r>
              <a:rPr lang="en-US" sz="2200" dirty="0" smtClean="0"/>
              <a:t>x - </a:t>
            </a:r>
            <a:r>
              <a:rPr lang="el-GR" sz="2200" i="1" dirty="0" smtClean="0"/>
              <a:t>α</a:t>
            </a:r>
            <a:r>
              <a:rPr lang="en-US" sz="2200" i="1" dirty="0" smtClean="0"/>
              <a:t> f ‘(x) </a:t>
            </a:r>
            <a:r>
              <a:rPr lang="fr-FR" sz="2200" dirty="0" smtClean="0"/>
              <a:t>; </a:t>
            </a:r>
          </a:p>
          <a:p>
            <a:pPr>
              <a:buNone/>
            </a:pPr>
            <a:r>
              <a:rPr lang="fr-FR" sz="2200" dirty="0" smtClean="0"/>
              <a:t>	</a:t>
            </a:r>
            <a:r>
              <a:rPr lang="fr-FR" sz="2200" b="1" dirty="0" smtClean="0"/>
              <a:t>Fin Tantque</a:t>
            </a:r>
          </a:p>
          <a:p>
            <a:pPr>
              <a:buNone/>
            </a:pPr>
            <a:r>
              <a:rPr lang="fr-FR" sz="2200" b="1" dirty="0" smtClean="0"/>
              <a:t>	</a:t>
            </a:r>
            <a:r>
              <a:rPr lang="fr-FR" sz="2200" dirty="0" smtClean="0"/>
              <a:t> Retourner x;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Pour le cas d’une fonction a une seule dimension </a:t>
            </a:r>
          </a:p>
          <a:p>
            <a:pPr>
              <a:buNone/>
            </a:pPr>
            <a:r>
              <a:rPr lang="fr-FR" sz="2200" b="1" dirty="0" smtClean="0"/>
              <a:t>	Algorithme Descente de Gradient</a:t>
            </a:r>
          </a:p>
          <a:p>
            <a:pPr lvl="1">
              <a:buNone/>
            </a:pPr>
            <a:r>
              <a:rPr lang="fr-FR" sz="2200" dirty="0" smtClean="0"/>
              <a:t>		</a:t>
            </a:r>
            <a:r>
              <a:rPr lang="fr-FR" sz="2200" dirty="0" smtClean="0">
                <a:sym typeface="Wingdings" pitchFamily="2" charset="2"/>
              </a:rPr>
              <a:t> </a:t>
            </a:r>
            <a:r>
              <a:rPr lang="fr-FR" sz="2200" dirty="0" smtClean="0"/>
              <a:t> solution initiale généré aléatoire,</a:t>
            </a:r>
          </a:p>
          <a:p>
            <a:pPr>
              <a:buNone/>
            </a:pPr>
            <a:r>
              <a:rPr lang="fr-FR" sz="2200" b="1" i="1" dirty="0" smtClean="0"/>
              <a:t>	Tantque </a:t>
            </a:r>
            <a:r>
              <a:rPr lang="fr-FR" sz="2200" i="1" dirty="0" smtClean="0"/>
              <a:t>(x est la meilleure) ou (nbr_iterations !=max)</a:t>
            </a:r>
            <a:r>
              <a:rPr lang="fr-FR" sz="2200" b="1" i="1" dirty="0" smtClean="0"/>
              <a:t>Faire</a:t>
            </a:r>
          </a:p>
          <a:p>
            <a:pPr>
              <a:buNone/>
            </a:pPr>
            <a:endParaRPr lang="fr-FR" sz="2200" dirty="0" smtClean="0"/>
          </a:p>
          <a:p>
            <a:pPr>
              <a:buNone/>
            </a:pPr>
            <a:endParaRPr lang="fr-FR" sz="2200" dirty="0" smtClean="0"/>
          </a:p>
          <a:p>
            <a:pPr>
              <a:buNone/>
            </a:pPr>
            <a:r>
              <a:rPr lang="fr-FR" sz="2200" dirty="0" smtClean="0"/>
              <a:t>	</a:t>
            </a:r>
            <a:r>
              <a:rPr lang="fr-FR" sz="2200" b="1" dirty="0" smtClean="0"/>
              <a:t>Fin Tantque</a:t>
            </a:r>
          </a:p>
          <a:p>
            <a:pPr>
              <a:buNone/>
            </a:pPr>
            <a:r>
              <a:rPr lang="fr-FR" sz="2200" b="1" dirty="0" smtClean="0"/>
              <a:t>	</a:t>
            </a:r>
            <a:r>
              <a:rPr lang="fr-FR" sz="2200" dirty="0" smtClean="0"/>
              <a:t>Retourner</a:t>
            </a:r>
          </a:p>
          <a:p>
            <a:pPr>
              <a:buNone/>
            </a:pPr>
            <a:endParaRPr lang="fr-FR" sz="2200" b="1" dirty="0" smtClean="0"/>
          </a:p>
          <a:p>
            <a:pPr>
              <a:buNone/>
            </a:pPr>
            <a:endParaRPr lang="fr-F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256"/>
            <a:ext cx="318224" cy="29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072074"/>
            <a:ext cx="1866900" cy="34290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5715016"/>
            <a:ext cx="318224" cy="29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9144000" cy="10001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0" rIns="0" bIns="0" anchor="b">
            <a:normAutofit/>
          </a:bodyPr>
          <a:lstStyle/>
          <a:p>
            <a:pPr marL="442913">
              <a:lnSpc>
                <a:spcPct val="150000"/>
              </a:lnSpc>
              <a:spcBef>
                <a:spcPct val="0"/>
              </a:spcBef>
              <a:defRPr/>
            </a:pPr>
            <a:r>
              <a:rPr lang="fr-FR" sz="4000" dirty="0" smtClean="0"/>
              <a:t>Méthode de la Descente  </a:t>
            </a:r>
            <a:endParaRPr kumimoji="0" lang="fr-FR" sz="4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429000"/>
            <a:ext cx="75342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fr-FR" b="1" u="sng" dirty="0" smtClean="0">
                <a:solidFill>
                  <a:schemeClr val="accent4">
                    <a:lumMod val="50000"/>
                  </a:schemeClr>
                </a:solidFill>
              </a:rPr>
              <a:t>Limites:</a:t>
            </a:r>
          </a:p>
          <a:p>
            <a:pPr marL="514350" indent="-514350">
              <a:buAutoNum type="arabicPeriod"/>
            </a:pPr>
            <a:r>
              <a:rPr lang="fr-FR" sz="2400" dirty="0" smtClean="0"/>
              <a:t>Problème de dérivé de la fonction.</a:t>
            </a:r>
          </a:p>
          <a:p>
            <a:pPr marL="514350" indent="-514350">
              <a:buAutoNum type="arabicPeriod"/>
            </a:pPr>
            <a:r>
              <a:rPr lang="fr-FR" dirty="0" smtClean="0"/>
              <a:t>Problème de minimum local.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Introduction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fr-FR" sz="2400" dirty="0" smtClean="0"/>
              <a:t>Une heuristique est un algorithme approché qui permet d’identifier en temps polynomial au moins une solution réalisable rapide, pas obligatoirement optimale</a:t>
            </a:r>
            <a:r>
              <a:rPr lang="fr-FR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fr-FR" sz="2400" dirty="0" smtClean="0"/>
              <a:t>Généralement une heuristique est conçue pour un problème particulier, en s’appuyant sur sa structure propre sans offrir aucune garantit quant à la qualité de la solution calculée.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fr-FR" sz="2400" dirty="0" smtClean="0"/>
              <a:t>Les heuristiques peuvent être classées en deux catégories: Méthodes constructives et Méthodes de recherche locale.</a:t>
            </a:r>
          </a:p>
          <a:p>
            <a:pPr algn="just">
              <a:spcBef>
                <a:spcPts val="1200"/>
              </a:spcBef>
              <a:buNone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/>
            <a:r>
              <a:rPr lang="fr-FR" sz="4000" b="1" dirty="0" smtClean="0"/>
              <a:t>Introduction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14974"/>
          </a:xfrm>
        </p:spPr>
        <p:txBody>
          <a:bodyPr>
            <a:normAutofit/>
          </a:bodyPr>
          <a:lstStyle/>
          <a:p>
            <a:pPr marL="442913" indent="-442913" algn="just">
              <a:buFont typeface="+mj-lt"/>
              <a:buAutoNum type="alphaLcParenR"/>
            </a:pPr>
            <a:r>
              <a:rPr lang="fr-FR" sz="2400" b="1" dirty="0" smtClean="0"/>
              <a:t>Méthodes constructives:</a:t>
            </a:r>
            <a:r>
              <a:rPr lang="fr-FR" sz="2400" dirty="0" smtClean="0"/>
              <a:t> à partir d’une solution initiale (partiale) on essaye d’ajouter petit à petit des éléments jusqu’à la construction d’une solution complète. </a:t>
            </a:r>
          </a:p>
          <a:p>
            <a:pPr marL="449263" indent="-6350" algn="just">
              <a:buNone/>
            </a:pPr>
            <a:r>
              <a:rPr lang="fr-FR" sz="2400" b="1" dirty="0" smtClean="0"/>
              <a:t>Exemples: </a:t>
            </a:r>
          </a:p>
          <a:p>
            <a:pPr marL="900113" indent="-457200" algn="just">
              <a:buFont typeface="Wingdings" pitchFamily="2" charset="2"/>
              <a:buChar char="Ø"/>
            </a:pPr>
            <a:r>
              <a:rPr lang="fr-FR" sz="2400" dirty="0" smtClean="0"/>
              <a:t>Algorithme A*.</a:t>
            </a:r>
          </a:p>
          <a:p>
            <a:pPr marL="900113" indent="-457200" algn="just">
              <a:buFont typeface="Wingdings" pitchFamily="2" charset="2"/>
              <a:buChar char="Ø"/>
            </a:pPr>
            <a:r>
              <a:rPr lang="fr-FR" sz="2400" dirty="0" smtClean="0"/>
              <a:t>Méthodes gloutonnes. </a:t>
            </a:r>
          </a:p>
          <a:p>
            <a:pPr marL="442913" indent="-430213" algn="just">
              <a:spcBef>
                <a:spcPts val="2400"/>
              </a:spcBef>
              <a:buFont typeface="+mj-lt"/>
              <a:buAutoNum type="alphaLcParenR"/>
              <a:tabLst>
                <a:tab pos="265113" algn="l"/>
              </a:tabLst>
            </a:pPr>
            <a:r>
              <a:rPr lang="fr-FR" sz="2400" b="1" dirty="0" smtClean="0"/>
              <a:t>Méthodes de Recherche locale:  </a:t>
            </a:r>
            <a:r>
              <a:rPr lang="fr-FR" sz="2400" dirty="0" smtClean="0"/>
              <a:t>à partir d’une solution initialement complète, on essaie de manière répétitive  d’améliorer cette solution en explorant son voisinage.</a:t>
            </a:r>
          </a:p>
          <a:p>
            <a:pPr marL="442913" indent="12700" algn="just">
              <a:buNone/>
            </a:pPr>
            <a:r>
              <a:rPr lang="fr-FR" sz="2400" b="1" dirty="0" smtClean="0"/>
              <a:t>Exemple: </a:t>
            </a:r>
          </a:p>
          <a:p>
            <a:pPr marL="442913" indent="12700" algn="just">
              <a:buFont typeface="Wingdings" pitchFamily="2" charset="2"/>
              <a:buChar char="Ø"/>
            </a:pPr>
            <a:r>
              <a:rPr lang="fr-FR" sz="2400" b="1" dirty="0" smtClean="0"/>
              <a:t>	</a:t>
            </a:r>
            <a:r>
              <a:rPr lang="fr-FR" sz="2400" dirty="0" smtClean="0"/>
              <a:t>La méthode de descente.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</a:pPr>
            <a:r>
              <a:rPr lang="fr-FR" dirty="0" smtClean="0"/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lang="fr-FR" sz="3200" b="1" dirty="0" smtClean="0">
                <a:solidFill>
                  <a:srgbClr val="0070C0"/>
                </a:solidFill>
              </a:rPr>
              <a:t>Algorithme glouton 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A*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Méthode de la Descente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42913">
              <a:lnSpc>
                <a:spcPct val="150000"/>
              </a:lnSpc>
            </a:pPr>
            <a:r>
              <a:rPr lang="fr-FR" sz="4000" dirty="0" smtClean="0"/>
              <a:t>Algorithme glouton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Heuristique constructive.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Dans certains cas cette approche permet d'arriver à un optimum global, mais dans le cas général c'est une heuristique.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fr-FR" b="1" u="sng" dirty="0" smtClean="0">
                <a:solidFill>
                  <a:srgbClr val="00B050"/>
                </a:solidFill>
              </a:rPr>
              <a:t>Principe: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Résolution étape par étape.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fr-FR" dirty="0" smtClean="0"/>
              <a:t>À chaque étape de la résolution, on fait un choix optimal dans l’espoir que le résultat final soit optimal.</a:t>
            </a:r>
            <a:r>
              <a:rPr lang="fr-FR" b="1" dirty="0" smtClean="0"/>
              <a:t>	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42913">
              <a:lnSpc>
                <a:spcPct val="150000"/>
              </a:lnSpc>
            </a:pPr>
            <a:r>
              <a:rPr lang="fr-FR" sz="4000" dirty="0" smtClean="0"/>
              <a:t>Algorithme glouton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fr-FR" b="1" u="sng" dirty="0" smtClean="0">
                <a:solidFill>
                  <a:srgbClr val="00B050"/>
                </a:solidFill>
              </a:rPr>
              <a:t>Exemple 1:</a:t>
            </a:r>
            <a:r>
              <a:rPr lang="fr-FR" b="1" dirty="0" smtClean="0">
                <a:solidFill>
                  <a:srgbClr val="00B050"/>
                </a:solidFill>
              </a:rPr>
              <a:t> </a:t>
            </a:r>
            <a:r>
              <a:rPr lang="fr-FR" sz="2400" b="1" dirty="0" smtClean="0"/>
              <a:t>Le problème du rendu </a:t>
            </a:r>
          </a:p>
          <a:p>
            <a:pPr marL="273050" indent="-273050" algn="just"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/>
              <a:t>Etant donné un système de monnaie, comment rendre une somme avec le nombre minimal de pièces et billets? </a:t>
            </a:r>
          </a:p>
          <a:p>
            <a:pPr marL="273050" indent="-273050" algn="just">
              <a:spcBef>
                <a:spcPts val="600"/>
              </a:spcBef>
              <a:spcAft>
                <a:spcPts val="600"/>
              </a:spcAft>
            </a:pPr>
            <a:r>
              <a:rPr lang="fr-FR" sz="2200" dirty="0" smtClean="0"/>
              <a:t>Dans le système de pièces algérien (en dinar : 1, 2, 5, 10, 20, 50, 100, 200). Combien de pièces nous devons utiliser pour rendre 37 DA.</a:t>
            </a:r>
          </a:p>
          <a:p>
            <a:pPr marL="638810" lvl="1" indent="-273050" algn="just">
              <a:spcBef>
                <a:spcPts val="600"/>
              </a:spcBef>
              <a:spcAft>
                <a:spcPts val="600"/>
              </a:spcAft>
            </a:pPr>
            <a:r>
              <a:rPr lang="fr-FR" sz="2200" b="1" dirty="0" smtClean="0"/>
              <a:t>Résolution: </a:t>
            </a:r>
            <a:r>
              <a:rPr lang="fr-FR" sz="2200" dirty="0" smtClean="0"/>
              <a:t>dans chaque étape nous choisissons la plus grande pièce possible.</a:t>
            </a:r>
          </a:p>
          <a:p>
            <a:pPr marL="638810" lvl="1" indent="-273050" algn="just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La solution est: 20, 10, 5, 2 </a:t>
            </a:r>
          </a:p>
          <a:p>
            <a:pPr marL="638810" lvl="1" indent="-273050" algn="just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Solution optimal.</a:t>
            </a:r>
          </a:p>
          <a:p>
            <a:pPr marL="355600" lvl="1" indent="-355600" algn="just">
              <a:spcBef>
                <a:spcPts val="1200"/>
              </a:spcBef>
              <a:spcAft>
                <a:spcPts val="600"/>
              </a:spcAft>
              <a:buNone/>
            </a:pPr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143504" y="4500570"/>
          <a:ext cx="3071835" cy="1981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23945"/>
                <a:gridCol w="1023945"/>
                <a:gridCol w="1023945"/>
              </a:tblGrid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Etape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Pièce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20 Da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10 Da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5 Da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 Da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42913">
              <a:lnSpc>
                <a:spcPct val="150000"/>
              </a:lnSpc>
            </a:pPr>
            <a:r>
              <a:rPr lang="fr-FR" sz="4000" dirty="0" smtClean="0"/>
              <a:t>Algorithme glouton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000108"/>
            <a:ext cx="8229600" cy="52864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b="1" dirty="0" smtClean="0"/>
              <a:t>Exemple 2 : </a:t>
            </a:r>
            <a:r>
              <a:rPr lang="fr-FR" sz="2800" dirty="0" smtClean="0"/>
              <a:t>le plus court chemin entre A et E</a:t>
            </a:r>
          </a:p>
          <a:p>
            <a:pPr algn="just">
              <a:buNone/>
            </a:pPr>
            <a:endParaRPr lang="fr-FR" sz="2800" dirty="0" smtClean="0"/>
          </a:p>
          <a:p>
            <a:pPr algn="just">
              <a:buNone/>
            </a:pPr>
            <a:endParaRPr lang="fr-FR" sz="2800" dirty="0" smtClean="0"/>
          </a:p>
          <a:p>
            <a:pPr algn="just">
              <a:buNone/>
            </a:pPr>
            <a:endParaRPr lang="fr-FR" sz="2800" dirty="0" smtClean="0"/>
          </a:p>
          <a:p>
            <a:pPr algn="just">
              <a:buNone/>
            </a:pPr>
            <a:endParaRPr lang="fr-FR" sz="2800" dirty="0" smtClean="0"/>
          </a:p>
          <a:p>
            <a:pPr marL="355600" lvl="1" indent="-355600" algn="just"/>
            <a:r>
              <a:rPr lang="fr-FR" b="1" dirty="0" smtClean="0"/>
              <a:t>Résolution: </a:t>
            </a:r>
            <a:r>
              <a:rPr lang="fr-FR" dirty="0" smtClean="0"/>
              <a:t>dans chaque étape nous choisissons le nœud le plus proche.</a:t>
            </a:r>
          </a:p>
          <a:p>
            <a:pPr marL="355600" lvl="1" indent="-355600" algn="just"/>
            <a:r>
              <a:rPr lang="fr-FR" dirty="0" smtClean="0">
                <a:sym typeface="Wingdings" pitchFamily="2" charset="2"/>
              </a:rPr>
              <a:t>Solution: A, B, C, D, </a:t>
            </a:r>
            <a:r>
              <a:rPr lang="fr-FR" smtClean="0">
                <a:sym typeface="Wingdings" pitchFamily="2" charset="2"/>
              </a:rPr>
              <a:t>E  </a:t>
            </a:r>
            <a:r>
              <a:rPr lang="fr-FR" dirty="0" smtClean="0">
                <a:sym typeface="Wingdings" pitchFamily="2" charset="2"/>
              </a:rPr>
              <a:t>et L=11</a:t>
            </a:r>
          </a:p>
          <a:p>
            <a:pPr marL="355600" lvl="1" indent="-355600" algn="just"/>
            <a:r>
              <a:rPr lang="fr-FR" dirty="0" smtClean="0">
                <a:sym typeface="Wingdings" pitchFamily="2" charset="2"/>
              </a:rPr>
              <a:t>Solution </a:t>
            </a:r>
            <a:r>
              <a:rPr lang="fr-FR" b="1" dirty="0" smtClean="0">
                <a:solidFill>
                  <a:srgbClr val="C00000"/>
                </a:solidFill>
                <a:sym typeface="Wingdings" pitchFamily="2" charset="2"/>
              </a:rPr>
              <a:t>non optimale.</a:t>
            </a:r>
          </a:p>
          <a:p>
            <a:pPr marL="355600" lvl="1" indent="-355600" algn="just"/>
            <a:r>
              <a:rPr lang="fr-FR" dirty="0" smtClean="0">
                <a:sym typeface="Wingdings" pitchFamily="2" charset="2"/>
              </a:rPr>
              <a:t>La solution optimale est:</a:t>
            </a:r>
          </a:p>
          <a:p>
            <a:pPr marL="355600" lvl="1" indent="-355600" algn="just">
              <a:buNone/>
            </a:pPr>
            <a:r>
              <a:rPr lang="fr-FR" dirty="0" smtClean="0">
                <a:sym typeface="Wingdings" pitchFamily="2" charset="2"/>
              </a:rPr>
              <a:t>	A, C, E avec L=8.</a:t>
            </a:r>
          </a:p>
          <a:p>
            <a:pPr algn="just">
              <a:buNone/>
            </a:pPr>
            <a:endParaRPr lang="fr-FR" sz="2800" dirty="0" smtClean="0">
              <a:sym typeface="Wingdings" pitchFamily="2" charset="2"/>
            </a:endParaRPr>
          </a:p>
          <a:p>
            <a:pPr algn="just">
              <a:buNone/>
            </a:pPr>
            <a:endParaRPr lang="fr-FR" sz="2800" dirty="0" smtClean="0">
              <a:sym typeface="Wingdings" pitchFamily="2" charset="2"/>
            </a:endParaRPr>
          </a:p>
          <a:p>
            <a:pPr algn="just">
              <a:buNone/>
            </a:pPr>
            <a:endParaRPr lang="fr-FR" dirty="0" smtClean="0"/>
          </a:p>
          <a:p>
            <a:pPr algn="just">
              <a:buNone/>
            </a:pPr>
            <a:endParaRPr lang="fr-FR" dirty="0" smtClean="0"/>
          </a:p>
        </p:txBody>
      </p:sp>
      <p:grpSp>
        <p:nvGrpSpPr>
          <p:cNvPr id="4" name="Groupe 3"/>
          <p:cNvGrpSpPr/>
          <p:nvPr/>
        </p:nvGrpSpPr>
        <p:grpSpPr>
          <a:xfrm>
            <a:off x="4786314" y="1857364"/>
            <a:ext cx="3143272" cy="1571636"/>
            <a:chOff x="1643042" y="1857364"/>
            <a:chExt cx="3143272" cy="1571636"/>
          </a:xfrm>
        </p:grpSpPr>
        <p:sp>
          <p:nvSpPr>
            <p:cNvPr id="5" name="Ellipse 4"/>
            <p:cNvSpPr/>
            <p:nvPr/>
          </p:nvSpPr>
          <p:spPr>
            <a:xfrm>
              <a:off x="1643042" y="221455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A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e 5"/>
            <p:cNvSpPr/>
            <p:nvPr/>
          </p:nvSpPr>
          <p:spPr>
            <a:xfrm>
              <a:off x="2714612" y="185736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B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2714612" y="2714620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C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Ellipse 7"/>
            <p:cNvSpPr/>
            <p:nvPr/>
          </p:nvSpPr>
          <p:spPr>
            <a:xfrm>
              <a:off x="4286248" y="2214554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E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Ellipse 8"/>
            <p:cNvSpPr/>
            <p:nvPr/>
          </p:nvSpPr>
          <p:spPr>
            <a:xfrm>
              <a:off x="3786182" y="3143248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tx1"/>
                  </a:solidFill>
                </a:rPr>
                <a:t>D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Connecteur droit avec flèche 9"/>
            <p:cNvCxnSpPr>
              <a:stCxn id="5" idx="7"/>
              <a:endCxn id="6" idx="2"/>
            </p:cNvCxnSpPr>
            <p:nvPr/>
          </p:nvCxnSpPr>
          <p:spPr>
            <a:xfrm rot="5400000" flipH="1" flipV="1">
              <a:off x="2172699" y="1714489"/>
              <a:ext cx="256161" cy="82766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/>
            <p:cNvCxnSpPr>
              <a:endCxn id="7" idx="1"/>
            </p:cNvCxnSpPr>
            <p:nvPr/>
          </p:nvCxnSpPr>
          <p:spPr>
            <a:xfrm>
              <a:off x="1928794" y="2399278"/>
              <a:ext cx="827665" cy="35718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avec flèche 11"/>
            <p:cNvCxnSpPr>
              <a:stCxn id="6" idx="5"/>
              <a:endCxn id="9" idx="0"/>
            </p:cNvCxnSpPr>
            <p:nvPr/>
          </p:nvCxnSpPr>
          <p:spPr>
            <a:xfrm rot="16200000" flipH="1">
              <a:off x="2922798" y="2136987"/>
              <a:ext cx="1041979" cy="9705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6" idx="4"/>
              <a:endCxn id="7" idx="0"/>
            </p:cNvCxnSpPr>
            <p:nvPr/>
          </p:nvCxnSpPr>
          <p:spPr>
            <a:xfrm rot="5400000">
              <a:off x="2571736" y="2428868"/>
              <a:ext cx="5715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stCxn id="6" idx="6"/>
              <a:endCxn id="8" idx="1"/>
            </p:cNvCxnSpPr>
            <p:nvPr/>
          </p:nvCxnSpPr>
          <p:spPr>
            <a:xfrm>
              <a:off x="3000364" y="2000240"/>
              <a:ext cx="1327731" cy="2561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>
              <a:stCxn id="7" idx="5"/>
              <a:endCxn id="9" idx="1"/>
            </p:cNvCxnSpPr>
            <p:nvPr/>
          </p:nvCxnSpPr>
          <p:spPr>
            <a:xfrm rot="16200000" flipH="1">
              <a:off x="3279988" y="2637054"/>
              <a:ext cx="226570" cy="8695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>
              <a:stCxn id="9" idx="7"/>
              <a:endCxn id="8" idx="3"/>
            </p:cNvCxnSpPr>
            <p:nvPr/>
          </p:nvCxnSpPr>
          <p:spPr>
            <a:xfrm rot="5400000" flipH="1" flipV="1">
              <a:off x="3815773" y="2672773"/>
              <a:ext cx="726636" cy="2980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/>
            <p:cNvSpPr txBox="1"/>
            <p:nvPr/>
          </p:nvSpPr>
          <p:spPr>
            <a:xfrm>
              <a:off x="3500430" y="185736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8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2000232" y="185736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214810" y="2714620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928794" y="257174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3071802" y="300037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500298" y="221455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Connecteur droit avec flèche 22"/>
            <p:cNvCxnSpPr>
              <a:stCxn id="7" idx="6"/>
            </p:cNvCxnSpPr>
            <p:nvPr/>
          </p:nvCxnSpPr>
          <p:spPr>
            <a:xfrm flipV="1">
              <a:off x="3000364" y="2428868"/>
              <a:ext cx="1285884" cy="4286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3071802" y="2143116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3643306" y="2285992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4857752" y="4357694"/>
          <a:ext cx="3714776" cy="1965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94298"/>
                <a:gridCol w="1100675"/>
                <a:gridCol w="1719803"/>
              </a:tblGrid>
              <a:tr h="285752">
                <a:tc>
                  <a:txBody>
                    <a:bodyPr/>
                    <a:lstStyle/>
                    <a:p>
                      <a:r>
                        <a:rPr lang="fr-FR" sz="1900" dirty="0" smtClean="0">
                          <a:solidFill>
                            <a:schemeClr val="tx1"/>
                          </a:solidFill>
                        </a:rPr>
                        <a:t>Etape</a:t>
                      </a:r>
                      <a:endParaRPr lang="fr-FR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900" dirty="0" smtClean="0">
                          <a:solidFill>
                            <a:schemeClr val="tx1"/>
                          </a:solidFill>
                        </a:rPr>
                        <a:t>Nœud  </a:t>
                      </a:r>
                      <a:endParaRPr lang="fr-FR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900" dirty="0" smtClean="0">
                          <a:solidFill>
                            <a:schemeClr val="tx1"/>
                          </a:solidFill>
                        </a:rPr>
                        <a:t>Longueur (L)</a:t>
                      </a:r>
                      <a:endParaRPr lang="fr-FR" sz="1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A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FR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B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B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FR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C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C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FR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D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D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</a:t>
                      </a:r>
                      <a:r>
                        <a:rPr lang="fr-FR" sz="2000" b="1" dirty="0" smtClean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E</a:t>
                      </a:r>
                      <a:r>
                        <a:rPr lang="fr-FR" sz="2000" dirty="0" smtClean="0">
                          <a:sym typeface="Wingdings" pitchFamily="2" charset="2"/>
                        </a:rPr>
                        <a:t>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30225" algn="l"/>
            <a:r>
              <a:rPr lang="fr-FR" sz="4000" b="1" dirty="0" smtClean="0"/>
              <a:t>Plan</a:t>
            </a:r>
            <a:r>
              <a:rPr lang="fr-FR" sz="4400" b="1" dirty="0" smtClean="0"/>
              <a:t> </a:t>
            </a:r>
            <a:endParaRPr lang="fr-FR" sz="4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38912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50000"/>
              </a:lnSpc>
            </a:pPr>
            <a:r>
              <a:rPr lang="fr-FR" dirty="0" smtClean="0"/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Algorithme glouton </a:t>
            </a:r>
          </a:p>
          <a:p>
            <a:pPr marL="442913" indent="-442913">
              <a:lnSpc>
                <a:spcPct val="150000"/>
              </a:lnSpc>
            </a:pPr>
            <a:r>
              <a:rPr lang="fr-FR" sz="3200" b="1" dirty="0" smtClean="0">
                <a:solidFill>
                  <a:srgbClr val="0070C0"/>
                </a:solidFill>
              </a:rPr>
              <a:t>Algorithme A*</a:t>
            </a:r>
          </a:p>
          <a:p>
            <a:pPr marL="442913" indent="-442913">
              <a:lnSpc>
                <a:spcPct val="150000"/>
              </a:lnSpc>
            </a:pPr>
            <a:r>
              <a:rPr lang="fr-FR" dirty="0" smtClean="0"/>
              <a:t>Méthode de la Descente</a:t>
            </a:r>
          </a:p>
          <a:p>
            <a:pPr marL="442913" indent="-442913">
              <a:lnSpc>
                <a:spcPct val="150000"/>
              </a:lnSpc>
              <a:buNone/>
            </a:pPr>
            <a:endParaRPr lang="fr-FR" sz="32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959</TotalTime>
  <Words>939</Words>
  <Application>Microsoft Office PowerPoint</Application>
  <PresentationFormat>Affichage à l'écran (4:3)</PresentationFormat>
  <Paragraphs>250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Débit</vt:lpstr>
      <vt:lpstr>Chapitre 4</vt:lpstr>
      <vt:lpstr>Plan </vt:lpstr>
      <vt:lpstr>Introduction</vt:lpstr>
      <vt:lpstr>Introduction</vt:lpstr>
      <vt:lpstr>Plan </vt:lpstr>
      <vt:lpstr>Algorithme glouton </vt:lpstr>
      <vt:lpstr>Algorithme glouton </vt:lpstr>
      <vt:lpstr>Algorithme glouton </vt:lpstr>
      <vt:lpstr>Plan 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Méthode de la Descente 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Salim</cp:lastModifiedBy>
  <cp:revision>233</cp:revision>
  <dcterms:created xsi:type="dcterms:W3CDTF">2019-01-30T06:52:32Z</dcterms:created>
  <dcterms:modified xsi:type="dcterms:W3CDTF">2020-05-03T03:40:20Z</dcterms:modified>
</cp:coreProperties>
</file>