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321" r:id="rId2"/>
    <p:sldId id="335" r:id="rId3"/>
    <p:sldId id="336" r:id="rId4"/>
    <p:sldId id="261" r:id="rId5"/>
    <p:sldId id="388" r:id="rId6"/>
    <p:sldId id="389" r:id="rId7"/>
    <p:sldId id="390" r:id="rId8"/>
    <p:sldId id="387" r:id="rId9"/>
    <p:sldId id="383" r:id="rId10"/>
    <p:sldId id="384" r:id="rId11"/>
    <p:sldId id="386" r:id="rId12"/>
    <p:sldId id="283" r:id="rId13"/>
    <p:sldId id="391" r:id="rId14"/>
    <p:sldId id="393" r:id="rId15"/>
    <p:sldId id="394" r:id="rId16"/>
    <p:sldId id="397" r:id="rId17"/>
    <p:sldId id="398" r:id="rId18"/>
    <p:sldId id="399" r:id="rId19"/>
    <p:sldId id="402" r:id="rId20"/>
    <p:sldId id="400" r:id="rId21"/>
    <p:sldId id="407" r:id="rId22"/>
    <p:sldId id="401" r:id="rId23"/>
    <p:sldId id="403" r:id="rId24"/>
    <p:sldId id="405" r:id="rId25"/>
    <p:sldId id="408" r:id="rId26"/>
    <p:sldId id="404" r:id="rId27"/>
    <p:sldId id="409" r:id="rId28"/>
    <p:sldId id="406" r:id="rId29"/>
    <p:sldId id="410" r:id="rId30"/>
    <p:sldId id="411" r:id="rId31"/>
    <p:sldId id="412" r:id="rId32"/>
    <p:sldId id="413" r:id="rId33"/>
    <p:sldId id="414" r:id="rId34"/>
    <p:sldId id="415" r:id="rId35"/>
    <p:sldId id="416" r:id="rId36"/>
    <p:sldId id="417" r:id="rId37"/>
    <p:sldId id="418" r:id="rId38"/>
    <p:sldId id="419" r:id="rId39"/>
    <p:sldId id="420" r:id="rId40"/>
    <p:sldId id="421" r:id="rId4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E5D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7" autoAdjust="0"/>
    <p:restoredTop sz="93909" autoAdjust="0"/>
  </p:normalViewPr>
  <p:slideViewPr>
    <p:cSldViewPr>
      <p:cViewPr>
        <p:scale>
          <a:sx n="60" d="100"/>
          <a:sy n="60" d="100"/>
        </p:scale>
        <p:origin x="-1446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6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6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28082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615" y="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723" y="4860926"/>
            <a:ext cx="567944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72185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615" y="972185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E5685-A88F-4CD4-B683-22EA1DFE0A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52468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F1CE-53C6-473C-899F-19D4FFE41247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FED4-52F4-4237-B95D-836CB2BED0A7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96E4-C69B-4318-9D75-F2CCE7E759EF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BD400-EED2-411E-8A75-9A5C96694423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077-4062-4F21-87C9-A71F3EB50DB4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1172-E7B6-491A-B3B6-8CC2A8E44384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B9B6-F494-48E4-A29E-95DB057D071C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FBB6-8FF5-4A55-BF40-6DE7089DEAD9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66652-80BC-4023-BA79-96954006EE27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BD6F-FC3E-4CC8-B7DF-0939797F3E80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754E-3660-42BF-86CE-53D0F10A557A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7FB69-6FAA-4FDC-9D4E-48915D276987}" type="datetime1">
              <a:rPr lang="fr-FR" smtClean="0"/>
              <a:pPr/>
              <a:t>12/02/2023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</p:spPr>
        <p:txBody>
          <a:bodyPr>
            <a:normAutofit fontScale="92500" lnSpcReduction="10000"/>
          </a:bodyPr>
          <a:lstStyle/>
          <a:p>
            <a:pPr marL="447675" indent="-447675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fr-FR" sz="2800" b="1" dirty="0" smtClean="0">
                <a:solidFill>
                  <a:srgbClr val="0070C0"/>
                </a:solidFill>
              </a:rPr>
              <a:t>Introduction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fr-FR" sz="2800" b="1" dirty="0" smtClean="0">
                <a:solidFill>
                  <a:srgbClr val="0070C0"/>
                </a:solidFill>
              </a:rPr>
              <a:t>Sous </a:t>
            </a:r>
            <a:r>
              <a:rPr lang="fr-FR" sz="2800" b="1" dirty="0">
                <a:solidFill>
                  <a:srgbClr val="0070C0"/>
                </a:solidFill>
              </a:rPr>
              <a:t>programmes (modules) </a:t>
            </a:r>
            <a:r>
              <a:rPr lang="fr-FR" sz="2800" b="1" dirty="0" smtClean="0">
                <a:solidFill>
                  <a:srgbClr val="0070C0"/>
                </a:solidFill>
              </a:rPr>
              <a:t>:</a:t>
            </a: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600" b="1" dirty="0" smtClean="0">
                <a:solidFill>
                  <a:srgbClr val="00B050"/>
                </a:solidFill>
              </a:rPr>
              <a:t>2.1. Procédures</a:t>
            </a: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600" b="1" dirty="0" smtClean="0">
                <a:solidFill>
                  <a:srgbClr val="00B050"/>
                </a:solidFill>
              </a:rPr>
              <a:t>2.2. Fonctions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fr-FR" sz="2800" b="1" dirty="0" smtClean="0">
                <a:solidFill>
                  <a:srgbClr val="0070C0"/>
                </a:solidFill>
              </a:rPr>
              <a:t>Les </a:t>
            </a:r>
            <a:r>
              <a:rPr lang="fr-FR" sz="2800" b="1" dirty="0">
                <a:solidFill>
                  <a:srgbClr val="0070C0"/>
                </a:solidFill>
              </a:rPr>
              <a:t>variables globales et les variables locales </a:t>
            </a:r>
            <a:endParaRPr lang="fr-FR" sz="2800" b="1" dirty="0" smtClean="0">
              <a:solidFill>
                <a:srgbClr val="0070C0"/>
              </a:solidFill>
            </a:endParaRP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fr-FR" sz="2800" b="1" dirty="0" smtClean="0">
                <a:solidFill>
                  <a:srgbClr val="0070C0"/>
                </a:solidFill>
              </a:rPr>
              <a:t>Le </a:t>
            </a:r>
            <a:r>
              <a:rPr lang="fr-FR" sz="2800" b="1" dirty="0">
                <a:solidFill>
                  <a:srgbClr val="0070C0"/>
                </a:solidFill>
              </a:rPr>
              <a:t>passage des </a:t>
            </a:r>
            <a:r>
              <a:rPr lang="fr-FR" sz="2800" b="1" dirty="0" smtClean="0">
                <a:solidFill>
                  <a:srgbClr val="0070C0"/>
                </a:solidFill>
              </a:rPr>
              <a:t>paramètres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fr-FR" sz="2800" b="1" dirty="0" smtClean="0">
                <a:solidFill>
                  <a:srgbClr val="0070C0"/>
                </a:solidFill>
              </a:rPr>
              <a:t>Avantages de l’utilisation de sous programmes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endParaRPr lang="fr-FR" sz="2800" b="1" dirty="0" smtClean="0">
              <a:solidFill>
                <a:srgbClr val="0070C0"/>
              </a:solidFill>
            </a:endParaRP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400" b="1" dirty="0" smtClean="0">
                <a:solidFill>
                  <a:srgbClr val="0070C0"/>
                </a:solidFill>
              </a:rPr>
              <a:t>   </a:t>
            </a:r>
            <a:endParaRPr lang="fr-FR" sz="2000" b="1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200" b="1" dirty="0" smtClean="0">
                <a:solidFill>
                  <a:schemeClr val="accent1">
                    <a:lumMod val="50000"/>
                  </a:schemeClr>
                </a:solidFill>
              </a:rPr>
              <a:t>Chapitre 1: sous programmes 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757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61950" lvl="2" indent="0" algn="just">
              <a:spcAft>
                <a:spcPts val="600"/>
              </a:spcAft>
              <a:buNone/>
            </a:pPr>
            <a:r>
              <a:rPr lang="fr-FR" b="1" dirty="0" smtClean="0"/>
              <a:t>Module 1: </a:t>
            </a:r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ctr">
              <a:spcAft>
                <a:spcPts val="600"/>
              </a:spcAft>
              <a:buNone/>
            </a:pPr>
            <a:r>
              <a:rPr lang="fr-FR" b="1" dirty="0" smtClean="0"/>
              <a:t>Rôle: </a:t>
            </a:r>
            <a:r>
              <a:rPr lang="fr-FR" sz="2200" b="1" dirty="0" smtClean="0"/>
              <a:t>Calculer </a:t>
            </a:r>
            <a:r>
              <a:rPr lang="fr-FR" sz="2200" b="1" dirty="0"/>
              <a:t>la somme des diviseurs stricts d’un nombre entier </a:t>
            </a:r>
            <a:r>
              <a:rPr lang="fr-FR" sz="2200" b="1" dirty="0" smtClean="0"/>
              <a:t>N</a:t>
            </a:r>
          </a:p>
          <a:p>
            <a:pPr marL="361950" lvl="2" indent="0" algn="ctr">
              <a:spcAft>
                <a:spcPts val="600"/>
              </a:spcAft>
              <a:buNone/>
            </a:pPr>
            <a:endParaRPr lang="fr-FR" sz="2200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r>
              <a:rPr lang="fr-FR" b="1" dirty="0" smtClean="0"/>
              <a:t>Module </a:t>
            </a:r>
            <a:r>
              <a:rPr lang="fr-FR" b="1" dirty="0"/>
              <a:t>2: </a:t>
            </a:r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  <a:p>
            <a:pPr marL="361950" lvl="2" indent="0" algn="ctr">
              <a:spcAft>
                <a:spcPts val="600"/>
              </a:spcAft>
              <a:buNone/>
            </a:pPr>
            <a:r>
              <a:rPr lang="fr-FR" b="1" dirty="0"/>
              <a:t>Rôle: </a:t>
            </a:r>
            <a:r>
              <a:rPr lang="fr-FR" b="1" dirty="0" smtClean="0"/>
              <a:t>Calculer la moyenne </a:t>
            </a:r>
            <a:r>
              <a:rPr lang="fr-FR" b="1" dirty="0"/>
              <a:t>d’un étudiant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600" b="1" dirty="0" smtClean="0">
                <a:solidFill>
                  <a:srgbClr val="0070C0"/>
                </a:solidFill>
              </a:rPr>
              <a:t>2. Sous programmes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10</a:t>
            </a:fld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467544" y="1412776"/>
            <a:ext cx="7004087" cy="1224136"/>
            <a:chOff x="467544" y="1412776"/>
            <a:chExt cx="7004087" cy="1224136"/>
          </a:xfrm>
        </p:grpSpPr>
        <p:sp>
          <p:nvSpPr>
            <p:cNvPr id="2" name="Rectangle 1"/>
            <p:cNvSpPr/>
            <p:nvPr/>
          </p:nvSpPr>
          <p:spPr>
            <a:xfrm>
              <a:off x="2563184" y="1412776"/>
              <a:ext cx="2880320" cy="12241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Calculer_SD</a:t>
              </a:r>
              <a:endParaRPr lang="fr-F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" name="Connecteur droit avec flèche 7"/>
            <p:cNvCxnSpPr/>
            <p:nvPr/>
          </p:nvCxnSpPr>
          <p:spPr>
            <a:xfrm>
              <a:off x="1763688" y="2024844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>
              <a:off x="5461176" y="2009337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21" name="ZoneTexte 20"/>
            <p:cNvSpPr txBox="1"/>
            <p:nvPr/>
          </p:nvSpPr>
          <p:spPr>
            <a:xfrm>
              <a:off x="467544" y="1700808"/>
              <a:ext cx="13054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/>
                <a:t>N: entier</a:t>
              </a:r>
              <a:endParaRPr lang="fr-FR" b="1" dirty="0"/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6222250" y="1700808"/>
              <a:ext cx="12493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/>
                <a:t>S: entier</a:t>
              </a:r>
              <a:endParaRPr lang="fr-FR" b="1" dirty="0"/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597408" y="4509120"/>
            <a:ext cx="7461662" cy="1224136"/>
            <a:chOff x="597408" y="4509120"/>
            <a:chExt cx="7461662" cy="1224136"/>
          </a:xfrm>
        </p:grpSpPr>
        <p:sp>
          <p:nvSpPr>
            <p:cNvPr id="16" name="Rectangle 15"/>
            <p:cNvSpPr/>
            <p:nvPr/>
          </p:nvSpPr>
          <p:spPr>
            <a:xfrm>
              <a:off x="2598968" y="4509120"/>
              <a:ext cx="2880320" cy="12241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Verifier_ND</a:t>
              </a:r>
              <a:endParaRPr lang="fr-F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Connecteur droit avec flèche 17"/>
            <p:cNvCxnSpPr/>
            <p:nvPr/>
          </p:nvCxnSpPr>
          <p:spPr>
            <a:xfrm>
              <a:off x="5496960" y="5105681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/>
            <p:nvPr/>
          </p:nvCxnSpPr>
          <p:spPr>
            <a:xfrm>
              <a:off x="1902894" y="5079324"/>
              <a:ext cx="69607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6" name="ZoneTexte 25"/>
            <p:cNvSpPr txBox="1"/>
            <p:nvPr/>
          </p:nvSpPr>
          <p:spPr>
            <a:xfrm>
              <a:off x="6500630" y="4874848"/>
              <a:ext cx="15584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/>
                <a:t>R: booléen</a:t>
              </a:r>
              <a:endParaRPr lang="fr-FR" b="1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597408" y="4848491"/>
              <a:ext cx="13054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/>
                <a:t>N: entier</a:t>
              </a:r>
              <a:endParaRPr lang="fr-FR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19067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61950" lvl="2" indent="0" algn="just">
              <a:spcAft>
                <a:spcPts val="600"/>
              </a:spcAft>
              <a:buNone/>
            </a:pPr>
            <a:r>
              <a:rPr lang="fr-FR" b="1" dirty="0" smtClean="0"/>
              <a:t>Module 3: </a:t>
            </a:r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ctr">
              <a:spcAft>
                <a:spcPts val="600"/>
              </a:spcAft>
              <a:buNone/>
            </a:pPr>
            <a:r>
              <a:rPr lang="fr-FR" b="1" dirty="0" smtClean="0"/>
              <a:t>Rôle</a:t>
            </a:r>
            <a:r>
              <a:rPr lang="fr-FR" u="sng" dirty="0" smtClean="0"/>
              <a:t>:</a:t>
            </a:r>
            <a:r>
              <a:rPr lang="fr-FR" dirty="0" smtClean="0"/>
              <a:t> </a:t>
            </a:r>
            <a:r>
              <a:rPr lang="fr-FR" b="1" dirty="0" smtClean="0"/>
              <a:t> lire </a:t>
            </a:r>
            <a:r>
              <a:rPr lang="fr-FR" b="1" dirty="0"/>
              <a:t>un nombre entier X et affiche tous les nombres déficients inférieurs à X</a:t>
            </a:r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600" b="1" dirty="0" smtClean="0">
                <a:solidFill>
                  <a:srgbClr val="0070C0"/>
                </a:solidFill>
              </a:rPr>
              <a:t>2. Sous programmes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3346154" y="1646989"/>
            <a:ext cx="2880320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Afficher_ND</a:t>
            </a:r>
            <a:endParaRPr lang="fr-F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2554066" y="2259057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1178282" y="2031231"/>
            <a:ext cx="13054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X: entier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51417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>
                <a:solidFill>
                  <a:srgbClr val="0070C0"/>
                </a:solidFill>
              </a:rPr>
              <a:t>2. Sous programmes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dirty="0" smtClean="0">
                <a:solidFill>
                  <a:srgbClr val="3366CC"/>
                </a:solidFill>
              </a:rPr>
              <a:t>Remarque:</a:t>
            </a:r>
          </a:p>
          <a:p>
            <a:pPr>
              <a:spcAft>
                <a:spcPts val="1200"/>
              </a:spcAft>
              <a:tabLst>
                <a:tab pos="173038" algn="l"/>
              </a:tabLst>
            </a:pPr>
            <a:r>
              <a:rPr lang="fr-FR" sz="2400" dirty="0" smtClean="0"/>
              <a:t>Au </a:t>
            </a:r>
            <a:r>
              <a:rPr lang="fr-FR" sz="2400" dirty="0"/>
              <a:t>moment de l’élaboration d’un découpage modulaire on </a:t>
            </a:r>
            <a:r>
              <a:rPr lang="fr-FR" sz="2400" dirty="0" smtClean="0"/>
              <a:t>ne cherche </a:t>
            </a:r>
            <a:r>
              <a:rPr lang="fr-FR" sz="2400" dirty="0"/>
              <a:t>pas la réponse de la question </a:t>
            </a:r>
            <a:r>
              <a:rPr lang="fr-FR" sz="2400" b="1" i="1" dirty="0"/>
              <a:t>comment faire? </a:t>
            </a:r>
            <a:r>
              <a:rPr lang="fr-FR" sz="2400" dirty="0"/>
              <a:t>Mais plus tôt </a:t>
            </a:r>
            <a:r>
              <a:rPr lang="fr-FR" sz="2400" b="1" i="1" dirty="0"/>
              <a:t>Quoi Faire </a:t>
            </a:r>
            <a:r>
              <a:rPr lang="fr-FR" sz="2400" dirty="0" smtClean="0"/>
              <a:t>?</a:t>
            </a:r>
          </a:p>
          <a:p>
            <a:pPr marL="45720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sz="2400" b="1" dirty="0">
                <a:solidFill>
                  <a:srgbClr val="00B050"/>
                </a:solidFill>
              </a:rPr>
              <a:t>	</a:t>
            </a:r>
            <a:r>
              <a:rPr lang="fr-FR" sz="2400" b="1" dirty="0" smtClean="0">
                <a:solidFill>
                  <a:srgbClr val="00B050"/>
                </a:solidFill>
                <a:sym typeface="Wingdings" pitchFamily="2" charset="2"/>
              </a:rPr>
              <a:t> </a:t>
            </a:r>
            <a:r>
              <a:rPr lang="fr-FR" sz="2400" b="1" dirty="0" smtClean="0">
                <a:solidFill>
                  <a:srgbClr val="00B050"/>
                </a:solidFill>
              </a:rPr>
              <a:t> Identification </a:t>
            </a:r>
            <a:r>
              <a:rPr lang="fr-FR" sz="2400" b="1" dirty="0">
                <a:solidFill>
                  <a:srgbClr val="00B050"/>
                </a:solidFill>
              </a:rPr>
              <a:t>du rôle précis de chaque module.   </a:t>
            </a:r>
          </a:p>
          <a:p>
            <a:pPr marL="342900" lvl="1" indent="-342900">
              <a:spcBef>
                <a:spcPts val="24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fr-FR" sz="2400" dirty="0" smtClean="0"/>
              <a:t>Il </a:t>
            </a:r>
            <a:r>
              <a:rPr lang="fr-FR" sz="2400" dirty="0"/>
              <a:t>existe deux types de sous programmes (modules) : </a:t>
            </a:r>
            <a:endParaRPr lang="fr-FR" sz="2400" dirty="0" smtClean="0"/>
          </a:p>
          <a:p>
            <a:pPr lvl="2">
              <a:spcAft>
                <a:spcPts val="1200"/>
              </a:spcAft>
            </a:pPr>
            <a:r>
              <a:rPr lang="fr-FR" sz="2800" b="1" dirty="0" smtClean="0"/>
              <a:t>les </a:t>
            </a:r>
            <a:r>
              <a:rPr lang="fr-FR" sz="2800" b="1" dirty="0"/>
              <a:t>procédures </a:t>
            </a:r>
            <a:endParaRPr lang="fr-FR" sz="2800" b="1" dirty="0" smtClean="0"/>
          </a:p>
          <a:p>
            <a:pPr lvl="2">
              <a:spcAft>
                <a:spcPts val="1200"/>
              </a:spcAft>
            </a:pPr>
            <a:r>
              <a:rPr lang="fr-FR" sz="2800" b="1" dirty="0" smtClean="0"/>
              <a:t>les fonctions</a:t>
            </a:r>
            <a:endParaRPr lang="fr-FR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Procédures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>
              <a:spcAft>
                <a:spcPts val="1800"/>
              </a:spcAft>
            </a:pPr>
            <a:r>
              <a:rPr lang="fr-FR" sz="2600" dirty="0">
                <a:solidFill>
                  <a:srgbClr val="000000"/>
                </a:solidFill>
                <a:latin typeface="Times New Roman"/>
              </a:rPr>
              <a:t>Une procédure est un sous-programme (sous algorithme</a:t>
            </a:r>
            <a:r>
              <a:rPr lang="fr-FR" sz="2600" dirty="0" smtClean="0">
                <a:solidFill>
                  <a:srgbClr val="000000"/>
                </a:solidFill>
                <a:latin typeface="Times New Roman"/>
              </a:rPr>
              <a:t>). </a:t>
            </a:r>
          </a:p>
          <a:p>
            <a:pPr algn="just">
              <a:spcAft>
                <a:spcPts val="1800"/>
              </a:spcAft>
            </a:pPr>
            <a:r>
              <a:rPr lang="fr-FR" sz="2600" dirty="0" smtClean="0">
                <a:solidFill>
                  <a:srgbClr val="000000"/>
                </a:solidFill>
                <a:latin typeface="Times New Roman"/>
              </a:rPr>
              <a:t>Peut </a:t>
            </a:r>
            <a:r>
              <a:rPr lang="fr-FR" sz="2600" dirty="0">
                <a:solidFill>
                  <a:srgbClr val="000000"/>
                </a:solidFill>
                <a:latin typeface="Times New Roman"/>
              </a:rPr>
              <a:t>être appelé (utilisé) dans un autre programme (algorithme) ou dans différents lieux du même programme (algorithme). </a:t>
            </a:r>
            <a:endParaRPr lang="fr-FR" sz="2600" dirty="0" smtClean="0">
              <a:solidFill>
                <a:srgbClr val="000000"/>
              </a:solidFill>
              <a:latin typeface="Times New Roman"/>
            </a:endParaRPr>
          </a:p>
          <a:p>
            <a:pPr algn="just">
              <a:spcAft>
                <a:spcPts val="1800"/>
              </a:spcAft>
            </a:pPr>
            <a:r>
              <a:rPr lang="fr-FR" sz="2600" dirty="0" smtClean="0">
                <a:solidFill>
                  <a:srgbClr val="000000"/>
                </a:solidFill>
                <a:latin typeface="Times New Roman"/>
              </a:rPr>
              <a:t>Une </a:t>
            </a:r>
            <a:r>
              <a:rPr lang="fr-FR" sz="2600" dirty="0">
                <a:solidFill>
                  <a:srgbClr val="000000"/>
                </a:solidFill>
                <a:latin typeface="Times New Roman"/>
              </a:rPr>
              <a:t>procédure peut être appelée comme une instruction dans un programme (algorithme) par l’intermédiaire de </a:t>
            </a:r>
            <a:r>
              <a:rPr lang="fr-FR" sz="2600" b="1" dirty="0">
                <a:solidFill>
                  <a:srgbClr val="000000"/>
                </a:solidFill>
                <a:latin typeface="Times New Roman"/>
              </a:rPr>
              <a:t>son nom</a:t>
            </a:r>
            <a:r>
              <a:rPr lang="fr-FR" sz="2600" dirty="0">
                <a:solidFill>
                  <a:srgbClr val="000000"/>
                </a:solidFill>
                <a:latin typeface="Times New Roman"/>
              </a:rPr>
              <a:t>. </a:t>
            </a:r>
            <a:endParaRPr lang="fr-FR" sz="2600" u="sng" dirty="0" smtClean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052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Procédures (</a:t>
            </a:r>
            <a:r>
              <a:rPr lang="fr-FR" sz="3200" b="1" dirty="0" smtClean="0"/>
              <a:t>Déclaration </a:t>
            </a:r>
            <a:r>
              <a:rPr lang="fr-FR" sz="3200" b="1" dirty="0"/>
              <a:t>d’une </a:t>
            </a:r>
            <a:r>
              <a:rPr lang="fr-FR" sz="3200" b="1" dirty="0" smtClean="0"/>
              <a:t>procédure)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/>
              <a:t>Une </a:t>
            </a:r>
            <a:r>
              <a:rPr lang="fr-FR" sz="2400" dirty="0"/>
              <a:t>procédure est définie dans la </a:t>
            </a:r>
            <a:r>
              <a:rPr lang="fr-FR" sz="2400" b="1" dirty="0"/>
              <a:t>partie déclarative de </a:t>
            </a:r>
            <a:r>
              <a:rPr lang="fr-FR" sz="2400" b="1" dirty="0" smtClean="0"/>
              <a:t>l’algorithme</a:t>
            </a:r>
            <a:r>
              <a:rPr lang="fr-FR" sz="2400" dirty="0"/>
              <a:t>.  </a:t>
            </a:r>
            <a:endParaRPr lang="fr-FR" sz="2400" dirty="0" smtClean="0"/>
          </a:p>
          <a:p>
            <a:pPr algn="just">
              <a:spcBef>
                <a:spcPts val="1800"/>
              </a:spcBef>
            </a:pPr>
            <a:r>
              <a:rPr lang="fr-FR" sz="2400" dirty="0" smtClean="0"/>
              <a:t>Une </a:t>
            </a:r>
            <a:r>
              <a:rPr lang="fr-FR" sz="2400" dirty="0"/>
              <a:t>procédure est constituée </a:t>
            </a:r>
            <a:r>
              <a:rPr lang="fr-FR" sz="2400" b="1" dirty="0"/>
              <a:t>d’un entête</a:t>
            </a:r>
            <a:r>
              <a:rPr lang="fr-FR" sz="2400" dirty="0"/>
              <a:t>, des </a:t>
            </a:r>
            <a:r>
              <a:rPr lang="fr-FR" sz="2400" b="1" dirty="0"/>
              <a:t>déclarations de variables </a:t>
            </a:r>
            <a:r>
              <a:rPr lang="fr-FR" sz="2400" dirty="0"/>
              <a:t>(si elles existent), et </a:t>
            </a:r>
            <a:r>
              <a:rPr lang="fr-FR" sz="2400" b="1" dirty="0"/>
              <a:t>d’un corps</a:t>
            </a:r>
            <a:r>
              <a:rPr lang="fr-FR" sz="2400" dirty="0"/>
              <a:t>. </a:t>
            </a:r>
            <a:endParaRPr lang="fr-FR" sz="2400" dirty="0" smtClean="0"/>
          </a:p>
          <a:p>
            <a:pPr marL="0" indent="0">
              <a:buNone/>
            </a:pPr>
            <a:endParaRPr lang="fr-FR" sz="2400" b="1" i="1" dirty="0" smtClean="0"/>
          </a:p>
          <a:p>
            <a:pPr marL="361950" indent="0">
              <a:buNone/>
            </a:pPr>
            <a:r>
              <a:rPr lang="fr-FR" sz="2400" b="1" i="1" u="sng" dirty="0" smtClean="0"/>
              <a:t>Syntaxe </a:t>
            </a:r>
            <a:r>
              <a:rPr lang="fr-FR" sz="2400" b="1" i="1" u="sng" dirty="0"/>
              <a:t>: </a:t>
            </a:r>
            <a:endParaRPr lang="fr-FR" sz="2400" b="1" i="1" u="sng" dirty="0" smtClean="0"/>
          </a:p>
          <a:p>
            <a:pPr marL="361950" indent="0">
              <a:buNone/>
            </a:pPr>
            <a:r>
              <a:rPr lang="fr-FR" sz="2400" b="1" dirty="0" smtClean="0"/>
              <a:t>Procédure </a:t>
            </a:r>
            <a:r>
              <a:rPr lang="fr-FR" sz="2400" dirty="0"/>
              <a:t>&lt;</a:t>
            </a:r>
            <a:r>
              <a:rPr lang="fr-FR" sz="2400" dirty="0">
                <a:solidFill>
                  <a:srgbClr val="FF0000"/>
                </a:solidFill>
              </a:rPr>
              <a:t>nom de la procédure</a:t>
            </a:r>
            <a:r>
              <a:rPr lang="fr-FR" sz="2400" dirty="0"/>
              <a:t>&gt; </a:t>
            </a:r>
            <a:r>
              <a:rPr lang="fr-FR" sz="2800" b="1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fr-F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Liste des paramètres</a:t>
            </a: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361950" indent="0">
              <a:buNone/>
            </a:pPr>
            <a:r>
              <a:rPr lang="fr-FR" sz="2400" dirty="0" smtClean="0"/>
              <a:t> 	</a:t>
            </a:r>
            <a:r>
              <a:rPr lang="fr-FR" sz="2400" dirty="0" smtClean="0">
                <a:solidFill>
                  <a:srgbClr val="00B050"/>
                </a:solidFill>
              </a:rPr>
              <a:t>&lt;</a:t>
            </a:r>
            <a:r>
              <a:rPr lang="fr-FR" sz="2400" dirty="0">
                <a:solidFill>
                  <a:srgbClr val="00B050"/>
                </a:solidFill>
              </a:rPr>
              <a:t>Partie déclaration&gt; </a:t>
            </a:r>
            <a:endParaRPr lang="fr-FR" sz="2400" dirty="0" smtClean="0">
              <a:solidFill>
                <a:srgbClr val="00B050"/>
              </a:solidFill>
            </a:endParaRPr>
          </a:p>
          <a:p>
            <a:pPr marL="361950" indent="0">
              <a:buNone/>
            </a:pPr>
            <a:r>
              <a:rPr lang="fr-FR" sz="2400" b="1" dirty="0" smtClean="0"/>
              <a:t>Début </a:t>
            </a:r>
          </a:p>
          <a:p>
            <a:pPr marL="361950" indent="0">
              <a:buNone/>
            </a:pPr>
            <a:r>
              <a:rPr lang="fr-FR" sz="2400" dirty="0" smtClean="0">
                <a:solidFill>
                  <a:srgbClr val="00B050"/>
                </a:solidFill>
              </a:rPr>
              <a:t>	&lt;</a:t>
            </a:r>
            <a:r>
              <a:rPr lang="fr-FR" sz="2400" dirty="0">
                <a:solidFill>
                  <a:srgbClr val="00B050"/>
                </a:solidFill>
              </a:rPr>
              <a:t>Corps de la procédure&gt; </a:t>
            </a:r>
            <a:endParaRPr lang="fr-FR" sz="2400" dirty="0" smtClean="0">
              <a:solidFill>
                <a:srgbClr val="00B050"/>
              </a:solidFill>
            </a:endParaRPr>
          </a:p>
          <a:p>
            <a:pPr marL="361950" indent="0">
              <a:buNone/>
            </a:pPr>
            <a:r>
              <a:rPr lang="fr-FR" sz="2400" b="1" dirty="0" smtClean="0"/>
              <a:t>Fin</a:t>
            </a:r>
            <a:endParaRPr lang="fr-FR" sz="2400" u="sng" dirty="0" smtClean="0"/>
          </a:p>
          <a:p>
            <a:pPr marL="361950" indent="0" algn="just">
              <a:buNone/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572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Procédures </a:t>
            </a:r>
            <a:r>
              <a:rPr lang="fr-FR" sz="2800" b="1" dirty="0" smtClean="0">
                <a:solidFill>
                  <a:schemeClr val="tx1"/>
                </a:solidFill>
              </a:rPr>
              <a:t>(P</a:t>
            </a:r>
            <a:r>
              <a:rPr lang="fr-FR" sz="2800" b="1" dirty="0" smtClean="0"/>
              <a:t>aramètres </a:t>
            </a:r>
            <a:r>
              <a:rPr lang="fr-FR" sz="2800" b="1" dirty="0"/>
              <a:t>d’une </a:t>
            </a:r>
            <a:r>
              <a:rPr lang="fr-FR" sz="2800" b="1" dirty="0" smtClean="0"/>
              <a:t>procédure) 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750776" cy="5812128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/>
              <a:t>Les </a:t>
            </a:r>
            <a:r>
              <a:rPr lang="fr-FR" sz="2400" dirty="0"/>
              <a:t>paramètres d’une procédure sont des </a:t>
            </a:r>
            <a:r>
              <a:rPr lang="fr-FR" sz="2400" b="1" i="1" dirty="0"/>
              <a:t>variables</a:t>
            </a:r>
            <a:r>
              <a:rPr lang="fr-FR" sz="2400" dirty="0"/>
              <a:t>. </a:t>
            </a:r>
            <a:endParaRPr lang="fr-FR" sz="2400" dirty="0" smtClean="0"/>
          </a:p>
          <a:p>
            <a:pPr algn="just"/>
            <a:r>
              <a:rPr lang="fr-FR" sz="2400" dirty="0" smtClean="0"/>
              <a:t>Chaque </a:t>
            </a:r>
            <a:r>
              <a:rPr lang="fr-FR" sz="2400" dirty="0"/>
              <a:t>paramètre est décrit par :   </a:t>
            </a:r>
            <a:endParaRPr lang="fr-FR" sz="2400" dirty="0" smtClean="0"/>
          </a:p>
          <a:p>
            <a:pPr lvl="1" algn="just"/>
            <a:r>
              <a:rPr lang="fr-FR" sz="2400" b="1" dirty="0" smtClean="0"/>
              <a:t>Un </a:t>
            </a:r>
            <a:r>
              <a:rPr lang="fr-FR" sz="2400" b="1" dirty="0"/>
              <a:t>nom,   </a:t>
            </a:r>
            <a:endParaRPr lang="fr-FR" sz="2400" b="1" dirty="0" smtClean="0"/>
          </a:p>
          <a:p>
            <a:pPr lvl="1" algn="just"/>
            <a:r>
              <a:rPr lang="fr-FR" sz="2400" b="1" dirty="0" smtClean="0"/>
              <a:t>Un </a:t>
            </a:r>
            <a:r>
              <a:rPr lang="fr-FR" sz="2400" b="1" dirty="0"/>
              <a:t>type, </a:t>
            </a:r>
            <a:endParaRPr lang="fr-FR" sz="2400" b="1" dirty="0" smtClean="0"/>
          </a:p>
          <a:p>
            <a:pPr lvl="1" algn="just"/>
            <a:r>
              <a:rPr lang="fr-FR" sz="2400" b="1" dirty="0" smtClean="0"/>
              <a:t>Mode </a:t>
            </a:r>
            <a:r>
              <a:rPr lang="fr-FR" sz="2400" b="1" dirty="0"/>
              <a:t>de transmission : </a:t>
            </a:r>
            <a:endParaRPr lang="fr-FR" sz="2400" b="1" dirty="0" smtClean="0"/>
          </a:p>
          <a:p>
            <a:pPr lvl="2" algn="just"/>
            <a:r>
              <a:rPr lang="fr-FR" b="1" dirty="0" smtClean="0">
                <a:solidFill>
                  <a:srgbClr val="3366CC"/>
                </a:solidFill>
              </a:rPr>
              <a:t>D</a:t>
            </a:r>
            <a:r>
              <a:rPr lang="fr-FR" b="1" dirty="0" smtClean="0">
                <a:solidFill>
                  <a:srgbClr val="0070C0"/>
                </a:solidFill>
              </a:rPr>
              <a:t>onnée</a:t>
            </a:r>
            <a:r>
              <a:rPr lang="fr-FR" sz="2000" dirty="0"/>
              <a:t> </a:t>
            </a:r>
            <a:r>
              <a:rPr lang="fr-FR" sz="2000" dirty="0" smtClean="0"/>
              <a:t> </a:t>
            </a:r>
            <a:endParaRPr lang="fr-FR" sz="2000" dirty="0"/>
          </a:p>
          <a:p>
            <a:pPr lvl="2" algn="just"/>
            <a:r>
              <a:rPr lang="fr-FR" sz="2400" b="1" dirty="0" smtClean="0">
                <a:solidFill>
                  <a:srgbClr val="0070C0"/>
                </a:solidFill>
              </a:rPr>
              <a:t>Résultat</a:t>
            </a:r>
            <a:endParaRPr lang="fr-FR" dirty="0"/>
          </a:p>
          <a:p>
            <a:pPr lvl="2" algn="just"/>
            <a:r>
              <a:rPr lang="fr-FR" sz="2400" b="1" dirty="0" smtClean="0">
                <a:solidFill>
                  <a:srgbClr val="0070C0"/>
                </a:solidFill>
              </a:rPr>
              <a:t>Donnée /Résultat</a:t>
            </a:r>
            <a:r>
              <a:rPr lang="fr-FR" sz="2400" dirty="0"/>
              <a:t>. </a:t>
            </a:r>
            <a:endParaRPr lang="fr-FR" sz="2400" dirty="0" smtClean="0"/>
          </a:p>
          <a:p>
            <a:pPr marL="0" indent="0" algn="just">
              <a:spcBef>
                <a:spcPts val="1800"/>
              </a:spcBef>
              <a:buNone/>
              <a:tabLst>
                <a:tab pos="361950" algn="l"/>
              </a:tabLst>
            </a:pPr>
            <a:r>
              <a:rPr lang="fr-FR" sz="2400" b="1" dirty="0" smtClean="0"/>
              <a:t>Exemple 1: </a:t>
            </a:r>
          </a:p>
          <a:p>
            <a:pPr marL="0" indent="0" algn="just">
              <a:buNone/>
              <a:tabLst>
                <a:tab pos="361950" algn="l"/>
              </a:tabLst>
            </a:pPr>
            <a:r>
              <a:rPr lang="fr-FR" sz="2400" b="1" dirty="0" smtClean="0"/>
              <a:t>Procédure </a:t>
            </a:r>
            <a:r>
              <a:rPr lang="fr-FR" sz="2400" dirty="0"/>
              <a:t>diviser </a:t>
            </a:r>
            <a:r>
              <a:rPr lang="fr-FR" sz="2400" b="1" dirty="0"/>
              <a:t>(</a:t>
            </a:r>
            <a:r>
              <a:rPr lang="fr-FR" sz="2400" dirty="0"/>
              <a:t>A : entier </a:t>
            </a:r>
            <a:r>
              <a:rPr lang="fr-FR" sz="2400" b="1" dirty="0"/>
              <a:t>; </a:t>
            </a:r>
            <a:r>
              <a:rPr lang="fr-FR" sz="2400" dirty="0"/>
              <a:t>B : entier </a:t>
            </a:r>
            <a:r>
              <a:rPr lang="fr-FR" sz="2400" b="1" dirty="0" smtClean="0"/>
              <a:t>;</a:t>
            </a:r>
            <a:r>
              <a:rPr lang="fr-FR" sz="2400" b="1" dirty="0" smtClean="0">
                <a:solidFill>
                  <a:srgbClr val="00B050"/>
                </a:solidFill>
              </a:rPr>
              <a:t>Var</a:t>
            </a:r>
            <a:r>
              <a:rPr lang="fr-FR" sz="2400" b="1" dirty="0" smtClean="0"/>
              <a:t> </a:t>
            </a:r>
            <a:r>
              <a:rPr lang="fr-FR" sz="2400" dirty="0" smtClean="0"/>
              <a:t>Q : entier </a:t>
            </a:r>
            <a:r>
              <a:rPr lang="fr-FR" sz="2400" b="1" dirty="0" smtClean="0"/>
              <a:t>; </a:t>
            </a:r>
            <a:r>
              <a:rPr lang="fr-FR" sz="2400" b="1" dirty="0">
                <a:solidFill>
                  <a:srgbClr val="00B050"/>
                </a:solidFill>
              </a:rPr>
              <a:t>Var</a:t>
            </a:r>
            <a:r>
              <a:rPr lang="fr-FR" sz="2400" b="1" dirty="0"/>
              <a:t> </a:t>
            </a:r>
            <a:r>
              <a:rPr lang="fr-FR" sz="2400" dirty="0"/>
              <a:t>R : entier</a:t>
            </a:r>
            <a:r>
              <a:rPr lang="fr-FR" sz="2400" b="1" dirty="0"/>
              <a:t>) </a:t>
            </a:r>
            <a:endParaRPr lang="fr-FR" sz="2400" b="1" dirty="0" smtClean="0"/>
          </a:p>
          <a:p>
            <a:pPr marL="95250" indent="0" algn="just">
              <a:buNone/>
              <a:tabLst>
                <a:tab pos="361950" algn="l"/>
              </a:tabLst>
            </a:pPr>
            <a:r>
              <a:rPr lang="fr-FR" sz="2400" b="1" dirty="0" smtClean="0"/>
              <a:t>	- A, B: </a:t>
            </a:r>
            <a:r>
              <a:rPr lang="fr-FR" sz="2400" dirty="0" smtClean="0"/>
              <a:t>paramètres</a:t>
            </a:r>
            <a:r>
              <a:rPr lang="fr-FR" sz="2400" b="1" dirty="0" smtClean="0">
                <a:solidFill>
                  <a:srgbClr val="0070C0"/>
                </a:solidFill>
              </a:rPr>
              <a:t> données</a:t>
            </a:r>
          </a:p>
          <a:p>
            <a:pPr marL="361950" indent="0" algn="just">
              <a:buNone/>
              <a:tabLst>
                <a:tab pos="361950" algn="l"/>
              </a:tabLst>
            </a:pPr>
            <a:r>
              <a:rPr lang="fr-FR" sz="2400" b="1" dirty="0" smtClean="0"/>
              <a:t>- Q, R: </a:t>
            </a:r>
            <a:r>
              <a:rPr lang="fr-FR" sz="2400" dirty="0" smtClean="0"/>
              <a:t>paramètres</a:t>
            </a:r>
            <a:r>
              <a:rPr lang="fr-FR" sz="2400" b="1" dirty="0" smtClean="0">
                <a:solidFill>
                  <a:srgbClr val="00B050"/>
                </a:solidFill>
              </a:rPr>
              <a:t> résultats</a:t>
            </a:r>
            <a:r>
              <a:rPr lang="fr-FR" sz="2400" b="1" dirty="0" smtClean="0"/>
              <a:t> (le mot clé </a:t>
            </a:r>
            <a:r>
              <a:rPr lang="fr-FR" sz="2400" b="1" dirty="0" smtClean="0">
                <a:solidFill>
                  <a:srgbClr val="00B050"/>
                </a:solidFill>
              </a:rPr>
              <a:t>Var</a:t>
            </a:r>
            <a:r>
              <a:rPr lang="fr-FR" sz="2400" b="1" dirty="0" smtClean="0"/>
              <a:t>)</a:t>
            </a:r>
          </a:p>
          <a:p>
            <a:pPr marL="0" indent="0" algn="just">
              <a:buNone/>
              <a:tabLst>
                <a:tab pos="361950" algn="l"/>
              </a:tabLst>
            </a:pPr>
            <a:endParaRPr lang="fr-FR" sz="24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177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Procédures </a:t>
            </a:r>
            <a:r>
              <a:rPr lang="fr-FR" sz="2800" b="1" dirty="0">
                <a:solidFill>
                  <a:prstClr val="black"/>
                </a:solidFill>
              </a:rPr>
              <a:t>(Paramètres d’une procédure) </a:t>
            </a:r>
            <a:endParaRPr lang="fr-FR" sz="4000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/>
            <a:r>
              <a:rPr lang="fr-FR" sz="2800" dirty="0" smtClean="0"/>
              <a:t>Le </a:t>
            </a:r>
            <a:r>
              <a:rPr lang="fr-FR" sz="2800" dirty="0"/>
              <a:t>mot clé </a:t>
            </a:r>
            <a:r>
              <a:rPr lang="fr-FR" sz="2800" b="1" dirty="0">
                <a:solidFill>
                  <a:srgbClr val="00B050"/>
                </a:solidFill>
              </a:rPr>
              <a:t>Var</a:t>
            </a:r>
            <a:r>
              <a:rPr lang="fr-FR" sz="2800" b="1" dirty="0"/>
              <a:t> </a:t>
            </a:r>
            <a:r>
              <a:rPr lang="fr-FR" sz="2800" dirty="0"/>
              <a:t>indique que les paramètres sont des sorties (résultats), et qui peut être en entrées </a:t>
            </a:r>
            <a:r>
              <a:rPr lang="fr-FR" sz="2800" dirty="0" smtClean="0"/>
              <a:t>aussi</a:t>
            </a:r>
            <a:r>
              <a:rPr lang="fr-FR" sz="2800" dirty="0"/>
              <a:t>.</a:t>
            </a:r>
            <a:endParaRPr lang="fr-FR" sz="2800" b="1" dirty="0" smtClean="0">
              <a:solidFill>
                <a:srgbClr val="0070C0"/>
              </a:solidFill>
            </a:endParaRPr>
          </a:p>
          <a:p>
            <a:pPr marL="361950" indent="0" algn="just">
              <a:buNone/>
              <a:tabLst>
                <a:tab pos="361950" algn="l"/>
              </a:tabLst>
            </a:pPr>
            <a:endParaRPr lang="fr-FR" sz="2400" b="1" dirty="0" smtClean="0"/>
          </a:p>
          <a:p>
            <a:pPr marL="361950" indent="0" algn="just">
              <a:lnSpc>
                <a:spcPct val="150000"/>
              </a:lnSpc>
              <a:buNone/>
              <a:tabLst>
                <a:tab pos="361950" algn="l"/>
              </a:tabLst>
            </a:pPr>
            <a:r>
              <a:rPr lang="fr-FR" sz="2600" b="1" dirty="0" smtClean="0"/>
              <a:t>Exemple 2: </a:t>
            </a:r>
            <a:endParaRPr lang="fr-FR" sz="2600" b="1" dirty="0"/>
          </a:p>
          <a:p>
            <a:pPr marL="361950" indent="0" algn="just">
              <a:lnSpc>
                <a:spcPct val="150000"/>
              </a:lnSpc>
              <a:buNone/>
              <a:tabLst>
                <a:tab pos="361950" algn="l"/>
              </a:tabLst>
            </a:pPr>
            <a:r>
              <a:rPr lang="fr-FR" sz="2400" b="1" dirty="0"/>
              <a:t>Procédure </a:t>
            </a:r>
            <a:r>
              <a:rPr lang="fr-FR" sz="2400" dirty="0"/>
              <a:t>Permuter </a:t>
            </a:r>
            <a:r>
              <a:rPr lang="fr-FR" sz="2400" b="1" dirty="0"/>
              <a:t>(Var </a:t>
            </a:r>
            <a:r>
              <a:rPr lang="fr-FR" sz="2400" dirty="0"/>
              <a:t>C, D : entier</a:t>
            </a:r>
            <a:r>
              <a:rPr lang="fr-FR" sz="2400" b="1" dirty="0"/>
              <a:t>) </a:t>
            </a:r>
            <a:r>
              <a:rPr lang="fr-FR" sz="2400" b="1" dirty="0" smtClean="0"/>
              <a:t>:</a:t>
            </a:r>
          </a:p>
          <a:p>
            <a:pPr marL="704850" algn="just">
              <a:lnSpc>
                <a:spcPct val="150000"/>
              </a:lnSpc>
              <a:tabLst>
                <a:tab pos="361950" algn="l"/>
              </a:tabLst>
            </a:pPr>
            <a:r>
              <a:rPr lang="fr-FR" sz="2400" b="1" dirty="0" smtClean="0"/>
              <a:t>C et D sont des paramètres </a:t>
            </a:r>
            <a:r>
              <a:rPr lang="fr-FR" sz="2400" b="1" dirty="0" smtClean="0">
                <a:solidFill>
                  <a:srgbClr val="FF0000"/>
                </a:solidFill>
              </a:rPr>
              <a:t>donnée/résultat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207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Procédures </a:t>
            </a:r>
            <a:r>
              <a:rPr lang="fr-FR" sz="4000" b="1" dirty="0" smtClean="0">
                <a:solidFill>
                  <a:schemeClr val="tx1"/>
                </a:solidFill>
              </a:rPr>
              <a:t>(Exemple d’utilisation)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fr-FR" sz="2400" b="1" dirty="0" smtClean="0"/>
              <a:t>Un algorithme qui calcule la somme et le produit de deux nombres entiers:</a:t>
            </a:r>
          </a:p>
          <a:p>
            <a:pPr marL="361950" indent="0" algn="just">
              <a:buNone/>
            </a:pPr>
            <a:r>
              <a:rPr lang="fr-FR" sz="2400" b="1" dirty="0" smtClean="0"/>
              <a:t>Algorithme </a:t>
            </a:r>
            <a:r>
              <a:rPr lang="fr-FR" sz="2400" b="1" dirty="0"/>
              <a:t>addition </a:t>
            </a:r>
            <a:endParaRPr lang="fr-FR" sz="2400" b="1" dirty="0" smtClean="0"/>
          </a:p>
          <a:p>
            <a:pPr marL="361950" indent="0" algn="just">
              <a:buNone/>
            </a:pPr>
            <a:r>
              <a:rPr lang="fr-FR" sz="2400" dirty="0"/>
              <a:t>	</a:t>
            </a:r>
            <a:r>
              <a:rPr lang="fr-FR" sz="2400" dirty="0" smtClean="0"/>
              <a:t>A</a:t>
            </a:r>
            <a:r>
              <a:rPr lang="fr-FR" sz="2400" dirty="0"/>
              <a:t>, B, </a:t>
            </a:r>
            <a:r>
              <a:rPr lang="fr-FR" sz="2400" dirty="0" smtClean="0"/>
              <a:t>S, P: </a:t>
            </a:r>
            <a:r>
              <a:rPr lang="fr-FR" sz="2400" dirty="0"/>
              <a:t>réel ;</a:t>
            </a:r>
          </a:p>
          <a:p>
            <a:pPr marL="361950" indent="0" algn="just">
              <a:buNone/>
            </a:pPr>
            <a:r>
              <a:rPr lang="fr-FR" sz="2400" b="1" dirty="0"/>
              <a:t>Début</a:t>
            </a:r>
          </a:p>
          <a:p>
            <a:pPr marL="361950" indent="0" algn="just">
              <a:buNone/>
            </a:pPr>
            <a:r>
              <a:rPr lang="fr-FR" sz="2400" dirty="0" smtClean="0"/>
              <a:t>	Lire </a:t>
            </a:r>
            <a:r>
              <a:rPr lang="fr-FR" sz="2400" dirty="0"/>
              <a:t>(A, B) </a:t>
            </a:r>
            <a:r>
              <a:rPr lang="fr-FR" sz="2400" dirty="0" smtClean="0"/>
              <a:t>;</a:t>
            </a:r>
          </a:p>
          <a:p>
            <a:pPr marL="361950" indent="0" algn="just">
              <a:buNone/>
            </a:pPr>
            <a:r>
              <a:rPr lang="fr-FR" sz="2400" dirty="0"/>
              <a:t>	</a:t>
            </a:r>
            <a:r>
              <a:rPr lang="fr-FR" sz="2400" dirty="0" smtClean="0"/>
              <a:t>S</a:t>
            </a:r>
            <a:r>
              <a:rPr lang="fr-FR" sz="2400" dirty="0" smtClean="0">
                <a:sym typeface="Wingdings" pitchFamily="2" charset="2"/>
              </a:rPr>
              <a:t> </a:t>
            </a:r>
            <a:r>
              <a:rPr lang="fr-FR" sz="2400" dirty="0" smtClean="0"/>
              <a:t>A+B </a:t>
            </a:r>
            <a:r>
              <a:rPr lang="fr-FR" sz="2400" dirty="0"/>
              <a:t>; </a:t>
            </a:r>
            <a:endParaRPr lang="fr-FR" sz="2400" dirty="0" smtClean="0"/>
          </a:p>
          <a:p>
            <a:pPr marL="361950" indent="0" algn="just">
              <a:buNone/>
            </a:pPr>
            <a:r>
              <a:rPr lang="fr-FR" sz="2400" dirty="0"/>
              <a:t>	</a:t>
            </a:r>
            <a:r>
              <a:rPr lang="fr-FR" sz="2400" dirty="0" smtClean="0"/>
              <a:t>P</a:t>
            </a:r>
            <a:r>
              <a:rPr lang="fr-FR" sz="2400" dirty="0" smtClean="0">
                <a:sym typeface="Wingdings" pitchFamily="2" charset="2"/>
              </a:rPr>
              <a:t>A*B;</a:t>
            </a:r>
            <a:endParaRPr lang="fr-FR" sz="2400" dirty="0" smtClean="0"/>
          </a:p>
          <a:p>
            <a:pPr marL="361950" indent="0" algn="just">
              <a:buNone/>
            </a:pPr>
            <a:r>
              <a:rPr lang="fr-FR" sz="2400" dirty="0"/>
              <a:t>	</a:t>
            </a:r>
            <a:r>
              <a:rPr lang="fr-FR" sz="2400" dirty="0" smtClean="0"/>
              <a:t>Ecrire (S, P) </a:t>
            </a:r>
            <a:r>
              <a:rPr lang="fr-FR" sz="2400" dirty="0"/>
              <a:t>;</a:t>
            </a:r>
          </a:p>
          <a:p>
            <a:pPr marL="361950" indent="0" algn="just">
              <a:buNone/>
            </a:pPr>
            <a:r>
              <a:rPr lang="fr-FR" sz="2400" b="1" dirty="0"/>
              <a:t>Fin.</a:t>
            </a:r>
            <a:endParaRPr lang="fr-FR" sz="2400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651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Procédures </a:t>
            </a:r>
            <a:r>
              <a:rPr lang="fr-FR" sz="4000" b="1" dirty="0" smtClean="0">
                <a:solidFill>
                  <a:schemeClr val="tx1"/>
                </a:solidFill>
              </a:rPr>
              <a:t>(Exemple d’utilisation)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600076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sz="2600" b="1" dirty="0" smtClean="0"/>
              <a:t>Un algorithme qui calcule la somme et le produit de deux nombres entiers en utilisant une </a:t>
            </a:r>
            <a:r>
              <a:rPr lang="fr-FR" sz="2600" b="1" dirty="0" smtClean="0">
                <a:solidFill>
                  <a:srgbClr val="0070C0"/>
                </a:solidFill>
              </a:rPr>
              <a:t>procédure</a:t>
            </a:r>
            <a:r>
              <a:rPr lang="fr-FR" sz="2600" b="1" dirty="0" smtClean="0"/>
              <a:t>: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fr-FR" sz="2600" b="1" dirty="0" smtClean="0"/>
              <a:t>Algorithme </a:t>
            </a:r>
            <a:r>
              <a:rPr lang="fr-FR" sz="2600" b="1" dirty="0"/>
              <a:t>addition </a:t>
            </a:r>
            <a:endParaRPr lang="fr-FR" sz="2600" b="1" dirty="0" smtClean="0"/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dirty="0" smtClean="0"/>
              <a:t>Procédure </a:t>
            </a:r>
            <a:r>
              <a:rPr lang="fr-FR" sz="2600" dirty="0" err="1" smtClean="0"/>
              <a:t>som_prod</a:t>
            </a:r>
            <a:r>
              <a:rPr lang="fr-FR" sz="2600" dirty="0" smtClean="0"/>
              <a:t> (X, Y: entier, </a:t>
            </a:r>
            <a:r>
              <a:rPr lang="fr-FR" sz="2600" b="1" dirty="0" smtClean="0">
                <a:solidFill>
                  <a:srgbClr val="C00000"/>
                </a:solidFill>
              </a:rPr>
              <a:t>Var</a:t>
            </a:r>
            <a:r>
              <a:rPr lang="fr-FR" sz="2600" dirty="0" smtClean="0"/>
              <a:t> </a:t>
            </a:r>
            <a:r>
              <a:rPr lang="fr-FR" sz="2600" dirty="0" err="1" smtClean="0"/>
              <a:t>som</a:t>
            </a:r>
            <a:r>
              <a:rPr lang="fr-FR" sz="2600" dirty="0" smtClean="0"/>
              <a:t>, </a:t>
            </a:r>
            <a:r>
              <a:rPr lang="fr-FR" sz="2600" dirty="0" err="1" smtClean="0"/>
              <a:t>prod</a:t>
            </a:r>
            <a:r>
              <a:rPr lang="fr-FR" sz="2600" dirty="0" smtClean="0"/>
              <a:t>: entier)</a:t>
            </a:r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dirty="0" smtClean="0"/>
              <a:t>Début  </a:t>
            </a:r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dirty="0" smtClean="0"/>
              <a:t>	</a:t>
            </a:r>
            <a:r>
              <a:rPr lang="fr-FR" sz="2600" dirty="0" err="1" smtClean="0"/>
              <a:t>som</a:t>
            </a:r>
            <a:r>
              <a:rPr lang="fr-FR" sz="2600" dirty="0" smtClean="0"/>
              <a:t> </a:t>
            </a:r>
            <a:r>
              <a:rPr lang="fr-FR" sz="2600" dirty="0">
                <a:sym typeface="Wingdings" pitchFamily="2" charset="2"/>
              </a:rPr>
              <a:t> </a:t>
            </a:r>
            <a:r>
              <a:rPr lang="fr-FR" sz="2600" dirty="0" smtClean="0"/>
              <a:t>X+Y </a:t>
            </a:r>
            <a:r>
              <a:rPr lang="fr-FR" sz="2600" dirty="0"/>
              <a:t>; </a:t>
            </a:r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dirty="0" smtClean="0"/>
              <a:t>	</a:t>
            </a:r>
            <a:r>
              <a:rPr lang="fr-FR" sz="2600" dirty="0" err="1" smtClean="0"/>
              <a:t>prod</a:t>
            </a:r>
            <a:r>
              <a:rPr lang="fr-FR" sz="2600" dirty="0" smtClean="0"/>
              <a:t> </a:t>
            </a:r>
            <a:r>
              <a:rPr lang="fr-FR" sz="2600" dirty="0" smtClean="0">
                <a:sym typeface="Wingdings" pitchFamily="2" charset="2"/>
              </a:rPr>
              <a:t>X*Y;</a:t>
            </a:r>
          </a:p>
          <a:p>
            <a:pPr marL="0" indent="0" algn="just">
              <a:buNone/>
            </a:pPr>
            <a:r>
              <a:rPr lang="fr-FR" sz="2600" dirty="0">
                <a:sym typeface="Wingdings" pitchFamily="2" charset="2"/>
              </a:rPr>
              <a:t>	</a:t>
            </a:r>
            <a:r>
              <a:rPr lang="fr-FR" sz="2600" dirty="0" smtClean="0">
                <a:sym typeface="Wingdings" pitchFamily="2" charset="2"/>
              </a:rPr>
              <a:t>Fin</a:t>
            </a:r>
          </a:p>
          <a:p>
            <a:pPr marL="0" indent="0" algn="just">
              <a:buNone/>
            </a:pPr>
            <a:r>
              <a:rPr lang="fr-FR" sz="2600" dirty="0" smtClean="0"/>
              <a:t>	A,B</a:t>
            </a:r>
            <a:r>
              <a:rPr lang="fr-FR" sz="2600" dirty="0"/>
              <a:t>, S, P : réel ;</a:t>
            </a:r>
          </a:p>
          <a:p>
            <a:pPr marL="0" indent="0" algn="just">
              <a:buNone/>
            </a:pPr>
            <a:r>
              <a:rPr lang="fr-FR" sz="2600" b="1" dirty="0" smtClean="0"/>
              <a:t>Début</a:t>
            </a:r>
            <a:endParaRPr lang="fr-FR" sz="2600" b="1" dirty="0"/>
          </a:p>
          <a:p>
            <a:pPr marL="0" indent="0" algn="just">
              <a:buNone/>
            </a:pPr>
            <a:r>
              <a:rPr lang="fr-FR" sz="2600" dirty="0" smtClean="0"/>
              <a:t>	Lire (A, B) ;</a:t>
            </a:r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b="1" dirty="0" err="1" smtClean="0">
                <a:solidFill>
                  <a:srgbClr val="3366CC"/>
                </a:solidFill>
              </a:rPr>
              <a:t>som_prod</a:t>
            </a:r>
            <a:r>
              <a:rPr lang="fr-FR" sz="2600" b="1" dirty="0" smtClean="0">
                <a:solidFill>
                  <a:srgbClr val="3366CC"/>
                </a:solidFill>
              </a:rPr>
              <a:t> (A, B, S, P) ;   </a:t>
            </a:r>
            <a:r>
              <a:rPr lang="fr-FR" sz="2600" dirty="0" smtClean="0"/>
              <a:t>//</a:t>
            </a:r>
            <a:r>
              <a:rPr lang="fr-FR" sz="2600" b="1" dirty="0" smtClean="0">
                <a:solidFill>
                  <a:srgbClr val="FF0000"/>
                </a:solidFill>
              </a:rPr>
              <a:t>Appel de la procédure </a:t>
            </a:r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dirty="0" smtClean="0"/>
              <a:t>Ecrire (S, P) </a:t>
            </a:r>
            <a:r>
              <a:rPr lang="fr-FR" sz="2600" dirty="0"/>
              <a:t>;</a:t>
            </a:r>
          </a:p>
          <a:p>
            <a:pPr marL="0" indent="0" algn="just">
              <a:buNone/>
            </a:pPr>
            <a:r>
              <a:rPr lang="fr-FR" sz="2600" b="1" dirty="0"/>
              <a:t>Fin.</a:t>
            </a:r>
            <a:endParaRPr lang="fr-FR" sz="2600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356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Procédures </a:t>
            </a:r>
            <a:r>
              <a:rPr lang="fr-FR" sz="4000" b="1" dirty="0" smtClean="0">
                <a:solidFill>
                  <a:schemeClr val="tx1"/>
                </a:solidFill>
              </a:rPr>
              <a:t>(Appel d’une procédure)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sz="2400" dirty="0" smtClean="0"/>
              <a:t>L’appel </a:t>
            </a:r>
            <a:r>
              <a:rPr lang="fr-FR" sz="2400" dirty="0"/>
              <a:t>d’une procédure se fait par le biais de son </a:t>
            </a:r>
            <a:r>
              <a:rPr lang="fr-FR" sz="2400" b="1" dirty="0" smtClean="0">
                <a:solidFill>
                  <a:srgbClr val="00B050"/>
                </a:solidFill>
              </a:rPr>
              <a:t>nom</a:t>
            </a:r>
            <a:r>
              <a:rPr lang="fr-FR" sz="24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fr-FR" sz="2400" dirty="0" smtClean="0"/>
              <a:t>Les </a:t>
            </a:r>
            <a:r>
              <a:rPr lang="fr-FR" sz="2400" dirty="0"/>
              <a:t>paramètres indiqués dans la déclaration des sous-programmes sont appelés </a:t>
            </a:r>
            <a:r>
              <a:rPr lang="fr-FR" sz="2400" b="1" dirty="0"/>
              <a:t>« Paramètres formels ». </a:t>
            </a:r>
            <a:r>
              <a:rPr lang="fr-FR" sz="2400" dirty="0"/>
              <a:t> </a:t>
            </a:r>
            <a:endParaRPr lang="fr-FR" sz="2400" dirty="0" smtClean="0"/>
          </a:p>
          <a:p>
            <a:pPr algn="just">
              <a:spcAft>
                <a:spcPts val="1200"/>
              </a:spcAft>
            </a:pPr>
            <a:r>
              <a:rPr lang="fr-FR" sz="2400" dirty="0" smtClean="0"/>
              <a:t>Les </a:t>
            </a:r>
            <a:r>
              <a:rPr lang="fr-FR" sz="2400" dirty="0"/>
              <a:t>paramètres indiqués dans l’appel des sous-programmes sont appelés   </a:t>
            </a:r>
            <a:r>
              <a:rPr lang="fr-FR" sz="2400" b="1" dirty="0"/>
              <a:t>« Paramètres effectifs »</a:t>
            </a:r>
            <a:r>
              <a:rPr lang="fr-FR" sz="2400" dirty="0"/>
              <a:t>.   </a:t>
            </a:r>
            <a:endParaRPr lang="fr-FR" sz="2400" dirty="0" smtClean="0"/>
          </a:p>
          <a:p>
            <a:pPr algn="just">
              <a:spcAft>
                <a:spcPts val="1200"/>
              </a:spcAft>
            </a:pPr>
            <a:r>
              <a:rPr lang="fr-FR" sz="2400" dirty="0" smtClean="0"/>
              <a:t>Lors </a:t>
            </a:r>
            <a:r>
              <a:rPr lang="fr-FR" sz="2400" dirty="0"/>
              <a:t>de l’appel il faut que l’ordre des paramètres effectifs soit conforme à celui des paramètres formels. </a:t>
            </a:r>
            <a:endParaRPr lang="fr-FR" sz="2400" dirty="0" smtClean="0"/>
          </a:p>
          <a:p>
            <a:pPr marL="361950" indent="0" algn="just">
              <a:spcAft>
                <a:spcPts val="1200"/>
              </a:spcAft>
              <a:buNone/>
              <a:tabLst>
                <a:tab pos="95250" algn="l"/>
              </a:tabLst>
            </a:pPr>
            <a:r>
              <a:rPr lang="fr-FR" sz="2400" b="1" dirty="0" smtClean="0"/>
              <a:t>Exemple</a:t>
            </a:r>
            <a:r>
              <a:rPr lang="fr-FR" sz="2400" b="1" i="1" dirty="0" smtClean="0"/>
              <a:t> </a:t>
            </a:r>
            <a:r>
              <a:rPr lang="fr-FR" sz="2400" b="1" dirty="0"/>
              <a:t>: </a:t>
            </a:r>
            <a:r>
              <a:rPr lang="fr-FR" sz="2400" dirty="0" smtClean="0"/>
              <a:t>L’exemple </a:t>
            </a:r>
            <a:r>
              <a:rPr lang="fr-FR" sz="2400" dirty="0"/>
              <a:t>précédent </a:t>
            </a:r>
            <a:endParaRPr lang="fr-FR" sz="2400" dirty="0" smtClean="0"/>
          </a:p>
          <a:p>
            <a:pPr marL="704850" algn="just">
              <a:spcAft>
                <a:spcPts val="1200"/>
              </a:spcAft>
              <a:buFont typeface="Wingdings" pitchFamily="2" charset="2"/>
              <a:buChar char="ü"/>
              <a:tabLst>
                <a:tab pos="95250" algn="l"/>
              </a:tabLst>
            </a:pPr>
            <a:r>
              <a:rPr lang="fr-FR" sz="2400" b="1" dirty="0" smtClean="0">
                <a:solidFill>
                  <a:srgbClr val="0070C0"/>
                </a:solidFill>
              </a:rPr>
              <a:t>X</a:t>
            </a:r>
            <a:r>
              <a:rPr lang="fr-FR" sz="2400" b="1" dirty="0">
                <a:solidFill>
                  <a:srgbClr val="0070C0"/>
                </a:solidFill>
              </a:rPr>
              <a:t>, </a:t>
            </a:r>
            <a:r>
              <a:rPr lang="fr-FR" sz="2400" b="1" dirty="0" smtClean="0">
                <a:solidFill>
                  <a:srgbClr val="0070C0"/>
                </a:solidFill>
              </a:rPr>
              <a:t>Y, </a:t>
            </a:r>
            <a:r>
              <a:rPr lang="fr-FR" sz="2400" b="1" dirty="0" err="1" smtClean="0">
                <a:solidFill>
                  <a:srgbClr val="0070C0"/>
                </a:solidFill>
              </a:rPr>
              <a:t>som</a:t>
            </a:r>
            <a:r>
              <a:rPr lang="fr-FR" sz="2400" b="1" dirty="0" smtClean="0">
                <a:solidFill>
                  <a:srgbClr val="0070C0"/>
                </a:solidFill>
              </a:rPr>
              <a:t>, </a:t>
            </a:r>
            <a:r>
              <a:rPr lang="fr-FR" sz="2400" b="1" dirty="0" err="1" smtClean="0">
                <a:solidFill>
                  <a:srgbClr val="0070C0"/>
                </a:solidFill>
              </a:rPr>
              <a:t>prod</a:t>
            </a:r>
            <a:r>
              <a:rPr lang="fr-FR" sz="2400" b="1" dirty="0" smtClean="0">
                <a:solidFill>
                  <a:srgbClr val="0070C0"/>
                </a:solidFill>
              </a:rPr>
              <a:t> </a:t>
            </a:r>
            <a:r>
              <a:rPr lang="fr-FR" sz="2400" dirty="0"/>
              <a:t>: </a:t>
            </a:r>
            <a:r>
              <a:rPr lang="fr-FR" sz="2400" dirty="0" smtClean="0"/>
              <a:t>paramètres </a:t>
            </a:r>
            <a:r>
              <a:rPr lang="fr-FR" sz="2400" b="1" dirty="0" smtClean="0">
                <a:solidFill>
                  <a:srgbClr val="3366CC"/>
                </a:solidFill>
              </a:rPr>
              <a:t>formels</a:t>
            </a:r>
            <a:r>
              <a:rPr lang="fr-FR" sz="2400" b="1" dirty="0" smtClean="0"/>
              <a:t>.</a:t>
            </a:r>
          </a:p>
          <a:p>
            <a:pPr marL="704850" algn="just">
              <a:spcAft>
                <a:spcPts val="1200"/>
              </a:spcAft>
              <a:buFont typeface="Wingdings" pitchFamily="2" charset="2"/>
              <a:buChar char="ü"/>
              <a:tabLst>
                <a:tab pos="95250" algn="l"/>
              </a:tabLst>
            </a:pPr>
            <a:r>
              <a:rPr lang="fr-FR" sz="2400" b="1" dirty="0" smtClean="0">
                <a:solidFill>
                  <a:srgbClr val="00B050"/>
                </a:solidFill>
              </a:rPr>
              <a:t>A</a:t>
            </a:r>
            <a:r>
              <a:rPr lang="fr-FR" sz="2400" b="1" dirty="0">
                <a:solidFill>
                  <a:srgbClr val="00B050"/>
                </a:solidFill>
              </a:rPr>
              <a:t>, </a:t>
            </a:r>
            <a:r>
              <a:rPr lang="fr-FR" sz="2400" b="1" dirty="0" smtClean="0">
                <a:solidFill>
                  <a:srgbClr val="00B050"/>
                </a:solidFill>
              </a:rPr>
              <a:t>B, S, P </a:t>
            </a:r>
            <a:r>
              <a:rPr lang="fr-FR" sz="2400" dirty="0"/>
              <a:t>: paramètres </a:t>
            </a:r>
            <a:r>
              <a:rPr lang="fr-FR" sz="2400" b="1" dirty="0">
                <a:solidFill>
                  <a:srgbClr val="00B050"/>
                </a:solidFill>
              </a:rPr>
              <a:t>effectifs</a:t>
            </a:r>
            <a:r>
              <a:rPr lang="fr-FR" sz="2400" dirty="0"/>
              <a:t>. </a:t>
            </a:r>
            <a:endParaRPr lang="fr-FR" sz="2400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789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fr-FR" sz="2400" dirty="0" smtClean="0"/>
              <a:t>La </a:t>
            </a:r>
            <a:r>
              <a:rPr lang="fr-FR" sz="2400" dirty="0"/>
              <a:t>résolution d’un problème informatique se décompose en 4 Phases </a:t>
            </a:r>
            <a:r>
              <a:rPr lang="fr-FR" sz="2400" dirty="0" smtClean="0"/>
              <a:t>: </a:t>
            </a:r>
            <a:r>
              <a:rPr lang="fr-FR" sz="2400" b="1" dirty="0" smtClean="0">
                <a:solidFill>
                  <a:srgbClr val="00B050"/>
                </a:solidFill>
              </a:rPr>
              <a:t>Analyse, Ecriture de l’algorithme</a:t>
            </a:r>
            <a:r>
              <a:rPr lang="fr-FR" sz="2400" b="1" dirty="0">
                <a:solidFill>
                  <a:srgbClr val="00B050"/>
                </a:solidFill>
              </a:rPr>
              <a:t>, </a:t>
            </a:r>
            <a:r>
              <a:rPr lang="fr-FR" sz="2400" dirty="0" smtClean="0"/>
              <a:t>programmation</a:t>
            </a:r>
            <a:r>
              <a:rPr lang="fr-FR" sz="2400" dirty="0"/>
              <a:t>, </a:t>
            </a:r>
            <a:r>
              <a:rPr lang="fr-FR" sz="2400" dirty="0" smtClean="0"/>
              <a:t>compilation </a:t>
            </a:r>
            <a:r>
              <a:rPr lang="fr-FR" sz="2400" dirty="0"/>
              <a:t>et exécution.</a:t>
            </a:r>
          </a:p>
          <a:p>
            <a:pPr algn="just">
              <a:spcAft>
                <a:spcPts val="1200"/>
              </a:spcAft>
            </a:pPr>
            <a:r>
              <a:rPr lang="fr-FR" sz="2400" dirty="0" smtClean="0"/>
              <a:t>Parfois</a:t>
            </a:r>
            <a:r>
              <a:rPr lang="fr-FR" sz="2400" dirty="0"/>
              <a:t>, le problème à résoudre est trop </a:t>
            </a:r>
            <a:r>
              <a:rPr lang="fr-FR" sz="2400" dirty="0" smtClean="0"/>
              <a:t>compliqué. </a:t>
            </a:r>
          </a:p>
          <a:p>
            <a:pPr lvl="1" algn="just">
              <a:spcAft>
                <a:spcPts val="1200"/>
              </a:spcAft>
            </a:pPr>
            <a:r>
              <a:rPr lang="fr-FR" sz="2200" dirty="0" smtClean="0"/>
              <a:t>Il </a:t>
            </a:r>
            <a:r>
              <a:rPr lang="fr-FR" sz="2200" dirty="0"/>
              <a:t>devient difficile d’avoir une vision globale pour résoudre ce </a:t>
            </a:r>
            <a:r>
              <a:rPr lang="fr-FR" sz="2200" dirty="0" smtClean="0"/>
              <a:t>problème.</a:t>
            </a:r>
          </a:p>
          <a:p>
            <a:pPr lvl="1" algn="just">
              <a:spcAft>
                <a:spcPts val="1200"/>
              </a:spcAft>
            </a:pPr>
            <a:r>
              <a:rPr lang="fr-FR" sz="2200" dirty="0" smtClean="0"/>
              <a:t>L’algorithme (programme) </a:t>
            </a:r>
            <a:r>
              <a:rPr lang="fr-FR" sz="2200" dirty="0"/>
              <a:t>devient de grande taille (en un seul bloc), et généralement très difficile à comprendre, </a:t>
            </a:r>
            <a:r>
              <a:rPr lang="fr-FR" sz="2200" dirty="0" smtClean="0"/>
              <a:t>à </a:t>
            </a:r>
            <a:r>
              <a:rPr lang="fr-FR" sz="2200" dirty="0"/>
              <a:t>trouver des erreurs, à développer et à lire. </a:t>
            </a:r>
            <a:endParaRPr lang="fr-FR" sz="2200" dirty="0" smtClean="0"/>
          </a:p>
          <a:p>
            <a:pPr algn="just">
              <a:spcAft>
                <a:spcPts val="1200"/>
              </a:spcAft>
            </a:pPr>
            <a:r>
              <a:rPr lang="fr-FR" sz="2400" b="1" dirty="0" smtClean="0">
                <a:solidFill>
                  <a:srgbClr val="00B050"/>
                </a:solidFill>
              </a:rPr>
              <a:t>Dans </a:t>
            </a:r>
            <a:r>
              <a:rPr lang="fr-FR" sz="2400" b="1" dirty="0">
                <a:solidFill>
                  <a:srgbClr val="00B050"/>
                </a:solidFill>
              </a:rPr>
              <a:t>ce cas, il est conseillé de décomposer le problème en sous problèmes, puis trouver une solution à </a:t>
            </a:r>
            <a:r>
              <a:rPr lang="fr-FR" sz="2400" b="1" dirty="0" smtClean="0">
                <a:solidFill>
                  <a:srgbClr val="00B050"/>
                </a:solidFill>
              </a:rPr>
              <a:t>chacun. </a:t>
            </a:r>
            <a:endParaRPr lang="fr-FR" sz="2400" b="1" dirty="0">
              <a:solidFill>
                <a:srgbClr val="00B05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600" b="1" dirty="0" smtClean="0">
                <a:solidFill>
                  <a:srgbClr val="0070C0"/>
                </a:solidFill>
              </a:rPr>
              <a:t>1. Introduction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23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Procédures </a:t>
            </a:r>
            <a:r>
              <a:rPr lang="fr-FR" sz="4000" b="1" dirty="0" smtClean="0">
                <a:solidFill>
                  <a:schemeClr val="tx1"/>
                </a:solidFill>
              </a:rPr>
              <a:t>(Exemple d’utilisation)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6244176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fr-FR" sz="2800" b="1" dirty="0" smtClean="0"/>
              <a:t>Un algorithme qui lit les éléments de deux tableaux et ensuite affiche leurs éléments</a:t>
            </a:r>
          </a:p>
          <a:p>
            <a:pPr marL="361950" indent="0" algn="just">
              <a:buNone/>
            </a:pPr>
            <a:r>
              <a:rPr lang="fr-FR" sz="2800" b="1" dirty="0" smtClean="0"/>
              <a:t>Algorithme Vecteur</a:t>
            </a:r>
          </a:p>
          <a:p>
            <a:pPr marL="0" indent="0" algn="just">
              <a:buNone/>
            </a:pPr>
            <a:r>
              <a:rPr lang="fr-FR" sz="2600" dirty="0" smtClean="0"/>
              <a:t>	</a:t>
            </a:r>
            <a:r>
              <a:rPr lang="fr-FR" sz="2600" b="1" dirty="0" smtClean="0"/>
              <a:t>Procédure</a:t>
            </a:r>
            <a:r>
              <a:rPr lang="fr-FR" sz="2600" dirty="0" smtClean="0"/>
              <a:t> </a:t>
            </a:r>
            <a:r>
              <a:rPr lang="fr-FR" sz="2600" b="1" dirty="0" err="1" smtClean="0"/>
              <a:t>Lire_VE</a:t>
            </a:r>
            <a:r>
              <a:rPr lang="fr-FR" sz="2600" dirty="0" smtClean="0"/>
              <a:t> ( </a:t>
            </a:r>
            <a:r>
              <a:rPr lang="fr-FR" sz="2600" b="1" dirty="0" smtClean="0">
                <a:solidFill>
                  <a:srgbClr val="C00000"/>
                </a:solidFill>
              </a:rPr>
              <a:t>Var</a:t>
            </a:r>
            <a:r>
              <a:rPr lang="fr-FR" sz="2600" dirty="0" smtClean="0"/>
              <a:t> T: tableau d’entier, N: entier)</a:t>
            </a:r>
            <a:endParaRPr lang="fr-FR" sz="2600" dirty="0"/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dirty="0" smtClean="0"/>
              <a:t>	i: entier</a:t>
            </a:r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b="1" dirty="0" smtClean="0"/>
              <a:t>Début  </a:t>
            </a:r>
            <a:endParaRPr lang="fr-FR" sz="2600" b="1" dirty="0"/>
          </a:p>
          <a:p>
            <a:pPr marL="0" indent="0" algn="just">
              <a:buNone/>
            </a:pPr>
            <a:r>
              <a:rPr lang="fr-FR" sz="2600" dirty="0"/>
              <a:t>		</a:t>
            </a:r>
            <a:r>
              <a:rPr lang="fr-FR" sz="2600" b="1" dirty="0" smtClean="0"/>
              <a:t>Pour</a:t>
            </a:r>
            <a:r>
              <a:rPr lang="fr-FR" sz="2600" dirty="0" smtClean="0"/>
              <a:t> i allant de 1 à N faire</a:t>
            </a:r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dirty="0" smtClean="0"/>
              <a:t>		lire (T[i]); </a:t>
            </a:r>
            <a:endParaRPr lang="fr-FR" sz="2600" dirty="0"/>
          </a:p>
          <a:p>
            <a:pPr marL="0" indent="0" algn="just">
              <a:buNone/>
            </a:pPr>
            <a:r>
              <a:rPr lang="fr-FR" sz="2600" dirty="0"/>
              <a:t>		</a:t>
            </a:r>
            <a:r>
              <a:rPr lang="fr-FR" sz="2600" b="1" dirty="0" err="1" smtClean="0"/>
              <a:t>Finpour</a:t>
            </a:r>
            <a:r>
              <a:rPr lang="fr-FR" sz="2600" b="1" dirty="0" smtClean="0"/>
              <a:t> </a:t>
            </a:r>
            <a:endParaRPr lang="fr-FR" sz="2600" b="1" dirty="0">
              <a:sym typeface="Wingdings" pitchFamily="2" charset="2"/>
            </a:endParaRP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600" dirty="0">
                <a:sym typeface="Wingdings" pitchFamily="2" charset="2"/>
              </a:rPr>
              <a:t>	</a:t>
            </a:r>
            <a:r>
              <a:rPr lang="fr-FR" sz="2600" b="1" dirty="0">
                <a:sym typeface="Wingdings" pitchFamily="2" charset="2"/>
              </a:rPr>
              <a:t>Fin</a:t>
            </a:r>
            <a:endParaRPr lang="fr-FR" sz="2600" b="1" dirty="0"/>
          </a:p>
          <a:p>
            <a:pPr marL="0" indent="0" algn="just">
              <a:buNone/>
            </a:pPr>
            <a:r>
              <a:rPr lang="fr-FR" sz="2600" dirty="0"/>
              <a:t>	</a:t>
            </a:r>
            <a:endParaRPr lang="fr-FR" sz="2600" b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361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Procédures </a:t>
            </a:r>
            <a:r>
              <a:rPr lang="fr-FR" sz="4000" b="1" dirty="0" smtClean="0">
                <a:solidFill>
                  <a:schemeClr val="tx1"/>
                </a:solidFill>
              </a:rPr>
              <a:t>(Exemple d’utilisation)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62441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800" b="1" dirty="0" smtClean="0"/>
              <a:t>Procédure</a:t>
            </a:r>
            <a:r>
              <a:rPr lang="fr-FR" sz="2800" dirty="0" smtClean="0"/>
              <a:t> </a:t>
            </a:r>
            <a:r>
              <a:rPr lang="fr-FR" sz="2800" dirty="0" err="1" smtClean="0"/>
              <a:t>afficher_VE</a:t>
            </a:r>
            <a:r>
              <a:rPr lang="fr-FR" sz="2800" dirty="0" smtClean="0"/>
              <a:t> </a:t>
            </a:r>
            <a:r>
              <a:rPr lang="fr-FR" sz="2800" dirty="0"/>
              <a:t>( T: tableau d’entier, N: entier)</a:t>
            </a:r>
          </a:p>
          <a:p>
            <a:pPr marL="0" indent="0" algn="just">
              <a:buNone/>
            </a:pPr>
            <a:r>
              <a:rPr lang="fr-FR" sz="2800" dirty="0"/>
              <a:t>		i: entier</a:t>
            </a:r>
          </a:p>
          <a:p>
            <a:pPr marL="0" indent="0" algn="just">
              <a:buNone/>
            </a:pPr>
            <a:r>
              <a:rPr lang="fr-FR" sz="2800" b="1" dirty="0" smtClean="0"/>
              <a:t>Début  </a:t>
            </a:r>
            <a:endParaRPr lang="fr-FR" sz="2800" b="1" dirty="0"/>
          </a:p>
          <a:p>
            <a:pPr marL="0" indent="0" algn="just">
              <a:buNone/>
            </a:pPr>
            <a:r>
              <a:rPr lang="fr-FR" sz="2800" dirty="0"/>
              <a:t>	</a:t>
            </a:r>
            <a:r>
              <a:rPr lang="fr-FR" sz="2800" b="1" dirty="0" smtClean="0"/>
              <a:t>Pour</a:t>
            </a:r>
            <a:r>
              <a:rPr lang="fr-FR" sz="2800" dirty="0" smtClean="0"/>
              <a:t> </a:t>
            </a:r>
            <a:r>
              <a:rPr lang="fr-FR" sz="2800" dirty="0"/>
              <a:t>i allant de 1 à N faire</a:t>
            </a:r>
          </a:p>
          <a:p>
            <a:pPr marL="0" indent="0" algn="just">
              <a:buNone/>
            </a:pPr>
            <a:r>
              <a:rPr lang="fr-FR" sz="2800" dirty="0"/>
              <a:t>		</a:t>
            </a:r>
            <a:r>
              <a:rPr lang="fr-FR" sz="2800" dirty="0" smtClean="0"/>
              <a:t>Ecrire (T[i</a:t>
            </a:r>
            <a:r>
              <a:rPr lang="fr-FR" sz="2800" dirty="0"/>
              <a:t>]); </a:t>
            </a:r>
          </a:p>
          <a:p>
            <a:pPr marL="0" indent="0" algn="just">
              <a:buNone/>
            </a:pPr>
            <a:r>
              <a:rPr lang="fr-FR" sz="2800" dirty="0"/>
              <a:t>	</a:t>
            </a:r>
            <a:r>
              <a:rPr lang="fr-FR" sz="2800" b="1" dirty="0" err="1" smtClean="0"/>
              <a:t>Finpour</a:t>
            </a:r>
            <a:r>
              <a:rPr lang="fr-FR" sz="2800" b="1" dirty="0" smtClean="0"/>
              <a:t> </a:t>
            </a:r>
            <a:endParaRPr lang="fr-FR" sz="2800" b="1" dirty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fr-FR" sz="2800" b="1" dirty="0" smtClean="0">
                <a:sym typeface="Wingdings" pitchFamily="2" charset="2"/>
              </a:rPr>
              <a:t>Fin</a:t>
            </a:r>
          </a:p>
          <a:p>
            <a:pPr marL="361950" indent="0" algn="just">
              <a:buNone/>
            </a:pPr>
            <a:r>
              <a:rPr lang="fr-FR" sz="2600" b="1" dirty="0"/>
              <a:t>	</a:t>
            </a:r>
            <a:endParaRPr lang="fr-FR" sz="2600" b="1" dirty="0" smtClean="0"/>
          </a:p>
          <a:p>
            <a:pPr marL="361950" indent="0" algn="just">
              <a:buNone/>
            </a:pPr>
            <a:r>
              <a:rPr lang="fr-FR" sz="2800" dirty="0" smtClean="0">
                <a:solidFill>
                  <a:srgbClr val="3366CC"/>
                </a:solidFill>
              </a:rPr>
              <a:t>T1 </a:t>
            </a:r>
            <a:r>
              <a:rPr lang="fr-FR" sz="2800" dirty="0">
                <a:solidFill>
                  <a:srgbClr val="3366CC"/>
                </a:solidFill>
              </a:rPr>
              <a:t>[100], T2[100]: </a:t>
            </a:r>
            <a:r>
              <a:rPr lang="fr-FR" sz="2800" dirty="0"/>
              <a:t>Tableau d’entiers;</a:t>
            </a:r>
          </a:p>
          <a:p>
            <a:pPr marL="361950" indent="0" algn="just">
              <a:buNone/>
            </a:pPr>
            <a:r>
              <a:rPr lang="fr-FR" sz="2800" dirty="0" smtClean="0">
                <a:solidFill>
                  <a:srgbClr val="3366CC"/>
                </a:solidFill>
              </a:rPr>
              <a:t>Taille1</a:t>
            </a:r>
            <a:r>
              <a:rPr lang="fr-FR" sz="2800" dirty="0">
                <a:solidFill>
                  <a:srgbClr val="3366CC"/>
                </a:solidFill>
              </a:rPr>
              <a:t>, Taille 2</a:t>
            </a:r>
            <a:r>
              <a:rPr lang="fr-FR" sz="2800" dirty="0">
                <a:solidFill>
                  <a:srgbClr val="C00000"/>
                </a:solidFill>
              </a:rPr>
              <a:t>: </a:t>
            </a:r>
            <a:r>
              <a:rPr lang="fr-FR" sz="2800" dirty="0"/>
              <a:t>entier;</a:t>
            </a:r>
          </a:p>
          <a:p>
            <a:pPr marL="0" indent="0" algn="just">
              <a:buNone/>
            </a:pPr>
            <a:endParaRPr lang="fr-FR" sz="2800" b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137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Procédures </a:t>
            </a:r>
            <a:r>
              <a:rPr lang="fr-FR" sz="4000" b="1" dirty="0" smtClean="0">
                <a:solidFill>
                  <a:schemeClr val="tx1"/>
                </a:solidFill>
              </a:rPr>
              <a:t>(Exemple d’utilisation)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fr-FR" sz="2600" b="1" dirty="0" smtClean="0"/>
              <a:t>Début</a:t>
            </a:r>
            <a:endParaRPr lang="fr-FR" sz="2600" b="1" dirty="0"/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600" dirty="0" smtClean="0"/>
              <a:t>	</a:t>
            </a:r>
            <a:r>
              <a:rPr lang="fr-FR" sz="2600" b="1" dirty="0" smtClean="0"/>
              <a:t>Lire (Taille1, Taille2);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600" dirty="0"/>
              <a:t>	</a:t>
            </a:r>
            <a:r>
              <a:rPr lang="fr-FR" sz="2600" b="1" dirty="0" err="1" smtClean="0">
                <a:solidFill>
                  <a:srgbClr val="3366CC"/>
                </a:solidFill>
              </a:rPr>
              <a:t>Lire_VE</a:t>
            </a:r>
            <a:r>
              <a:rPr lang="fr-FR" sz="2600" b="1" dirty="0" smtClean="0">
                <a:solidFill>
                  <a:srgbClr val="3366CC"/>
                </a:solidFill>
              </a:rPr>
              <a:t> (T1, Taille1) ;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600" b="1" dirty="0" smtClean="0">
                <a:solidFill>
                  <a:srgbClr val="3366CC"/>
                </a:solidFill>
              </a:rPr>
              <a:t>	</a:t>
            </a:r>
            <a:r>
              <a:rPr lang="fr-FR" sz="2600" b="1" dirty="0" err="1" smtClean="0">
                <a:solidFill>
                  <a:srgbClr val="3366CC"/>
                </a:solidFill>
              </a:rPr>
              <a:t>Lire_VE</a:t>
            </a:r>
            <a:r>
              <a:rPr lang="fr-FR" sz="2600" b="1" dirty="0" smtClean="0">
                <a:solidFill>
                  <a:srgbClr val="3366CC"/>
                </a:solidFill>
              </a:rPr>
              <a:t> </a:t>
            </a:r>
            <a:r>
              <a:rPr lang="fr-FR" sz="2600" b="1" dirty="0">
                <a:solidFill>
                  <a:srgbClr val="3366CC"/>
                </a:solidFill>
              </a:rPr>
              <a:t>(</a:t>
            </a:r>
            <a:r>
              <a:rPr lang="fr-FR" sz="2600" b="1" dirty="0" smtClean="0">
                <a:solidFill>
                  <a:srgbClr val="3366CC"/>
                </a:solidFill>
              </a:rPr>
              <a:t>T2, Taille2) </a:t>
            </a:r>
            <a:r>
              <a:rPr lang="fr-FR" sz="2600" b="1" dirty="0">
                <a:solidFill>
                  <a:srgbClr val="3366CC"/>
                </a:solidFill>
              </a:rPr>
              <a:t>;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600" dirty="0" smtClean="0"/>
              <a:t>	</a:t>
            </a:r>
            <a:r>
              <a:rPr lang="fr-FR" sz="2600" b="1" dirty="0" err="1" smtClean="0">
                <a:solidFill>
                  <a:srgbClr val="00B050"/>
                </a:solidFill>
              </a:rPr>
              <a:t>Afficher_VE</a:t>
            </a:r>
            <a:r>
              <a:rPr lang="fr-FR" sz="2600" b="1" dirty="0" smtClean="0">
                <a:solidFill>
                  <a:srgbClr val="00B050"/>
                </a:solidFill>
              </a:rPr>
              <a:t> </a:t>
            </a:r>
            <a:r>
              <a:rPr lang="fr-FR" sz="2600" b="1" dirty="0">
                <a:solidFill>
                  <a:srgbClr val="00B050"/>
                </a:solidFill>
              </a:rPr>
              <a:t>(</a:t>
            </a:r>
            <a:r>
              <a:rPr lang="fr-FR" sz="2600" b="1" dirty="0" smtClean="0">
                <a:solidFill>
                  <a:srgbClr val="00B050"/>
                </a:solidFill>
              </a:rPr>
              <a:t>T, </a:t>
            </a:r>
            <a:r>
              <a:rPr lang="fr-FR" sz="2600" b="1" dirty="0">
                <a:solidFill>
                  <a:srgbClr val="00B050"/>
                </a:solidFill>
              </a:rPr>
              <a:t>Taille1) ;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600" b="1" dirty="0" smtClean="0">
                <a:solidFill>
                  <a:srgbClr val="00B050"/>
                </a:solidFill>
              </a:rPr>
              <a:t>	</a:t>
            </a:r>
            <a:r>
              <a:rPr lang="fr-FR" sz="2600" b="1" dirty="0" err="1" smtClean="0">
                <a:solidFill>
                  <a:srgbClr val="00B050"/>
                </a:solidFill>
              </a:rPr>
              <a:t>Afficher_VE</a:t>
            </a:r>
            <a:r>
              <a:rPr lang="fr-FR" sz="2600" b="1" dirty="0" smtClean="0">
                <a:solidFill>
                  <a:srgbClr val="00B050"/>
                </a:solidFill>
              </a:rPr>
              <a:t>(T2, Taille2) </a:t>
            </a:r>
            <a:r>
              <a:rPr lang="fr-FR" sz="2600" b="1" dirty="0">
                <a:solidFill>
                  <a:srgbClr val="00B050"/>
                </a:solidFill>
              </a:rPr>
              <a:t>;</a:t>
            </a:r>
          </a:p>
          <a:p>
            <a:pPr marL="0" indent="0" algn="just">
              <a:buNone/>
            </a:pPr>
            <a:r>
              <a:rPr lang="fr-FR" sz="2600" b="1" dirty="0" smtClean="0"/>
              <a:t>Fin</a:t>
            </a:r>
            <a:r>
              <a:rPr lang="fr-FR" sz="2600" b="1" dirty="0"/>
              <a:t>.</a:t>
            </a:r>
            <a:endParaRPr lang="fr-FR" sz="2600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284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Fonctions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84136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fr-FR" sz="2600" dirty="0"/>
              <a:t>Une fonction est un cas particulier de procédures, contrairement à la procédure, la fonction doit avoir un </a:t>
            </a:r>
            <a:r>
              <a:rPr lang="fr-FR" sz="2800" b="1" i="1" dirty="0" smtClean="0">
                <a:solidFill>
                  <a:srgbClr val="0070C0"/>
                </a:solidFill>
              </a:rPr>
              <a:t>type</a:t>
            </a:r>
            <a:r>
              <a:rPr lang="fr-FR" sz="2600" b="1" i="1" dirty="0" smtClean="0"/>
              <a:t>. </a:t>
            </a:r>
            <a:endParaRPr lang="fr-FR" sz="2600" dirty="0" smtClean="0"/>
          </a:p>
          <a:p>
            <a:pPr algn="just">
              <a:spcBef>
                <a:spcPts val="1800"/>
              </a:spcBef>
              <a:spcAft>
                <a:spcPts val="1800"/>
              </a:spcAft>
            </a:pPr>
            <a:r>
              <a:rPr lang="fr-FR" sz="2600" dirty="0"/>
              <a:t>Une fonction </a:t>
            </a:r>
            <a:r>
              <a:rPr lang="fr-FR" sz="2600" dirty="0" smtClean="0"/>
              <a:t>renvoie  toujours une réponse à </a:t>
            </a:r>
            <a:r>
              <a:rPr lang="fr-FR" sz="2600" dirty="0"/>
              <a:t>l’algorithme appelant</a:t>
            </a:r>
            <a:r>
              <a:rPr lang="fr-FR" sz="2600" dirty="0" smtClean="0"/>
              <a:t>.</a:t>
            </a:r>
          </a:p>
          <a:p>
            <a:pPr algn="just">
              <a:spcBef>
                <a:spcPts val="1800"/>
              </a:spcBef>
              <a:spcAft>
                <a:spcPts val="1800"/>
              </a:spcAft>
            </a:pPr>
            <a:r>
              <a:rPr lang="fr-FR" sz="2600" dirty="0" smtClean="0"/>
              <a:t>Le type de la fonction est le type de la valeur retourné par cette fonction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973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Fonctions (déclaration)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496" y="764704"/>
            <a:ext cx="9108504" cy="5884136"/>
          </a:xfrm>
        </p:spPr>
        <p:txBody>
          <a:bodyPr>
            <a:normAutofit/>
          </a:bodyPr>
          <a:lstStyle/>
          <a:p>
            <a:pPr marL="361950" indent="0" algn="just">
              <a:buNone/>
            </a:pPr>
            <a:r>
              <a:rPr lang="fr-FR" sz="2600" dirty="0"/>
              <a:t>La déclaration des fonction se fait de la même façon de la déclaration des procédure avec l’ajout du </a:t>
            </a:r>
            <a:r>
              <a:rPr lang="fr-FR" sz="2600" b="1" dirty="0">
                <a:solidFill>
                  <a:srgbClr val="0070C0"/>
                </a:solidFill>
              </a:rPr>
              <a:t>Type</a:t>
            </a:r>
            <a:r>
              <a:rPr lang="fr-FR" sz="2600" dirty="0">
                <a:solidFill>
                  <a:srgbClr val="0070C0"/>
                </a:solidFill>
              </a:rPr>
              <a:t> (</a:t>
            </a:r>
            <a:r>
              <a:rPr lang="fr-FR" sz="2600" dirty="0">
                <a:solidFill>
                  <a:schemeClr val="accent2"/>
                </a:solidFill>
              </a:rPr>
              <a:t>entier, réel, étudiant, …</a:t>
            </a:r>
            <a:r>
              <a:rPr lang="fr-FR" sz="2600" dirty="0">
                <a:solidFill>
                  <a:srgbClr val="0070C0"/>
                </a:solidFill>
              </a:rPr>
              <a:t>) </a:t>
            </a:r>
            <a:r>
              <a:rPr lang="fr-FR" sz="2600" dirty="0"/>
              <a:t>de retour.</a:t>
            </a:r>
          </a:p>
          <a:p>
            <a:pPr marL="361950" indent="0">
              <a:buNone/>
            </a:pPr>
            <a:endParaRPr lang="fr-FR" sz="2800" b="1" i="1" u="sng" dirty="0" smtClean="0"/>
          </a:p>
          <a:p>
            <a:pPr marL="361950" indent="0">
              <a:buNone/>
            </a:pPr>
            <a:r>
              <a:rPr lang="fr-FR" sz="2800" b="1" u="sng" dirty="0" smtClean="0"/>
              <a:t>Syntaxe </a:t>
            </a:r>
            <a:r>
              <a:rPr lang="fr-FR" sz="2800" b="1" u="sng" dirty="0"/>
              <a:t>: </a:t>
            </a:r>
          </a:p>
          <a:p>
            <a:pPr marL="361950" indent="0">
              <a:buNone/>
            </a:pPr>
            <a:r>
              <a:rPr lang="fr-FR" sz="2700" b="1" dirty="0" smtClean="0"/>
              <a:t>Fonction </a:t>
            </a:r>
            <a:r>
              <a:rPr lang="fr-FR" sz="2700" dirty="0" smtClean="0"/>
              <a:t>&lt;nom </a:t>
            </a:r>
            <a:r>
              <a:rPr lang="fr-FR" sz="2700" dirty="0"/>
              <a:t>de la </a:t>
            </a:r>
            <a:r>
              <a:rPr lang="fr-FR" sz="2700" dirty="0" smtClean="0"/>
              <a:t>fonction &gt; </a:t>
            </a:r>
            <a:r>
              <a:rPr lang="fr-FR" sz="2700" b="1" dirty="0"/>
              <a:t>(Liste des paramètres</a:t>
            </a:r>
            <a:r>
              <a:rPr lang="fr-FR" sz="2700" b="1" dirty="0" smtClean="0"/>
              <a:t>): </a:t>
            </a:r>
            <a:r>
              <a:rPr lang="fr-FR" sz="2700" b="1" dirty="0" smtClean="0">
                <a:solidFill>
                  <a:srgbClr val="3366CC"/>
                </a:solidFill>
              </a:rPr>
              <a:t>Type</a:t>
            </a:r>
            <a:endParaRPr lang="fr-FR" sz="2700" b="1" dirty="0">
              <a:solidFill>
                <a:srgbClr val="3366CC"/>
              </a:solidFill>
            </a:endParaRPr>
          </a:p>
          <a:p>
            <a:pPr marL="361950" indent="0">
              <a:buNone/>
            </a:pPr>
            <a:r>
              <a:rPr lang="fr-FR" sz="2800" dirty="0"/>
              <a:t> 	&lt;Partie déclaration&gt; </a:t>
            </a:r>
          </a:p>
          <a:p>
            <a:pPr marL="361950" indent="0">
              <a:buNone/>
            </a:pPr>
            <a:r>
              <a:rPr lang="fr-FR" sz="2800" b="1" dirty="0"/>
              <a:t>Début </a:t>
            </a:r>
          </a:p>
          <a:p>
            <a:pPr marL="361950" indent="0">
              <a:buNone/>
            </a:pPr>
            <a:r>
              <a:rPr lang="fr-FR" sz="2800" dirty="0"/>
              <a:t>	&lt;Corps de la </a:t>
            </a:r>
            <a:r>
              <a:rPr lang="fr-FR" sz="2800" dirty="0" smtClean="0"/>
              <a:t>fonction&gt; </a:t>
            </a:r>
          </a:p>
          <a:p>
            <a:pPr marL="361950" indent="0">
              <a:buNone/>
            </a:pPr>
            <a:r>
              <a:rPr lang="fr-FR" sz="2800" b="1" dirty="0" smtClean="0"/>
              <a:t>	Retourner </a:t>
            </a:r>
            <a:r>
              <a:rPr lang="fr-FR" sz="2800" dirty="0"/>
              <a:t>(valeur de la sortie) ; </a:t>
            </a:r>
          </a:p>
          <a:p>
            <a:pPr marL="361950" indent="0">
              <a:buNone/>
            </a:pPr>
            <a:r>
              <a:rPr lang="fr-FR" sz="2800" b="1" dirty="0" smtClean="0"/>
              <a:t>Fin</a:t>
            </a:r>
            <a:endParaRPr lang="fr-FR" sz="2800" u="sng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Fonctions (déclaration)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84136"/>
          </a:xfrm>
        </p:spPr>
        <p:txBody>
          <a:bodyPr>
            <a:normAutofit/>
          </a:bodyPr>
          <a:lstStyle/>
          <a:p>
            <a:pPr marL="361950" indent="0">
              <a:buNone/>
            </a:pPr>
            <a:r>
              <a:rPr lang="fr-FR" b="1" u="sng" dirty="0" smtClean="0"/>
              <a:t>Exemples: </a:t>
            </a:r>
          </a:p>
          <a:p>
            <a:pPr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800" dirty="0" smtClean="0"/>
              <a:t> </a:t>
            </a:r>
            <a:r>
              <a:rPr lang="fr-FR" sz="2800" b="1" dirty="0" smtClean="0"/>
              <a:t>Fonction</a:t>
            </a:r>
            <a:r>
              <a:rPr lang="fr-FR" sz="2800" dirty="0" smtClean="0"/>
              <a:t> </a:t>
            </a:r>
            <a:r>
              <a:rPr lang="fr-FR" sz="2800" b="1" dirty="0" smtClean="0"/>
              <a:t>carré</a:t>
            </a:r>
            <a:r>
              <a:rPr lang="fr-FR" sz="2800" dirty="0" smtClean="0"/>
              <a:t> (X: </a:t>
            </a:r>
            <a:r>
              <a:rPr lang="fr-FR" sz="2800" dirty="0" smtClean="0">
                <a:solidFill>
                  <a:srgbClr val="3366CC"/>
                </a:solidFill>
              </a:rPr>
              <a:t>réel</a:t>
            </a:r>
            <a:r>
              <a:rPr lang="fr-FR" sz="2800" dirty="0" smtClean="0"/>
              <a:t>) :  </a:t>
            </a:r>
            <a:r>
              <a:rPr lang="fr-FR" sz="2800" b="1" dirty="0" smtClean="0">
                <a:solidFill>
                  <a:srgbClr val="3366CC"/>
                </a:solidFill>
              </a:rPr>
              <a:t>réel</a:t>
            </a:r>
            <a:r>
              <a:rPr lang="fr-FR" sz="2800" b="1" dirty="0" smtClean="0"/>
              <a:t> </a:t>
            </a:r>
            <a:endParaRPr lang="fr-FR" sz="2800" b="1" dirty="0"/>
          </a:p>
          <a:p>
            <a:pPr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800" b="1" dirty="0" smtClean="0"/>
              <a:t>	Y: réel</a:t>
            </a:r>
          </a:p>
          <a:p>
            <a:pPr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800" b="1" dirty="0" smtClean="0"/>
              <a:t> Début 	</a:t>
            </a:r>
            <a:endParaRPr lang="fr-FR" sz="2800" dirty="0" smtClean="0"/>
          </a:p>
          <a:p>
            <a:pPr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800" dirty="0" smtClean="0"/>
              <a:t>	Y</a:t>
            </a:r>
            <a:r>
              <a:rPr lang="fr-FR" sz="2800" dirty="0" smtClean="0">
                <a:sym typeface="Wingdings" pitchFamily="2" charset="2"/>
              </a:rPr>
              <a:t>X*X;</a:t>
            </a:r>
            <a:endParaRPr lang="fr-FR" sz="2800" dirty="0" smtClean="0"/>
          </a:p>
          <a:p>
            <a:pPr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800" dirty="0"/>
              <a:t>	</a:t>
            </a:r>
            <a:r>
              <a:rPr lang="fr-FR" sz="2800" dirty="0" smtClean="0"/>
              <a:t>Retourne (Y);</a:t>
            </a:r>
          </a:p>
          <a:p>
            <a:pPr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800" dirty="0" smtClean="0"/>
              <a:t> </a:t>
            </a:r>
            <a:r>
              <a:rPr lang="fr-FR" sz="2800" b="1" dirty="0" smtClean="0"/>
              <a:t>Fin</a:t>
            </a:r>
          </a:p>
          <a:p>
            <a:pPr marL="725488" indent="-382588" algn="just">
              <a:spcAft>
                <a:spcPts val="1200"/>
              </a:spcAft>
              <a:buNone/>
            </a:pPr>
            <a:r>
              <a:rPr lang="fr-FR" sz="2800" b="1" dirty="0" smtClean="0"/>
              <a:t> </a:t>
            </a:r>
          </a:p>
          <a:p>
            <a:pPr marL="725488" indent="-382588" algn="just">
              <a:spcAft>
                <a:spcPts val="1200"/>
              </a:spcAft>
              <a:buNone/>
            </a:pPr>
            <a:r>
              <a:rPr lang="fr-FR" sz="2800" b="1" dirty="0"/>
              <a:t> </a:t>
            </a:r>
            <a:r>
              <a:rPr lang="fr-FR" sz="2800" b="1" dirty="0" smtClean="0"/>
              <a:t> Fonction </a:t>
            </a:r>
            <a:r>
              <a:rPr lang="fr-FR" sz="2800" dirty="0" err="1"/>
              <a:t>Vérifier_ND</a:t>
            </a:r>
            <a:r>
              <a:rPr lang="fr-FR" sz="2800" dirty="0"/>
              <a:t> (N : entier) : </a:t>
            </a:r>
            <a:r>
              <a:rPr lang="fr-FR" sz="2800" b="1" dirty="0">
                <a:solidFill>
                  <a:srgbClr val="0070C0"/>
                </a:solidFill>
              </a:rPr>
              <a:t>booléen </a:t>
            </a:r>
            <a:endParaRPr lang="fr-FR" sz="2800" b="1" dirty="0" smtClean="0">
              <a:solidFill>
                <a:srgbClr val="0070C0"/>
              </a:solidFill>
            </a:endParaRPr>
          </a:p>
          <a:p>
            <a:pPr marL="1166813" indent="-536575" algn="just">
              <a:spcAft>
                <a:spcPts val="1200"/>
              </a:spcAft>
              <a:buNone/>
            </a:pPr>
            <a:r>
              <a:rPr lang="fr-FR" sz="2800" dirty="0" smtClean="0"/>
              <a:t>  // Retourne vrai si N est déficient sinon retourne faux, donc elle est de type booléen.</a:t>
            </a:r>
            <a:endParaRPr lang="fr-FR" sz="2800" b="1" baseline="300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391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Fonctions (</a:t>
            </a:r>
            <a:r>
              <a:rPr lang="fr-FR" sz="4000" b="1" dirty="0" smtClean="0">
                <a:solidFill>
                  <a:schemeClr val="tx1"/>
                </a:solidFill>
              </a:rPr>
              <a:t>appel d’une fonction</a:t>
            </a:r>
            <a:r>
              <a:rPr lang="fr-FR" sz="4000" b="1" dirty="0" smtClean="0">
                <a:solidFill>
                  <a:srgbClr val="0070C0"/>
                </a:solidFill>
              </a:rPr>
              <a:t>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84136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sz="2800" dirty="0"/>
              <a:t>Un appel de fonction est une expression d’affectation de manière à ce que le résultat soit récupéré dans une variable globale : </a:t>
            </a:r>
            <a:endParaRPr lang="fr-FR" sz="2800" dirty="0" smtClean="0"/>
          </a:p>
          <a:p>
            <a:pPr marL="0" indent="0" algn="just">
              <a:spcAft>
                <a:spcPts val="1200"/>
              </a:spcAft>
              <a:buNone/>
              <a:tabLst>
                <a:tab pos="361950" algn="l"/>
              </a:tabLst>
            </a:pPr>
            <a:r>
              <a:rPr lang="fr-FR" sz="2800" dirty="0" smtClean="0"/>
              <a:t>	Variable-globale </a:t>
            </a:r>
            <a:r>
              <a:rPr lang="fr-FR" sz="2800" dirty="0" smtClean="0">
                <a:sym typeface="Wingdings" pitchFamily="2" charset="2"/>
              </a:rPr>
              <a:t> </a:t>
            </a:r>
            <a:r>
              <a:rPr lang="fr-FR" sz="2800" b="1" dirty="0" err="1" smtClean="0">
                <a:solidFill>
                  <a:srgbClr val="0070C0"/>
                </a:solidFill>
              </a:rPr>
              <a:t>Nom_Fonction</a:t>
            </a:r>
            <a:r>
              <a:rPr lang="fr-FR" sz="2800" b="1" dirty="0" smtClean="0">
                <a:solidFill>
                  <a:srgbClr val="0070C0"/>
                </a:solidFill>
              </a:rPr>
              <a:t> </a:t>
            </a:r>
            <a:r>
              <a:rPr lang="fr-FR" sz="2800" b="1" dirty="0">
                <a:solidFill>
                  <a:srgbClr val="0070C0"/>
                </a:solidFill>
              </a:rPr>
              <a:t>(paramètres) </a:t>
            </a:r>
            <a:r>
              <a:rPr lang="fr-FR" sz="2800" dirty="0" smtClean="0"/>
              <a:t>;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800" dirty="0"/>
              <a:t> </a:t>
            </a:r>
            <a:r>
              <a:rPr lang="fr-FR" sz="2800" dirty="0" smtClean="0"/>
              <a:t>    </a:t>
            </a:r>
            <a:r>
              <a:rPr lang="fr-FR" sz="2800" b="1" dirty="0" smtClean="0"/>
              <a:t>Exemple:</a:t>
            </a:r>
            <a:r>
              <a:rPr lang="fr-FR" sz="2800" dirty="0" smtClean="0"/>
              <a:t> 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800" dirty="0"/>
              <a:t> </a:t>
            </a:r>
            <a:r>
              <a:rPr lang="fr-FR" sz="2800" dirty="0" smtClean="0"/>
              <a:t>             C </a:t>
            </a:r>
            <a:r>
              <a:rPr lang="fr-FR" sz="2800" dirty="0" smtClean="0">
                <a:sym typeface="Wingdings" pitchFamily="2" charset="2"/>
              </a:rPr>
              <a:t> carré (X);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519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Fonctions (</a:t>
            </a:r>
            <a:r>
              <a:rPr lang="fr-FR" sz="4000" b="1" dirty="0" smtClean="0">
                <a:solidFill>
                  <a:schemeClr val="tx1"/>
                </a:solidFill>
              </a:rPr>
              <a:t>appel d’une fonction</a:t>
            </a:r>
            <a:r>
              <a:rPr lang="fr-FR" sz="4000" b="1" dirty="0" smtClean="0">
                <a:solidFill>
                  <a:srgbClr val="0070C0"/>
                </a:solidFill>
              </a:rPr>
              <a:t>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84136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fr-FR" sz="2800" dirty="0" smtClean="0"/>
              <a:t>On peut appeler aussi une fonction directement dans une instruction d’affichage Ecrire (</a:t>
            </a:r>
            <a:r>
              <a:rPr lang="fr-FR" sz="2800" b="1" dirty="0" err="1"/>
              <a:t>Nom_Fonction</a:t>
            </a:r>
            <a:r>
              <a:rPr lang="fr-FR" sz="2800" b="1" dirty="0"/>
              <a:t> (paramètres</a:t>
            </a:r>
            <a:r>
              <a:rPr lang="fr-FR" sz="2800" b="1" dirty="0" smtClean="0"/>
              <a:t>)) </a:t>
            </a:r>
            <a:r>
              <a:rPr lang="fr-FR" sz="2800" dirty="0" smtClean="0"/>
              <a:t>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800" dirty="0" smtClean="0">
                <a:sym typeface="Wingdings" pitchFamily="2" charset="2"/>
              </a:rPr>
              <a:t>	Exemple: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fr-FR" sz="2800" dirty="0">
                <a:sym typeface="Wingdings" pitchFamily="2" charset="2"/>
              </a:rPr>
              <a:t>	</a:t>
            </a:r>
            <a:r>
              <a:rPr lang="fr-FR" sz="2800" dirty="0" smtClean="0">
                <a:sym typeface="Wingdings" pitchFamily="2" charset="2"/>
              </a:rPr>
              <a:t>Ecrire (carré (X));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291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4000" b="1" dirty="0" smtClean="0">
                <a:solidFill>
                  <a:srgbClr val="0070C0"/>
                </a:solidFill>
              </a:rPr>
              <a:t>2.1  Fonctions (</a:t>
            </a:r>
            <a:r>
              <a:rPr lang="fr-FR" sz="4000" b="1" dirty="0" smtClean="0">
                <a:solidFill>
                  <a:schemeClr val="tx1"/>
                </a:solidFill>
              </a:rPr>
              <a:t>appel d’une fonction</a:t>
            </a:r>
            <a:r>
              <a:rPr lang="fr-FR" sz="4000" b="1" dirty="0" smtClean="0">
                <a:solidFill>
                  <a:srgbClr val="0070C0"/>
                </a:solidFill>
              </a:rPr>
              <a:t>)</a:t>
            </a:r>
            <a:endParaRPr lang="fr-FR" sz="4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84136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fr-FR" sz="2800" dirty="0" smtClean="0"/>
              <a:t>On peut appeler aussi une fonction directement dans une instruction conditionnelle 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 smtClean="0">
                <a:sym typeface="Wingdings" pitchFamily="2" charset="2"/>
              </a:rPr>
              <a:t>     Exemple</a:t>
            </a:r>
            <a:r>
              <a:rPr lang="fr-FR" sz="2800" dirty="0" smtClean="0">
                <a:sym typeface="Wingdings" pitchFamily="2" charset="2"/>
              </a:rPr>
              <a:t>: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>
                <a:sym typeface="Wingdings" pitchFamily="2" charset="2"/>
              </a:rPr>
              <a:t>	</a:t>
            </a:r>
            <a:r>
              <a:rPr lang="fr-FR" sz="2800" b="1" dirty="0" smtClean="0">
                <a:sym typeface="Wingdings" pitchFamily="2" charset="2"/>
              </a:rPr>
              <a:t>Si</a:t>
            </a:r>
            <a:r>
              <a:rPr lang="fr-FR" sz="2800" dirty="0" smtClean="0">
                <a:sym typeface="Wingdings" pitchFamily="2" charset="2"/>
              </a:rPr>
              <a:t> </a:t>
            </a:r>
            <a:r>
              <a:rPr lang="fr-FR" sz="2800" dirty="0" err="1"/>
              <a:t>Vérifier_ND</a:t>
            </a:r>
            <a:r>
              <a:rPr lang="fr-FR" sz="2800" dirty="0"/>
              <a:t> (</a:t>
            </a:r>
            <a:r>
              <a:rPr lang="fr-FR" sz="2800" dirty="0" smtClean="0"/>
              <a:t>N) Alors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/>
              <a:t>	</a:t>
            </a:r>
            <a:r>
              <a:rPr lang="fr-FR" sz="2800" dirty="0" smtClean="0"/>
              <a:t>	Ecrire (" Nombre déficient" );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/>
              <a:t>	</a:t>
            </a:r>
            <a:r>
              <a:rPr lang="fr-FR" sz="2800" b="1" dirty="0" smtClean="0"/>
              <a:t>Sinon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/>
              <a:t>	</a:t>
            </a:r>
            <a:r>
              <a:rPr lang="fr-FR" sz="2800" dirty="0" smtClean="0"/>
              <a:t>	 </a:t>
            </a:r>
            <a:r>
              <a:rPr lang="fr-FR" sz="2800" dirty="0"/>
              <a:t>Ecrire (" Nombre </a:t>
            </a:r>
            <a:r>
              <a:rPr lang="fr-FR" sz="2800" dirty="0" smtClean="0"/>
              <a:t>non déficient</a:t>
            </a:r>
            <a:r>
              <a:rPr lang="fr-FR" sz="2800" dirty="0"/>
              <a:t>" );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>
                <a:sym typeface="Wingdings" pitchFamily="2" charset="2"/>
              </a:rPr>
              <a:t>	</a:t>
            </a:r>
            <a:r>
              <a:rPr lang="fr-FR" sz="2800" b="1" dirty="0" smtClean="0">
                <a:sym typeface="Wingdings" pitchFamily="2" charset="2"/>
              </a:rPr>
              <a:t>Finsi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fr-FR" sz="2800" b="1" dirty="0" smtClean="0">
                <a:solidFill>
                  <a:srgbClr val="3366CC"/>
                </a:solidFill>
                <a:sym typeface="Wingdings" pitchFamily="2" charset="2"/>
              </a:rPr>
              <a:t>Une fonction peut appeler d’autres fonctions ou procédures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002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3. </a:t>
            </a:r>
            <a:r>
              <a:rPr lang="fr-FR" sz="3200" b="1" dirty="0"/>
              <a:t>Les variables globales et les variables locales 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092048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fr-FR" sz="2800" dirty="0" smtClean="0"/>
              <a:t>Une </a:t>
            </a:r>
            <a:r>
              <a:rPr lang="fr-FR" sz="2800" b="1" i="1" dirty="0"/>
              <a:t>variable globale </a:t>
            </a:r>
            <a:r>
              <a:rPr lang="fr-FR" sz="2800" dirty="0"/>
              <a:t>est une variable déclarée dans le programme (algorithme) principal et peut être utilisée par une ou plusieurs procédures ou fonctions.   </a:t>
            </a:r>
            <a:endParaRPr lang="fr-FR" sz="2800" dirty="0" smtClean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fr-FR" sz="2800" dirty="0" smtClean="0"/>
              <a:t>Une </a:t>
            </a:r>
            <a:r>
              <a:rPr lang="fr-FR" sz="2800" b="1" i="1" dirty="0"/>
              <a:t>variable locale </a:t>
            </a:r>
            <a:r>
              <a:rPr lang="fr-FR" sz="2800" dirty="0"/>
              <a:t>est une variable déclarée et utilisée dans un sous programme (procédure ou une fonction). </a:t>
            </a:r>
            <a:endParaRPr lang="fr-FR" sz="28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001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smtClean="0"/>
              <a:t>Un </a:t>
            </a:r>
            <a:r>
              <a:rPr lang="fr-FR" sz="2400" dirty="0"/>
              <a:t>sous-programme </a:t>
            </a:r>
            <a:r>
              <a:rPr lang="fr-FR" sz="2400" dirty="0" smtClean="0"/>
              <a:t>(</a:t>
            </a:r>
            <a:r>
              <a:rPr lang="fr-FR" sz="2600" b="1" dirty="0" smtClean="0">
                <a:solidFill>
                  <a:schemeClr val="accent1">
                    <a:lumMod val="75000"/>
                  </a:schemeClr>
                </a:solidFill>
              </a:rPr>
              <a:t>Module</a:t>
            </a:r>
            <a:r>
              <a:rPr lang="fr-FR" sz="2400" dirty="0" smtClean="0"/>
              <a:t>) </a:t>
            </a:r>
            <a:r>
              <a:rPr lang="fr-FR" sz="2400" dirty="0"/>
              <a:t>est un programme (algorithme) qui décrit la solution d’un sous problème. </a:t>
            </a:r>
            <a:endParaRPr lang="fr-FR" sz="2400" dirty="0" smtClean="0"/>
          </a:p>
          <a:p>
            <a:pPr marL="342900" lvl="1" indent="-34290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smtClean="0"/>
              <a:t>Schématiquement </a:t>
            </a:r>
            <a:r>
              <a:rPr lang="fr-FR" sz="2400" dirty="0"/>
              <a:t>un module (sous-programme) est représenté par une boite noir qui a des entrées, des sorties et un rôle bien précis comme suit </a:t>
            </a:r>
            <a:r>
              <a:rPr lang="fr-FR" sz="2400" dirty="0" smtClean="0"/>
              <a:t>:</a:t>
            </a:r>
          </a:p>
          <a:p>
            <a:pPr marL="0" lvl="1" indent="0" algn="just">
              <a:spcAft>
                <a:spcPts val="600"/>
              </a:spcAft>
              <a:buNone/>
            </a:pPr>
            <a:endParaRPr lang="fr-FR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600" b="1" dirty="0" smtClean="0">
                <a:solidFill>
                  <a:srgbClr val="0070C0"/>
                </a:solidFill>
              </a:rPr>
              <a:t>2. Sous programmes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0" t="56276" r="23578" b="18276"/>
          <a:stretch/>
        </p:blipFill>
        <p:spPr bwMode="auto">
          <a:xfrm>
            <a:off x="176275" y="3434057"/>
            <a:ext cx="8860221" cy="1939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013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3. </a:t>
            </a:r>
            <a:r>
              <a:rPr lang="fr-FR" sz="3200" b="1" dirty="0"/>
              <a:t>Les variables globales et les variables locales 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1212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400" b="1" dirty="0" smtClean="0"/>
              <a:t>Algorithme </a:t>
            </a:r>
            <a:r>
              <a:rPr lang="fr-FR" sz="2400" dirty="0" err="1"/>
              <a:t>util</a:t>
            </a:r>
            <a:r>
              <a:rPr lang="fr-FR" sz="2400" dirty="0"/>
              <a:t>-Proc </a:t>
            </a:r>
            <a:endParaRPr lang="fr-FR" sz="24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400" dirty="0" smtClean="0"/>
              <a:t>	</a:t>
            </a:r>
            <a:r>
              <a:rPr lang="fr-FR" sz="2800" dirty="0" smtClean="0"/>
              <a:t>A</a:t>
            </a:r>
            <a:r>
              <a:rPr lang="fr-FR" sz="2800" dirty="0"/>
              <a:t>, B : entier </a:t>
            </a:r>
            <a:r>
              <a:rPr lang="fr-FR" sz="2800" dirty="0" smtClean="0"/>
              <a:t>; 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400" dirty="0" smtClean="0"/>
              <a:t> 	</a:t>
            </a:r>
            <a:r>
              <a:rPr lang="fr-FR" sz="2400" b="1" dirty="0" smtClean="0"/>
              <a:t>Procédure </a:t>
            </a:r>
            <a:r>
              <a:rPr lang="fr-FR" sz="2400" dirty="0"/>
              <a:t>Permuter (Var x, y: réel</a:t>
            </a:r>
            <a:r>
              <a:rPr lang="fr-FR" sz="2400" dirty="0" smtClean="0"/>
              <a:t>);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400" dirty="0" smtClean="0"/>
              <a:t>	 	</a:t>
            </a:r>
            <a:r>
              <a:rPr lang="fr-FR" sz="2800" dirty="0" smtClean="0"/>
              <a:t>Z</a:t>
            </a:r>
            <a:r>
              <a:rPr lang="fr-FR" sz="2800" dirty="0"/>
              <a:t>: réel </a:t>
            </a:r>
            <a:r>
              <a:rPr lang="fr-FR" sz="2800" dirty="0" smtClean="0"/>
              <a:t>;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400" b="1" dirty="0" smtClean="0"/>
              <a:t>	Début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400" dirty="0" smtClean="0"/>
              <a:t>		Z  </a:t>
            </a:r>
            <a:r>
              <a:rPr lang="fr-FR" sz="2400" dirty="0" smtClean="0">
                <a:sym typeface="Wingdings" pitchFamily="2" charset="2"/>
              </a:rPr>
              <a:t> </a:t>
            </a:r>
            <a:r>
              <a:rPr lang="fr-FR" sz="2400" dirty="0" smtClean="0"/>
              <a:t>x ;      </a:t>
            </a:r>
            <a:r>
              <a:rPr lang="fr-FR" sz="2400" dirty="0"/>
              <a:t>x 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smtClean="0"/>
              <a:t> </a:t>
            </a:r>
            <a:r>
              <a:rPr lang="fr-FR" sz="2400" dirty="0"/>
              <a:t>y ; </a:t>
            </a:r>
            <a:r>
              <a:rPr lang="fr-FR" sz="2400" dirty="0" smtClean="0"/>
              <a:t>    y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smtClean="0"/>
              <a:t>   </a:t>
            </a:r>
            <a:r>
              <a:rPr lang="fr-FR" sz="2400" dirty="0"/>
              <a:t>Z ; </a:t>
            </a:r>
            <a:endParaRPr lang="fr-FR" sz="2400" dirty="0" smtClean="0"/>
          </a:p>
          <a:p>
            <a:pPr marL="0" indent="0" algn="just">
              <a:buNone/>
            </a:pPr>
            <a:r>
              <a:rPr lang="fr-FR" sz="2400" b="1" dirty="0" smtClean="0"/>
              <a:t>	Fin </a:t>
            </a:r>
          </a:p>
          <a:p>
            <a:pPr marL="0" indent="0" algn="just">
              <a:buNone/>
            </a:pPr>
            <a:r>
              <a:rPr lang="fr-FR" sz="2400" b="1" dirty="0" smtClean="0"/>
              <a:t>Début </a:t>
            </a:r>
          </a:p>
          <a:p>
            <a:pPr marL="0" indent="0" algn="just">
              <a:buNone/>
            </a:pPr>
            <a:r>
              <a:rPr lang="fr-FR" sz="2400" dirty="0" smtClean="0"/>
              <a:t>	Lire </a:t>
            </a:r>
            <a:r>
              <a:rPr lang="fr-FR" sz="2400" dirty="0"/>
              <a:t>(A, B) ; </a:t>
            </a:r>
            <a:endParaRPr lang="fr-FR" sz="2400" dirty="0" smtClean="0"/>
          </a:p>
          <a:p>
            <a:pPr marL="0" indent="0" algn="just">
              <a:buNone/>
            </a:pPr>
            <a:r>
              <a:rPr lang="fr-FR" sz="2400" dirty="0" smtClean="0"/>
              <a:t>	Permuter </a:t>
            </a:r>
            <a:r>
              <a:rPr lang="fr-FR" sz="2400" dirty="0"/>
              <a:t>(A, B) </a:t>
            </a:r>
            <a:r>
              <a:rPr lang="fr-FR" sz="2400" dirty="0" smtClean="0"/>
              <a:t>;</a:t>
            </a:r>
          </a:p>
          <a:p>
            <a:pPr marL="0" indent="0" algn="just">
              <a:buNone/>
            </a:pPr>
            <a:r>
              <a:rPr lang="fr-FR" sz="2400" dirty="0" smtClean="0"/>
              <a:t> 	Ecrire </a:t>
            </a:r>
            <a:r>
              <a:rPr lang="fr-FR" sz="2400" dirty="0"/>
              <a:t>(A, B) </a:t>
            </a:r>
            <a:r>
              <a:rPr lang="fr-FR" sz="2400" dirty="0" smtClean="0"/>
              <a:t>;</a:t>
            </a:r>
          </a:p>
          <a:p>
            <a:pPr marL="0" indent="0" algn="just">
              <a:buNone/>
            </a:pPr>
            <a:r>
              <a:rPr lang="fr-FR" sz="2400" dirty="0" smtClean="0"/>
              <a:t> </a:t>
            </a:r>
            <a:r>
              <a:rPr lang="fr-FR" sz="2400" b="1" dirty="0"/>
              <a:t>Fin.</a:t>
            </a:r>
            <a:endParaRPr lang="fr-FR" sz="24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30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419872" y="1412776"/>
            <a:ext cx="3112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rgbClr val="0070C0"/>
                </a:solidFill>
              </a:rPr>
              <a:t>// Variable Globale </a:t>
            </a:r>
          </a:p>
        </p:txBody>
      </p:sp>
      <p:sp>
        <p:nvSpPr>
          <p:cNvPr id="5" name="Rectangle 4"/>
          <p:cNvSpPr/>
          <p:nvPr/>
        </p:nvSpPr>
        <p:spPr>
          <a:xfrm>
            <a:off x="3419872" y="2492896"/>
            <a:ext cx="28221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rgbClr val="920E5D"/>
                </a:solidFill>
              </a:rPr>
              <a:t>// Variable Locale</a:t>
            </a:r>
          </a:p>
        </p:txBody>
      </p:sp>
    </p:spTree>
    <p:extLst>
      <p:ext uri="{BB962C8B-B14F-4D97-AF65-F5344CB8AC3E}">
        <p14:creationId xmlns:p14="http://schemas.microsoft.com/office/powerpoint/2010/main" val="224729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4. </a:t>
            </a:r>
            <a:r>
              <a:rPr lang="fr-FR" sz="3200" b="1" dirty="0" smtClean="0"/>
              <a:t>Le </a:t>
            </a:r>
            <a:r>
              <a:rPr lang="fr-FR" sz="3200" b="1" dirty="0"/>
              <a:t>passage des paramètres : 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12128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fr-FR" sz="2800" dirty="0"/>
              <a:t>Il faut rappeler qu’une </a:t>
            </a:r>
            <a:r>
              <a:rPr lang="fr-FR" sz="2800" b="1" i="1" dirty="0"/>
              <a:t>variable </a:t>
            </a:r>
            <a:r>
              <a:rPr lang="fr-FR" sz="2800" dirty="0"/>
              <a:t>dans un programme est un espace mémoire destiné à stocker une </a:t>
            </a:r>
            <a:r>
              <a:rPr lang="fr-FR" sz="2800" b="1" i="1" dirty="0"/>
              <a:t>valeur</a:t>
            </a:r>
            <a:r>
              <a:rPr lang="fr-FR" sz="2800" dirty="0"/>
              <a:t>.  </a:t>
            </a:r>
            <a:endParaRPr lang="fr-FR" sz="2800" dirty="0" smtClean="0"/>
          </a:p>
          <a:p>
            <a:pPr algn="just">
              <a:spcAft>
                <a:spcPts val="600"/>
              </a:spcAft>
            </a:pPr>
            <a:r>
              <a:rPr lang="fr-FR" sz="2800" dirty="0" smtClean="0"/>
              <a:t>Une </a:t>
            </a:r>
            <a:r>
              <a:rPr lang="fr-FR" sz="2800" dirty="0"/>
              <a:t>variable possède un </a:t>
            </a:r>
            <a:r>
              <a:rPr lang="fr-FR" sz="2800" b="1" i="1" dirty="0"/>
              <a:t>nom </a:t>
            </a:r>
            <a:r>
              <a:rPr lang="fr-FR" sz="2800" dirty="0"/>
              <a:t>(</a:t>
            </a:r>
            <a:r>
              <a:rPr lang="fr-FR" sz="2800" dirty="0" smtClean="0"/>
              <a:t>identificateur</a:t>
            </a:r>
            <a:r>
              <a:rPr lang="fr-FR" sz="2800" dirty="0"/>
              <a:t>) et une </a:t>
            </a:r>
            <a:r>
              <a:rPr lang="fr-FR" sz="2800" b="1" i="1" dirty="0"/>
              <a:t>adresse </a:t>
            </a:r>
            <a:r>
              <a:rPr lang="fr-FR" sz="2800" dirty="0"/>
              <a:t>mémoire</a:t>
            </a:r>
            <a:r>
              <a:rPr lang="fr-FR" sz="2800" dirty="0" smtClean="0"/>
              <a:t>.</a:t>
            </a:r>
          </a:p>
          <a:p>
            <a:pPr algn="just">
              <a:spcAft>
                <a:spcPts val="600"/>
              </a:spcAft>
            </a:pPr>
            <a:r>
              <a:rPr lang="fr-FR" sz="2800" dirty="0" smtClean="0"/>
              <a:t>Les </a:t>
            </a:r>
            <a:r>
              <a:rPr lang="fr-FR" sz="2800" dirty="0"/>
              <a:t>identificateurs représentent les paramètres dans la </a:t>
            </a:r>
            <a:r>
              <a:rPr lang="fr-FR" sz="2800" b="1" i="1" dirty="0"/>
              <a:t>déclaration </a:t>
            </a:r>
            <a:r>
              <a:rPr lang="fr-FR" sz="2800" dirty="0"/>
              <a:t>des sous programmes ne sont pas les mêmes a </a:t>
            </a:r>
            <a:r>
              <a:rPr lang="fr-FR" sz="2800" b="1" i="1" dirty="0"/>
              <a:t>l’appel</a:t>
            </a:r>
            <a:r>
              <a:rPr lang="fr-FR" sz="2800" dirty="0"/>
              <a:t>.  </a:t>
            </a:r>
            <a:endParaRPr lang="fr-FR" sz="2800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771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4. </a:t>
            </a:r>
            <a:r>
              <a:rPr lang="fr-FR" sz="3200" b="1" dirty="0" smtClean="0"/>
              <a:t>Le </a:t>
            </a:r>
            <a:r>
              <a:rPr lang="fr-FR" sz="3200" b="1" dirty="0"/>
              <a:t>passage des paramètres : 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12128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fr-FR" sz="2800" dirty="0" smtClean="0"/>
              <a:t>Il </a:t>
            </a:r>
            <a:r>
              <a:rPr lang="fr-FR" sz="2800" dirty="0"/>
              <a:t>existe deux types de passage (transmissions) de paramètres : </a:t>
            </a:r>
            <a:endParaRPr lang="fr-FR" sz="2800" dirty="0" smtClean="0"/>
          </a:p>
          <a:p>
            <a:pPr marL="898525" indent="-457200" algn="just">
              <a:spcAft>
                <a:spcPts val="600"/>
              </a:spcAft>
              <a:buAutoNum type="alphaLcParenR"/>
            </a:pPr>
            <a:r>
              <a:rPr lang="fr-FR" sz="2800" b="1" dirty="0" smtClean="0">
                <a:solidFill>
                  <a:srgbClr val="920E5D"/>
                </a:solidFill>
              </a:rPr>
              <a:t>Le </a:t>
            </a:r>
            <a:r>
              <a:rPr lang="fr-FR" sz="2800" b="1" dirty="0">
                <a:solidFill>
                  <a:srgbClr val="920E5D"/>
                </a:solidFill>
              </a:rPr>
              <a:t>passage par valeur </a:t>
            </a:r>
            <a:endParaRPr lang="fr-FR" sz="2800" b="1" dirty="0" smtClean="0">
              <a:solidFill>
                <a:srgbClr val="920E5D"/>
              </a:solidFill>
            </a:endParaRPr>
          </a:p>
          <a:p>
            <a:pPr marL="898525" indent="-457200" algn="just">
              <a:spcAft>
                <a:spcPts val="600"/>
              </a:spcAft>
              <a:buAutoNum type="alphaLcParenR"/>
            </a:pPr>
            <a:r>
              <a:rPr lang="fr-FR" sz="2800" b="1" dirty="0" smtClean="0">
                <a:solidFill>
                  <a:srgbClr val="920E5D"/>
                </a:solidFill>
              </a:rPr>
              <a:t>b</a:t>
            </a:r>
            <a:r>
              <a:rPr lang="fr-FR" sz="2800" b="1" dirty="0">
                <a:solidFill>
                  <a:srgbClr val="920E5D"/>
                </a:solidFill>
              </a:rPr>
              <a:t>) Le passage par variable (ou par adresses)</a:t>
            </a:r>
            <a:endParaRPr lang="fr-FR" sz="2800" b="1" dirty="0" smtClean="0">
              <a:solidFill>
                <a:srgbClr val="920E5D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580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4.1. </a:t>
            </a:r>
            <a:r>
              <a:rPr lang="fr-FR" sz="3200" b="1" dirty="0" smtClean="0">
                <a:solidFill>
                  <a:schemeClr val="tx1"/>
                </a:solidFill>
              </a:rPr>
              <a:t>P</a:t>
            </a:r>
            <a:r>
              <a:rPr lang="fr-FR" sz="3200" b="1" dirty="0" smtClean="0"/>
              <a:t>assage par valeur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12128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fr-FR" sz="2800" dirty="0" smtClean="0"/>
              <a:t>Les </a:t>
            </a:r>
            <a:r>
              <a:rPr lang="fr-FR" sz="2800" dirty="0"/>
              <a:t>valeurs des paramètres effectifs sont copiées dans les paramètres formels de sous programme sans toucher les valeurs d’origines.  </a:t>
            </a:r>
            <a:endParaRPr lang="fr-FR" sz="2800" dirty="0" smtClean="0"/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fr-FR" sz="2800" dirty="0" smtClean="0"/>
              <a:t>Dans </a:t>
            </a:r>
            <a:r>
              <a:rPr lang="fr-FR" sz="2800" dirty="0"/>
              <a:t>ce cas, se sont les variables locales dans le sous programme appelée qui sont utilisées. </a:t>
            </a:r>
            <a:endParaRPr lang="fr-FR" sz="2800" dirty="0" smtClean="0"/>
          </a:p>
          <a:p>
            <a:pPr algn="just">
              <a:spcBef>
                <a:spcPts val="1200"/>
              </a:spcBef>
              <a:spcAft>
                <a:spcPts val="1800"/>
              </a:spcAft>
            </a:pPr>
            <a:r>
              <a:rPr lang="fr-FR" sz="2800" dirty="0" smtClean="0"/>
              <a:t>La </a:t>
            </a:r>
            <a:r>
              <a:rPr lang="fr-FR" sz="2800" dirty="0"/>
              <a:t>modification des variables locales dans le sous programme ne modifie pas les variables passée en paramètre</a:t>
            </a:r>
            <a:r>
              <a:rPr lang="fr-FR" sz="2800" dirty="0" smtClean="0"/>
              <a:t>, parce </a:t>
            </a:r>
            <a:r>
              <a:rPr lang="fr-FR" sz="2800" dirty="0"/>
              <a:t>que ces modifications ne s'appliquent qu'à une copie de ces dernières. </a:t>
            </a:r>
            <a:endParaRPr lang="fr-FR" sz="28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81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4. </a:t>
            </a:r>
            <a:r>
              <a:rPr lang="fr-FR" sz="3200" b="1" dirty="0">
                <a:solidFill>
                  <a:schemeClr val="tx1"/>
                </a:solidFill>
              </a:rPr>
              <a:t>P</a:t>
            </a:r>
            <a:r>
              <a:rPr lang="fr-FR" sz="3200" b="1" dirty="0"/>
              <a:t>assage par valeur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1212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/>
              <a:t>Exemple : </a:t>
            </a:r>
            <a:endParaRPr lang="fr-FR" sz="2800" b="1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 smtClean="0"/>
              <a:t>Algorithme </a:t>
            </a:r>
            <a:r>
              <a:rPr lang="fr-FR" sz="2800" dirty="0" err="1"/>
              <a:t>P_Valeur</a:t>
            </a:r>
            <a:r>
              <a:rPr lang="fr-FR" sz="2800" dirty="0"/>
              <a:t>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A</a:t>
            </a:r>
            <a:r>
              <a:rPr lang="fr-FR" sz="2800" dirty="0"/>
              <a:t>, B : réel 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Procédure </a:t>
            </a:r>
            <a:r>
              <a:rPr lang="fr-FR" sz="2800" dirty="0"/>
              <a:t>Permuter (X, Y: réel);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/>
              <a:t>	</a:t>
            </a:r>
            <a:r>
              <a:rPr lang="fr-FR" sz="2800" dirty="0" smtClean="0"/>
              <a:t>Z </a:t>
            </a:r>
            <a:r>
              <a:rPr lang="fr-FR" sz="2800" dirty="0"/>
              <a:t>: réel </a:t>
            </a:r>
            <a:r>
              <a:rPr lang="fr-FR" sz="2800" dirty="0" smtClean="0"/>
              <a:t>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/>
              <a:t>Début </a:t>
            </a:r>
            <a:endParaRPr lang="fr-FR" sz="2800" b="1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Z</a:t>
            </a:r>
            <a:r>
              <a:rPr lang="fr-FR" sz="2800" dirty="0" smtClean="0">
                <a:sym typeface="Wingdings" pitchFamily="2" charset="2"/>
              </a:rPr>
              <a:t></a:t>
            </a:r>
            <a:r>
              <a:rPr lang="fr-FR" sz="2800" dirty="0" smtClean="0"/>
              <a:t>   </a:t>
            </a:r>
            <a:r>
              <a:rPr lang="fr-FR" sz="2800" dirty="0"/>
              <a:t>X 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X</a:t>
            </a:r>
            <a:r>
              <a:rPr lang="fr-FR" sz="2800" dirty="0" smtClean="0">
                <a:sym typeface="Wingdings" pitchFamily="2" charset="2"/>
              </a:rPr>
              <a:t></a:t>
            </a:r>
            <a:r>
              <a:rPr lang="fr-FR" sz="2800" dirty="0" smtClean="0"/>
              <a:t>   Y ;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Y</a:t>
            </a:r>
            <a:r>
              <a:rPr lang="fr-FR" sz="2800" dirty="0" smtClean="0">
                <a:sym typeface="Wingdings" pitchFamily="2" charset="2"/>
              </a:rPr>
              <a:t></a:t>
            </a:r>
            <a:r>
              <a:rPr lang="fr-FR" sz="2800" dirty="0" smtClean="0"/>
              <a:t>   Z ;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 smtClean="0"/>
              <a:t>Fin </a:t>
            </a:r>
            <a:endParaRPr lang="fr-FR" sz="28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19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4. </a:t>
            </a:r>
            <a:r>
              <a:rPr lang="fr-FR" sz="3200" b="1" dirty="0">
                <a:solidFill>
                  <a:schemeClr val="tx1"/>
                </a:solidFill>
              </a:rPr>
              <a:t>P</a:t>
            </a:r>
            <a:r>
              <a:rPr lang="fr-FR" sz="3200" b="1" dirty="0"/>
              <a:t>assage par valeur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8413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fr-FR" sz="2800" b="1" dirty="0" smtClean="0"/>
              <a:t>Début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800" b="1" dirty="0"/>
              <a:t>	</a:t>
            </a:r>
            <a:r>
              <a:rPr lang="fr-FR" sz="2800" dirty="0" smtClean="0"/>
              <a:t>A </a:t>
            </a:r>
            <a:r>
              <a:rPr lang="fr-FR" sz="2800" dirty="0" smtClean="0">
                <a:sym typeface="Wingdings" pitchFamily="2" charset="2"/>
              </a:rPr>
              <a:t></a:t>
            </a:r>
            <a:r>
              <a:rPr lang="fr-FR" sz="2800" dirty="0" smtClean="0"/>
              <a:t>   </a:t>
            </a:r>
            <a:r>
              <a:rPr lang="fr-FR" sz="2800" dirty="0"/>
              <a:t>3; </a:t>
            </a:r>
            <a:endParaRPr lang="fr-FR" sz="2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2800" dirty="0"/>
              <a:t>	</a:t>
            </a:r>
            <a:r>
              <a:rPr lang="fr-FR" sz="2800" dirty="0" smtClean="0"/>
              <a:t>B </a:t>
            </a:r>
            <a:r>
              <a:rPr lang="fr-FR" sz="2800" dirty="0" smtClean="0">
                <a:sym typeface="Wingdings" pitchFamily="2" charset="2"/>
              </a:rPr>
              <a:t></a:t>
            </a:r>
            <a:r>
              <a:rPr lang="fr-FR" sz="2800" dirty="0" smtClean="0"/>
              <a:t>  </a:t>
            </a:r>
            <a:r>
              <a:rPr lang="fr-FR" sz="2800" dirty="0"/>
              <a:t>5; </a:t>
            </a:r>
            <a:endParaRPr lang="fr-FR" sz="2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2800" dirty="0"/>
              <a:t>	</a:t>
            </a:r>
            <a:r>
              <a:rPr lang="fr-FR" sz="2800" dirty="0" smtClean="0"/>
              <a:t>Permuter </a:t>
            </a:r>
            <a:r>
              <a:rPr lang="fr-FR" sz="2800" dirty="0"/>
              <a:t>(A, B) ; </a:t>
            </a:r>
            <a:endParaRPr lang="fr-FR" sz="2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2800" dirty="0"/>
              <a:t>	</a:t>
            </a:r>
            <a:r>
              <a:rPr lang="fr-FR" sz="2800" dirty="0" smtClean="0"/>
              <a:t>Ecrire</a:t>
            </a:r>
            <a:r>
              <a:rPr lang="fr-FR" sz="2800" dirty="0"/>
              <a:t> (A, B) ; </a:t>
            </a:r>
            <a:endParaRPr lang="fr-FR" sz="2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2800" b="1" dirty="0" smtClean="0">
                <a:solidFill>
                  <a:srgbClr val="3366CC"/>
                </a:solidFill>
                <a:sym typeface="Wingdings" pitchFamily="2" charset="2"/>
              </a:rPr>
              <a:t>Fin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FR" sz="2800" dirty="0"/>
              <a:t>Le passage des paramètres se fait par valeur :  </a:t>
            </a:r>
            <a:endParaRPr lang="fr-FR" sz="28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sz="2800" dirty="0" smtClean="0"/>
              <a:t>Les </a:t>
            </a:r>
            <a:r>
              <a:rPr lang="fr-FR" sz="2800" dirty="0"/>
              <a:t>valeurs des paramètres effectifs ‘A’ et ‘B’ sont copier dans les paramètres formels ‘X’ et ‘Y’ lors de l’appel : A </a:t>
            </a:r>
            <a:r>
              <a:rPr lang="fr-FR" sz="2800" b="1" dirty="0"/>
              <a:t>→ </a:t>
            </a:r>
            <a:r>
              <a:rPr lang="fr-FR" sz="2800" dirty="0"/>
              <a:t>X, B → Y   </a:t>
            </a:r>
            <a:endParaRPr lang="fr-FR" sz="28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sz="2800" dirty="0" smtClean="0"/>
              <a:t>Les </a:t>
            </a:r>
            <a:r>
              <a:rPr lang="fr-FR" sz="2800" dirty="0"/>
              <a:t>modifications (permutation) sont apportés seulement sur les variables locales (X, Y, Z).   </a:t>
            </a:r>
            <a:endParaRPr lang="fr-FR" sz="28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616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4.2 </a:t>
            </a:r>
            <a:r>
              <a:rPr lang="fr-FR" sz="3200" b="1" dirty="0"/>
              <a:t>Le passage </a:t>
            </a:r>
            <a:r>
              <a:rPr lang="fr-FR" sz="3200" b="1" dirty="0" smtClean="0"/>
              <a:t>par variable </a:t>
            </a:r>
            <a:r>
              <a:rPr lang="fr-FR" sz="3200" b="1" dirty="0"/>
              <a:t>: 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30807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2400"/>
              </a:spcAft>
            </a:pPr>
            <a:r>
              <a:rPr lang="fr-FR" sz="2800" dirty="0" smtClean="0"/>
              <a:t>Cette </a:t>
            </a:r>
            <a:r>
              <a:rPr lang="fr-FR" sz="2800" dirty="0"/>
              <a:t>technique consiste à passer non plus les valeurs des paramètres effectifs, mais à passer les variables elles-mêmes (son emplacement dans la mémoire). </a:t>
            </a:r>
            <a:endParaRPr lang="fr-FR" sz="2800" dirty="0" smtClean="0"/>
          </a:p>
          <a:p>
            <a:pPr algn="just">
              <a:spcBef>
                <a:spcPts val="0"/>
              </a:spcBef>
              <a:spcAft>
                <a:spcPts val="2400"/>
              </a:spcAft>
            </a:pPr>
            <a:r>
              <a:rPr lang="fr-FR" sz="2800" dirty="0" smtClean="0"/>
              <a:t>Il </a:t>
            </a:r>
            <a:r>
              <a:rPr lang="fr-FR" sz="2800" dirty="0"/>
              <a:t>n'y a donc plus de </a:t>
            </a:r>
            <a:r>
              <a:rPr lang="fr-FR" sz="2800" dirty="0" smtClean="0"/>
              <a:t>copie.</a:t>
            </a:r>
          </a:p>
          <a:p>
            <a:pPr algn="just">
              <a:spcBef>
                <a:spcPts val="0"/>
              </a:spcBef>
              <a:spcAft>
                <a:spcPts val="2400"/>
              </a:spcAft>
            </a:pPr>
            <a:r>
              <a:rPr lang="fr-FR" sz="2800" dirty="0" smtClean="0"/>
              <a:t>Toute </a:t>
            </a:r>
            <a:r>
              <a:rPr lang="fr-FR" sz="2800" dirty="0"/>
              <a:t>modification des paramètres formels dans le « sous programme appelé » entraîne la modification des paramètres effectifs (variables passés en paramètre). </a:t>
            </a:r>
            <a:endParaRPr lang="fr-FR" sz="28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289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4. </a:t>
            </a:r>
            <a:r>
              <a:rPr lang="fr-FR" sz="3200" b="1" dirty="0" smtClean="0"/>
              <a:t>Le </a:t>
            </a:r>
            <a:r>
              <a:rPr lang="fr-FR" sz="3200" b="1" dirty="0"/>
              <a:t>passage des paramètres : 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81212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/>
              <a:t>Exemple : </a:t>
            </a:r>
            <a:endParaRPr lang="fr-FR" sz="2800" b="1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 smtClean="0"/>
              <a:t>Algorithme </a:t>
            </a:r>
            <a:r>
              <a:rPr lang="fr-FR" sz="2800" dirty="0" err="1"/>
              <a:t>P_Valeur</a:t>
            </a:r>
            <a:r>
              <a:rPr lang="fr-FR" sz="2800" dirty="0"/>
              <a:t>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A</a:t>
            </a:r>
            <a:r>
              <a:rPr lang="fr-FR" sz="2800" dirty="0"/>
              <a:t>, B : réel 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Procédure </a:t>
            </a:r>
            <a:r>
              <a:rPr lang="fr-FR" sz="2800" dirty="0"/>
              <a:t>Permuter </a:t>
            </a:r>
            <a:r>
              <a:rPr lang="fr-FR" sz="2800" dirty="0" smtClean="0"/>
              <a:t>(var X</a:t>
            </a:r>
            <a:r>
              <a:rPr lang="fr-FR" sz="2800" dirty="0"/>
              <a:t>, Y: réel);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/>
              <a:t>	</a:t>
            </a:r>
            <a:r>
              <a:rPr lang="fr-FR" sz="2800" dirty="0" smtClean="0"/>
              <a:t>Z </a:t>
            </a:r>
            <a:r>
              <a:rPr lang="fr-FR" sz="2800" dirty="0"/>
              <a:t>: réel </a:t>
            </a:r>
            <a:r>
              <a:rPr lang="fr-FR" sz="2800" dirty="0" smtClean="0"/>
              <a:t>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/>
              <a:t>Début </a:t>
            </a:r>
            <a:endParaRPr lang="fr-FR" sz="2800" b="1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Z</a:t>
            </a:r>
            <a:r>
              <a:rPr lang="fr-FR" sz="2800" dirty="0" smtClean="0">
                <a:sym typeface="Wingdings" pitchFamily="2" charset="2"/>
              </a:rPr>
              <a:t></a:t>
            </a:r>
            <a:r>
              <a:rPr lang="fr-FR" sz="2800" dirty="0" smtClean="0"/>
              <a:t>   </a:t>
            </a:r>
            <a:r>
              <a:rPr lang="fr-FR" sz="2800" dirty="0"/>
              <a:t>X 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X</a:t>
            </a:r>
            <a:r>
              <a:rPr lang="fr-FR" sz="2800" dirty="0" smtClean="0">
                <a:sym typeface="Wingdings" pitchFamily="2" charset="2"/>
              </a:rPr>
              <a:t></a:t>
            </a:r>
            <a:r>
              <a:rPr lang="fr-FR" sz="2800" dirty="0" smtClean="0"/>
              <a:t>   </a:t>
            </a:r>
            <a:r>
              <a:rPr lang="fr-FR" sz="2800" dirty="0"/>
              <a:t>Y 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Y</a:t>
            </a:r>
            <a:r>
              <a:rPr lang="fr-FR" sz="2800" dirty="0" smtClean="0">
                <a:sym typeface="Wingdings" pitchFamily="2" charset="2"/>
              </a:rPr>
              <a:t></a:t>
            </a:r>
            <a:r>
              <a:rPr lang="fr-FR" sz="2800" dirty="0" smtClean="0"/>
              <a:t>   </a:t>
            </a:r>
            <a:r>
              <a:rPr lang="fr-FR" sz="2800" dirty="0"/>
              <a:t>Z ;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fr-FR" sz="2800" b="1" dirty="0" smtClean="0"/>
              <a:t>Fin </a:t>
            </a:r>
            <a:endParaRPr lang="fr-FR" sz="2800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74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200" b="1" dirty="0" smtClean="0">
                <a:solidFill>
                  <a:srgbClr val="0070C0"/>
                </a:solidFill>
              </a:rPr>
              <a:t>4. </a:t>
            </a:r>
            <a:r>
              <a:rPr lang="fr-FR" sz="3200" b="1" dirty="0" smtClean="0"/>
              <a:t>Le </a:t>
            </a:r>
            <a:r>
              <a:rPr lang="fr-FR" sz="3200" b="1" dirty="0"/>
              <a:t>passage des paramètres : 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66811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fr-FR" sz="2800" b="1" dirty="0" smtClean="0"/>
              <a:t>Début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800" b="1" dirty="0"/>
              <a:t>	</a:t>
            </a:r>
            <a:r>
              <a:rPr lang="fr-FR" sz="2800" dirty="0" smtClean="0"/>
              <a:t>A </a:t>
            </a:r>
            <a:r>
              <a:rPr lang="fr-FR" sz="2800" dirty="0" smtClean="0">
                <a:sym typeface="Wingdings" pitchFamily="2" charset="2"/>
              </a:rPr>
              <a:t></a:t>
            </a:r>
            <a:r>
              <a:rPr lang="fr-FR" sz="2800" dirty="0" smtClean="0"/>
              <a:t>   </a:t>
            </a:r>
            <a:r>
              <a:rPr lang="fr-FR" sz="2800" dirty="0"/>
              <a:t>3; </a:t>
            </a:r>
            <a:endParaRPr lang="fr-FR" sz="2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2800" dirty="0"/>
              <a:t>	</a:t>
            </a:r>
            <a:r>
              <a:rPr lang="fr-FR" sz="2800" dirty="0" smtClean="0"/>
              <a:t>B </a:t>
            </a:r>
            <a:r>
              <a:rPr lang="fr-FR" sz="2800" dirty="0" smtClean="0">
                <a:sym typeface="Wingdings" pitchFamily="2" charset="2"/>
              </a:rPr>
              <a:t></a:t>
            </a:r>
            <a:r>
              <a:rPr lang="fr-FR" sz="2800" dirty="0" smtClean="0"/>
              <a:t>  </a:t>
            </a:r>
            <a:r>
              <a:rPr lang="fr-FR" sz="2800" dirty="0"/>
              <a:t>5; </a:t>
            </a:r>
            <a:endParaRPr lang="fr-FR" sz="2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2800" dirty="0"/>
              <a:t>	</a:t>
            </a:r>
            <a:r>
              <a:rPr lang="fr-FR" sz="2800" dirty="0" smtClean="0"/>
              <a:t>Permuter </a:t>
            </a:r>
            <a:r>
              <a:rPr lang="fr-FR" sz="2800" dirty="0"/>
              <a:t>(A, B) ; </a:t>
            </a:r>
            <a:endParaRPr lang="fr-FR" sz="2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2800" dirty="0"/>
              <a:t>	</a:t>
            </a:r>
            <a:r>
              <a:rPr lang="fr-FR" sz="2800" dirty="0" smtClean="0"/>
              <a:t>Ecrire</a:t>
            </a:r>
            <a:r>
              <a:rPr lang="fr-FR" sz="2800" dirty="0"/>
              <a:t> (A, B) ; </a:t>
            </a:r>
            <a:endParaRPr lang="fr-FR" sz="2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2800" b="1" dirty="0" smtClean="0">
                <a:solidFill>
                  <a:srgbClr val="3366CC"/>
                </a:solidFill>
                <a:sym typeface="Wingdings" pitchFamily="2" charset="2"/>
              </a:rPr>
              <a:t>Fin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fr-FR" sz="2800" dirty="0"/>
              <a:t>Le passage des paramètres se fait par </a:t>
            </a:r>
            <a:r>
              <a:rPr lang="fr-FR" sz="2800" dirty="0" smtClean="0"/>
              <a:t>vari	able:  </a:t>
            </a:r>
          </a:p>
          <a:p>
            <a:pPr lvl="1" algn="just">
              <a:spcBef>
                <a:spcPts val="1200"/>
              </a:spcBef>
              <a:spcAft>
                <a:spcPts val="600"/>
              </a:spcAft>
            </a:pPr>
            <a:r>
              <a:rPr lang="fr-FR" dirty="0" smtClean="0"/>
              <a:t>Les </a:t>
            </a:r>
            <a:r>
              <a:rPr lang="fr-FR" dirty="0"/>
              <a:t>adresses des paramètres effectifs ‘A’ et ‘B’ sont passées à la procédure lors de l’appel. </a:t>
            </a:r>
            <a:endParaRPr lang="fr-FR" dirty="0" smtClean="0"/>
          </a:p>
          <a:p>
            <a:pPr lvl="1" algn="just">
              <a:spcBef>
                <a:spcPts val="1200"/>
              </a:spcBef>
              <a:spcAft>
                <a:spcPts val="600"/>
              </a:spcAft>
            </a:pPr>
            <a:r>
              <a:rPr lang="fr-FR" dirty="0" smtClean="0"/>
              <a:t>Les </a:t>
            </a:r>
            <a:r>
              <a:rPr lang="fr-FR" dirty="0"/>
              <a:t>modifications (permutation) sont apportées sur les variables A, B, et Z. </a:t>
            </a:r>
            <a:endParaRPr lang="fr-FR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910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2800" b="1" dirty="0">
                <a:solidFill>
                  <a:srgbClr val="0070C0"/>
                </a:solidFill>
              </a:rPr>
              <a:t>5. Avantages d’utilisation des procédures et fonctions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66811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fr-FR" dirty="0" smtClean="0"/>
              <a:t>Minimisation de la duplication de code</a:t>
            </a:r>
          </a:p>
          <a:p>
            <a:pPr algn="just">
              <a:spcBef>
                <a:spcPts val="0"/>
              </a:spcBef>
            </a:pPr>
            <a:r>
              <a:rPr lang="fr-FR" dirty="0" smtClean="0"/>
              <a:t>Meilleure lisibilité</a:t>
            </a:r>
          </a:p>
          <a:p>
            <a:pPr algn="just">
              <a:spcBef>
                <a:spcPts val="0"/>
              </a:spcBef>
            </a:pPr>
            <a:r>
              <a:rPr lang="fr-FR" dirty="0" smtClean="0"/>
              <a:t>Diminution du risque d'erreurs </a:t>
            </a:r>
          </a:p>
          <a:p>
            <a:pPr algn="just">
              <a:spcBef>
                <a:spcPts val="0"/>
              </a:spcBef>
            </a:pPr>
            <a:r>
              <a:rPr lang="fr-FR" dirty="0" smtClean="0"/>
              <a:t> </a:t>
            </a:r>
            <a:r>
              <a:rPr lang="fr-FR" b="1" i="1" dirty="0" smtClean="0"/>
              <a:t>Possibilité de tests sélectifs : </a:t>
            </a:r>
            <a:r>
              <a:rPr lang="fr-FR" dirty="0" smtClean="0"/>
              <a:t>(module par module)   </a:t>
            </a:r>
          </a:p>
          <a:p>
            <a:pPr algn="just">
              <a:spcBef>
                <a:spcPts val="0"/>
              </a:spcBef>
            </a:pPr>
            <a:r>
              <a:rPr lang="fr-FR" b="1" i="1" dirty="0" smtClean="0"/>
              <a:t>Réutilisation de modules déjà existants : </a:t>
            </a:r>
            <a:r>
              <a:rPr lang="fr-FR" dirty="0" smtClean="0"/>
              <a:t>Il est facile d'utiliser des modules qu'on a écrits soi-même ou qui ont été développés par d'autres personnes.   </a:t>
            </a:r>
          </a:p>
          <a:p>
            <a:pPr marL="0" indent="0" algn="just">
              <a:spcBef>
                <a:spcPts val="0"/>
              </a:spcBef>
              <a:buNone/>
            </a:pPr>
            <a:endParaRPr lang="fr-FR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238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b="1" dirty="0"/>
              <a:t>Exemple : (problème et sous problèmes) </a:t>
            </a:r>
            <a:endParaRPr lang="fr-FR" sz="2400" b="1" dirty="0" smtClean="0"/>
          </a:p>
          <a:p>
            <a:pPr marL="361950" indent="0" algn="just">
              <a:buNone/>
            </a:pPr>
            <a:r>
              <a:rPr lang="fr-FR" sz="2400" b="1" dirty="0" smtClean="0"/>
              <a:t>Problème:</a:t>
            </a:r>
            <a:r>
              <a:rPr lang="fr-FR" sz="2400" dirty="0" smtClean="0"/>
              <a:t> on </a:t>
            </a:r>
            <a:r>
              <a:rPr lang="fr-FR" sz="2400" dirty="0"/>
              <a:t>veut réaliser un programme permettant </a:t>
            </a:r>
            <a:r>
              <a:rPr lang="fr-FR" sz="2400" dirty="0" smtClean="0"/>
              <a:t>de lire </a:t>
            </a:r>
            <a:r>
              <a:rPr lang="fr-FR" sz="2400" dirty="0"/>
              <a:t>les notes d’examen, TD et TP des étudiants en module </a:t>
            </a:r>
            <a:r>
              <a:rPr lang="fr-FR" sz="2400" dirty="0" smtClean="0"/>
              <a:t>algorithmique et structure de donnée 3, calculer </a:t>
            </a:r>
            <a:r>
              <a:rPr lang="fr-FR" sz="2400" dirty="0"/>
              <a:t>leurs moyennes et dire pour chaque étudiant s’il est admis ou ajourné dans ce module?   </a:t>
            </a:r>
          </a:p>
          <a:p>
            <a:pPr marL="361950" indent="0" algn="just">
              <a:buNone/>
            </a:pPr>
            <a:endParaRPr lang="fr-FR" sz="2400" dirty="0" smtClean="0"/>
          </a:p>
          <a:p>
            <a:pPr marL="361950" indent="0" algn="just">
              <a:buNone/>
            </a:pPr>
            <a:r>
              <a:rPr lang="fr-FR" sz="2400" dirty="0" smtClean="0"/>
              <a:t>On </a:t>
            </a:r>
            <a:r>
              <a:rPr lang="fr-FR" sz="2400" dirty="0"/>
              <a:t>peut décomposer ce problème en 3 sous problèmes :  </a:t>
            </a:r>
          </a:p>
          <a:p>
            <a:pPr marL="1076325" algn="just">
              <a:spcAft>
                <a:spcPts val="1200"/>
              </a:spcAft>
            </a:pPr>
            <a:r>
              <a:rPr lang="fr-FR" sz="2400" b="1" dirty="0" smtClean="0">
                <a:solidFill>
                  <a:srgbClr val="00B050"/>
                </a:solidFill>
              </a:rPr>
              <a:t>Sous </a:t>
            </a:r>
            <a:r>
              <a:rPr lang="fr-FR" sz="2400" b="1" dirty="0">
                <a:solidFill>
                  <a:srgbClr val="00B050"/>
                </a:solidFill>
              </a:rPr>
              <a:t>problème 1 </a:t>
            </a:r>
            <a:r>
              <a:rPr lang="fr-FR" sz="2400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lire les notes des étudiants   </a:t>
            </a:r>
            <a:endParaRPr lang="fr-FR" sz="2400" dirty="0" smtClean="0"/>
          </a:p>
          <a:p>
            <a:pPr marL="1076325" algn="just">
              <a:spcAft>
                <a:spcPts val="1200"/>
              </a:spcAft>
            </a:pPr>
            <a:r>
              <a:rPr lang="fr-FR" sz="2400" b="1" dirty="0" smtClean="0">
                <a:solidFill>
                  <a:srgbClr val="00B050"/>
                </a:solidFill>
              </a:rPr>
              <a:t>Sous </a:t>
            </a:r>
            <a:r>
              <a:rPr lang="fr-FR" sz="2400" b="1" dirty="0">
                <a:solidFill>
                  <a:srgbClr val="00B050"/>
                </a:solidFill>
              </a:rPr>
              <a:t>problème 2 </a:t>
            </a:r>
            <a:r>
              <a:rPr lang="fr-FR" sz="2400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calculer les moyennes des étudiants   </a:t>
            </a:r>
            <a:endParaRPr lang="fr-FR" sz="2400" dirty="0" smtClean="0"/>
          </a:p>
          <a:p>
            <a:pPr marL="1076325" algn="just">
              <a:spcAft>
                <a:spcPts val="1200"/>
              </a:spcAft>
            </a:pPr>
            <a:r>
              <a:rPr lang="fr-FR" sz="2400" b="1" dirty="0" smtClean="0">
                <a:solidFill>
                  <a:srgbClr val="00B050"/>
                </a:solidFill>
              </a:rPr>
              <a:t>Sous </a:t>
            </a:r>
            <a:r>
              <a:rPr lang="fr-FR" sz="2400" b="1" dirty="0">
                <a:solidFill>
                  <a:srgbClr val="00B050"/>
                </a:solidFill>
              </a:rPr>
              <a:t>problème 3 </a:t>
            </a:r>
            <a:r>
              <a:rPr lang="fr-FR" sz="2400" dirty="0">
                <a:solidFill>
                  <a:srgbClr val="00B050"/>
                </a:solidFill>
              </a:rPr>
              <a:t>: </a:t>
            </a:r>
            <a:r>
              <a:rPr lang="fr-FR" sz="2400" dirty="0"/>
              <a:t>dire si </a:t>
            </a:r>
            <a:r>
              <a:rPr lang="fr-FR" sz="2400" dirty="0" smtClean="0"/>
              <a:t>l’étudiant </a:t>
            </a:r>
            <a:r>
              <a:rPr lang="fr-FR" sz="2400" dirty="0"/>
              <a:t>est admis ou ajourné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600" b="1" dirty="0">
                <a:solidFill>
                  <a:srgbClr val="0070C0"/>
                </a:solidFill>
              </a:rPr>
              <a:t>2. Sous programmes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2800" b="1" dirty="0">
                <a:solidFill>
                  <a:srgbClr val="0070C0"/>
                </a:solidFill>
              </a:rPr>
              <a:t>5. Avantages d’utilisation des procédures et fonctions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668112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fr-FR" b="1" i="1" dirty="0" smtClean="0"/>
              <a:t>Simplicité </a:t>
            </a:r>
            <a:r>
              <a:rPr lang="fr-FR" b="1" i="1" dirty="0"/>
              <a:t>de l'entretien : </a:t>
            </a:r>
            <a:r>
              <a:rPr lang="fr-FR" dirty="0"/>
              <a:t>Un module peut être changé ou remplacé sans devoir toucher aux autres modules du programme</a:t>
            </a:r>
            <a:r>
              <a:rPr lang="fr-FR"/>
              <a:t>. </a:t>
            </a:r>
            <a:endParaRPr lang="fr-FR" smtClean="0"/>
          </a:p>
          <a:p>
            <a:pPr algn="just">
              <a:spcBef>
                <a:spcPts val="0"/>
              </a:spcBef>
            </a:pPr>
            <a:r>
              <a:rPr lang="fr-FR" b="1" i="1" smtClean="0"/>
              <a:t>Favorisation </a:t>
            </a:r>
            <a:r>
              <a:rPr lang="fr-FR" b="1" i="1" dirty="0"/>
              <a:t>du travail en équipe </a:t>
            </a:r>
            <a:r>
              <a:rPr lang="fr-FR" dirty="0"/>
              <a:t>: Un programme peut être développé en équipe par division et affectation des modules à différentes personnes ou groupes de personnes. </a:t>
            </a:r>
            <a:endParaRPr lang="fr-FR" b="1" dirty="0" smtClean="0">
              <a:solidFill>
                <a:srgbClr val="3366CC"/>
              </a:solidFill>
              <a:sym typeface="Wingdings" pitchFamily="2" charset="2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40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0346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smtClean="0"/>
              <a:t>On peut décomposer l’algorithme en trois sous-programmes (</a:t>
            </a:r>
            <a:r>
              <a:rPr lang="fr-FR" sz="2400" b="1" dirty="0" smtClean="0">
                <a:solidFill>
                  <a:srgbClr val="FF0000"/>
                </a:solidFill>
              </a:rPr>
              <a:t>Modules</a:t>
            </a:r>
            <a:r>
              <a:rPr lang="fr-FR" sz="2400" dirty="0" smtClean="0"/>
              <a:t>) suivants:</a:t>
            </a:r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fr-FR" b="1" dirty="0" smtClean="0">
                <a:solidFill>
                  <a:srgbClr val="00B050"/>
                </a:solidFill>
              </a:rPr>
              <a:t>Module 1</a:t>
            </a:r>
            <a:r>
              <a:rPr lang="fr-FR" b="1" dirty="0" smtClean="0"/>
              <a:t>: </a:t>
            </a:r>
            <a:r>
              <a:rPr lang="fr-FR" dirty="0" smtClean="0"/>
              <a:t>permet de lire </a:t>
            </a:r>
            <a:r>
              <a:rPr lang="fr-FR" dirty="0"/>
              <a:t>les notes (examen, TD et TP) des </a:t>
            </a:r>
            <a:r>
              <a:rPr lang="fr-FR" dirty="0" smtClean="0"/>
              <a:t>étudiants</a:t>
            </a:r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fr-FR" b="1" dirty="0" smtClean="0">
                <a:solidFill>
                  <a:srgbClr val="00B050"/>
                </a:solidFill>
              </a:rPr>
              <a:t>Module 2</a:t>
            </a:r>
            <a:r>
              <a:rPr lang="fr-FR" b="1" dirty="0" smtClean="0"/>
              <a:t>: </a:t>
            </a:r>
            <a:r>
              <a:rPr lang="fr-FR" dirty="0" smtClean="0"/>
              <a:t>permet de calculer la moyenne de chaque étudiants</a:t>
            </a:r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fr-FR" b="1" dirty="0" smtClean="0">
                <a:solidFill>
                  <a:srgbClr val="00B050"/>
                </a:solidFill>
              </a:rPr>
              <a:t>Module 3</a:t>
            </a:r>
            <a:r>
              <a:rPr lang="fr-FR" b="1" dirty="0" smtClean="0"/>
              <a:t>: </a:t>
            </a:r>
            <a:r>
              <a:rPr lang="fr-FR" dirty="0" smtClean="0"/>
              <a:t>dire pour chaque étudiant s’il est </a:t>
            </a:r>
            <a:r>
              <a:rPr lang="fr-FR" b="1" dirty="0" smtClean="0"/>
              <a:t>admis </a:t>
            </a:r>
            <a:r>
              <a:rPr lang="fr-FR" dirty="0" smtClean="0"/>
              <a:t>ou </a:t>
            </a:r>
            <a:r>
              <a:rPr lang="fr-FR" b="1" dirty="0" smtClean="0"/>
              <a:t>ajourné </a:t>
            </a:r>
            <a:r>
              <a:rPr lang="fr-FR" dirty="0" smtClean="0"/>
              <a:t>pour ce module</a:t>
            </a:r>
            <a:endParaRPr lang="fr-FR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600" b="1" dirty="0" smtClean="0">
                <a:solidFill>
                  <a:srgbClr val="0070C0"/>
                </a:solidFill>
              </a:rPr>
              <a:t>2. Sous programmes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242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61950" lvl="2" indent="0" algn="just">
              <a:spcAft>
                <a:spcPts val="600"/>
              </a:spcAft>
              <a:buNone/>
            </a:pPr>
            <a:r>
              <a:rPr lang="fr-FR" b="1" dirty="0" smtClean="0"/>
              <a:t>Module 1: </a:t>
            </a:r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r>
              <a:rPr lang="fr-FR" b="1" dirty="0" smtClean="0"/>
              <a:t>		Rôle: lire les notes d’un étudiant</a:t>
            </a:r>
          </a:p>
          <a:p>
            <a:pPr marL="361950" lvl="2" indent="0" algn="just">
              <a:spcAft>
                <a:spcPts val="600"/>
              </a:spcAft>
              <a:buNone/>
            </a:pPr>
            <a:r>
              <a:rPr lang="fr-FR" b="1" dirty="0" smtClean="0"/>
              <a:t>Module 2: </a:t>
            </a:r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  <a:p>
            <a:pPr marL="361950" lvl="2" indent="0" algn="ctr">
              <a:spcBef>
                <a:spcPts val="1800"/>
              </a:spcBef>
              <a:spcAft>
                <a:spcPts val="600"/>
              </a:spcAft>
              <a:buNone/>
            </a:pPr>
            <a:r>
              <a:rPr lang="fr-FR" b="1" dirty="0"/>
              <a:t>Rôle: </a:t>
            </a:r>
            <a:r>
              <a:rPr lang="fr-FR" b="1" dirty="0" smtClean="0"/>
              <a:t>Calculer la moyenne </a:t>
            </a:r>
            <a:r>
              <a:rPr lang="fr-FR" b="1" dirty="0"/>
              <a:t>d’un étudiant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600" b="1" dirty="0" smtClean="0">
                <a:solidFill>
                  <a:srgbClr val="0070C0"/>
                </a:solidFill>
              </a:rPr>
              <a:t>2. Sous programmes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6</a:t>
            </a:fld>
            <a:endParaRPr lang="fr-FR" dirty="0"/>
          </a:p>
        </p:txBody>
      </p:sp>
      <p:grpSp>
        <p:nvGrpSpPr>
          <p:cNvPr id="14" name="Groupe 13"/>
          <p:cNvGrpSpPr/>
          <p:nvPr/>
        </p:nvGrpSpPr>
        <p:grpSpPr>
          <a:xfrm>
            <a:off x="1907704" y="1599183"/>
            <a:ext cx="5137183" cy="1268561"/>
            <a:chOff x="1691680" y="1599183"/>
            <a:chExt cx="5137183" cy="1268561"/>
          </a:xfrm>
        </p:grpSpPr>
        <p:sp>
          <p:nvSpPr>
            <p:cNvPr id="2" name="Rectangle 1"/>
            <p:cNvSpPr/>
            <p:nvPr/>
          </p:nvSpPr>
          <p:spPr>
            <a:xfrm>
              <a:off x="1691680" y="1628800"/>
              <a:ext cx="2880320" cy="122413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Lire_Notes</a:t>
              </a:r>
              <a:endParaRPr lang="fr-F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" name="Connecteur droit avec flèche 7"/>
            <p:cNvCxnSpPr/>
            <p:nvPr/>
          </p:nvCxnSpPr>
          <p:spPr>
            <a:xfrm>
              <a:off x="4572000" y="1844824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>
              <a:off x="4589672" y="2225361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avec flèche 9"/>
            <p:cNvCxnSpPr/>
            <p:nvPr/>
          </p:nvCxnSpPr>
          <p:spPr>
            <a:xfrm>
              <a:off x="4589672" y="2636912"/>
              <a:ext cx="7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ZoneTexte 10"/>
            <p:cNvSpPr txBox="1"/>
            <p:nvPr/>
          </p:nvSpPr>
          <p:spPr>
            <a:xfrm>
              <a:off x="5358073" y="1599183"/>
              <a:ext cx="1146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/>
                <a:t>TP: réel</a:t>
              </a:r>
              <a:endParaRPr lang="fr-FR" b="1" dirty="0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5364088" y="1994528"/>
              <a:ext cx="11766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/>
                <a:t>TD: réel</a:t>
              </a:r>
              <a:endParaRPr lang="fr-FR" b="1" dirty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5400202" y="2406079"/>
              <a:ext cx="14286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err="1" smtClean="0"/>
                <a:t>Cont</a:t>
              </a:r>
              <a:r>
                <a:rPr lang="fr-FR" sz="2400" b="1" dirty="0" smtClean="0"/>
                <a:t>: réel</a:t>
              </a:r>
              <a:endParaRPr lang="fr-FR" b="1" dirty="0"/>
            </a:p>
          </p:txBody>
        </p:sp>
      </p:grpSp>
      <p:grpSp>
        <p:nvGrpSpPr>
          <p:cNvPr id="15" name="Groupe 14"/>
          <p:cNvGrpSpPr/>
          <p:nvPr/>
        </p:nvGrpSpPr>
        <p:grpSpPr>
          <a:xfrm>
            <a:off x="467544" y="4176663"/>
            <a:ext cx="7271924" cy="1324535"/>
            <a:chOff x="467544" y="4176663"/>
            <a:chExt cx="7271924" cy="1324535"/>
          </a:xfrm>
        </p:grpSpPr>
        <p:grpSp>
          <p:nvGrpSpPr>
            <p:cNvPr id="5" name="Groupe 4"/>
            <p:cNvGrpSpPr/>
            <p:nvPr/>
          </p:nvGrpSpPr>
          <p:grpSpPr>
            <a:xfrm>
              <a:off x="1789208" y="4277062"/>
              <a:ext cx="5950260" cy="1224136"/>
              <a:chOff x="1789208" y="4277062"/>
              <a:chExt cx="5950260" cy="122413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2598968" y="4277062"/>
                <a:ext cx="2880320" cy="122413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28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Calculer_Moy</a:t>
                </a:r>
                <a:endParaRPr lang="fr-FR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8" name="Connecteur droit avec flèche 17"/>
              <p:cNvCxnSpPr/>
              <p:nvPr/>
            </p:nvCxnSpPr>
            <p:spPr>
              <a:xfrm>
                <a:off x="5496960" y="4873623"/>
                <a:ext cx="79208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necteur droit avec flèche 22"/>
              <p:cNvCxnSpPr/>
              <p:nvPr/>
            </p:nvCxnSpPr>
            <p:spPr>
              <a:xfrm>
                <a:off x="1789208" y="4466729"/>
                <a:ext cx="79208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necteur droit avec flèche 23"/>
              <p:cNvCxnSpPr/>
              <p:nvPr/>
            </p:nvCxnSpPr>
            <p:spPr>
              <a:xfrm>
                <a:off x="1806880" y="4847266"/>
                <a:ext cx="79208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necteur droit avec flèche 24"/>
              <p:cNvCxnSpPr/>
              <p:nvPr/>
            </p:nvCxnSpPr>
            <p:spPr>
              <a:xfrm>
                <a:off x="1806880" y="5258817"/>
                <a:ext cx="79208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ZoneTexte 25"/>
              <p:cNvSpPr txBox="1"/>
              <p:nvPr/>
            </p:nvSpPr>
            <p:spPr>
              <a:xfrm>
                <a:off x="6330556" y="4642790"/>
                <a:ext cx="14089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2400" b="1" dirty="0" err="1" smtClean="0"/>
                  <a:t>Moy</a:t>
                </a:r>
                <a:r>
                  <a:rPr lang="fr-FR" sz="2400" b="1" dirty="0" smtClean="0"/>
                  <a:t>: réel</a:t>
                </a:r>
                <a:endParaRPr lang="fr-FR" b="1" dirty="0"/>
              </a:p>
            </p:txBody>
          </p:sp>
        </p:grpSp>
        <p:sp>
          <p:nvSpPr>
            <p:cNvPr id="30" name="ZoneTexte 29"/>
            <p:cNvSpPr txBox="1"/>
            <p:nvPr/>
          </p:nvSpPr>
          <p:spPr>
            <a:xfrm>
              <a:off x="467544" y="4176663"/>
              <a:ext cx="1146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/>
                <a:t>TP: réel</a:t>
              </a:r>
              <a:endParaRPr lang="fr-FR" b="1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473559" y="4572008"/>
              <a:ext cx="11766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/>
                <a:t>TD: réel</a:t>
              </a:r>
              <a:endParaRPr lang="fr-FR" b="1" dirty="0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509673" y="4983559"/>
              <a:ext cx="14286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err="1" smtClean="0"/>
                <a:t>Cont</a:t>
              </a:r>
              <a:r>
                <a:rPr lang="fr-FR" sz="2400" b="1" dirty="0" smtClean="0"/>
                <a:t>: réel</a:t>
              </a:r>
              <a:endParaRPr lang="fr-FR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0981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61950" lvl="2" indent="0" algn="just">
              <a:spcAft>
                <a:spcPts val="600"/>
              </a:spcAft>
              <a:buNone/>
            </a:pPr>
            <a:r>
              <a:rPr lang="fr-FR" b="1" dirty="0" smtClean="0"/>
              <a:t>Module 3: </a:t>
            </a:r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r>
              <a:rPr lang="fr-FR" b="1" dirty="0" smtClean="0"/>
              <a:t>		Rôle: dire si l’étudiant est admis ou non</a:t>
            </a:r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 smtClean="0"/>
          </a:p>
          <a:p>
            <a:pPr marL="361950" lvl="2" indent="0" algn="just">
              <a:spcAft>
                <a:spcPts val="600"/>
              </a:spcAft>
              <a:buNone/>
            </a:pPr>
            <a:endParaRPr lang="fr-FR" b="1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600" b="1" dirty="0" smtClean="0">
                <a:solidFill>
                  <a:srgbClr val="0070C0"/>
                </a:solidFill>
              </a:rPr>
              <a:t>2. Sous programmes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3346154" y="1646989"/>
            <a:ext cx="2880320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Adm-Ajn</a:t>
            </a:r>
            <a:endParaRPr lang="fr-F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2554066" y="2259057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611560" y="1988840"/>
            <a:ext cx="2046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Moyenne: réel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97006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0" lvl="1" indent="0" algn="just">
              <a:spcAft>
                <a:spcPts val="600"/>
              </a:spcAft>
              <a:buNone/>
            </a:pPr>
            <a:r>
              <a:rPr lang="fr-FR" b="1" dirty="0" smtClean="0"/>
              <a:t>Exemple 2:  </a:t>
            </a:r>
            <a:r>
              <a:rPr lang="fr-FR" sz="2400" dirty="0"/>
              <a:t>Un nombre </a:t>
            </a:r>
            <a:r>
              <a:rPr lang="fr-FR" sz="2400" b="1" dirty="0"/>
              <a:t>déficient </a:t>
            </a:r>
            <a:r>
              <a:rPr lang="fr-FR" sz="2400" dirty="0"/>
              <a:t>est un nombre entier naturel </a:t>
            </a:r>
            <a:r>
              <a:rPr lang="fr-FR" sz="2400" b="1" dirty="0"/>
              <a:t>n </a:t>
            </a:r>
            <a:r>
              <a:rPr lang="fr-FR" sz="2400" dirty="0"/>
              <a:t>qui est strictement supérieur à la somme de ses diviseurs stricts. On veut écrire un algorithme qui lit un nombre entier </a:t>
            </a:r>
            <a:r>
              <a:rPr lang="fr-FR" sz="2400" b="1" dirty="0"/>
              <a:t>X </a:t>
            </a:r>
            <a:r>
              <a:rPr lang="fr-FR" sz="2400" dirty="0"/>
              <a:t>et affiche tous les nombres déficients </a:t>
            </a:r>
            <a:r>
              <a:rPr lang="fr-FR" sz="2400" b="1" dirty="0"/>
              <a:t>inférieurs à </a:t>
            </a:r>
            <a:r>
              <a:rPr lang="fr-FR" sz="2400" dirty="0"/>
              <a:t>X</a:t>
            </a:r>
            <a:r>
              <a:rPr lang="fr-FR" sz="2400" dirty="0" smtClean="0"/>
              <a:t>.</a:t>
            </a:r>
          </a:p>
          <a:p>
            <a:pPr marL="342900" lvl="1" indent="-3429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b="1" dirty="0" smtClean="0"/>
              <a:t>On peut décomposer ce problème on trois sous-problèmes</a:t>
            </a:r>
          </a:p>
          <a:p>
            <a:pPr marL="742950" lvl="2" indent="-342900" algn="just">
              <a:spcBef>
                <a:spcPts val="1200"/>
              </a:spcBef>
              <a:spcAft>
                <a:spcPts val="600"/>
              </a:spcAft>
            </a:pPr>
            <a:r>
              <a:rPr lang="fr-FR" b="1" dirty="0" smtClean="0"/>
              <a:t>Sous problème 1: </a:t>
            </a:r>
            <a:r>
              <a:rPr lang="fr-FR" dirty="0" smtClean="0"/>
              <a:t>calculer la somme des diviseurs stricts d’un entier naturel N.</a:t>
            </a:r>
            <a:endParaRPr lang="fr-FR" b="1" dirty="0" smtClean="0"/>
          </a:p>
          <a:p>
            <a:pPr marL="742950" lvl="2" indent="-342900" algn="just">
              <a:spcBef>
                <a:spcPts val="1200"/>
              </a:spcBef>
              <a:spcAft>
                <a:spcPts val="600"/>
              </a:spcAft>
            </a:pPr>
            <a:r>
              <a:rPr lang="fr-FR" b="1" dirty="0" smtClean="0"/>
              <a:t>Sous problème 2: </a:t>
            </a:r>
            <a:r>
              <a:rPr lang="fr-FR" dirty="0"/>
              <a:t>V</a:t>
            </a:r>
            <a:r>
              <a:rPr lang="fr-FR" dirty="0" smtClean="0"/>
              <a:t>érifier si un entier n est </a:t>
            </a:r>
            <a:r>
              <a:rPr lang="fr-FR" dirty="0"/>
              <a:t>déficient </a:t>
            </a:r>
            <a:r>
              <a:rPr lang="fr-FR" dirty="0" smtClean="0"/>
              <a:t>ou non.</a:t>
            </a:r>
          </a:p>
          <a:p>
            <a:pPr marL="742950" lvl="2" indent="-342900" algn="just">
              <a:spcBef>
                <a:spcPts val="1200"/>
              </a:spcBef>
              <a:spcAft>
                <a:spcPts val="600"/>
              </a:spcAft>
            </a:pPr>
            <a:r>
              <a:rPr lang="fr-FR" b="1" dirty="0" smtClean="0"/>
              <a:t>Sous problème 3: </a:t>
            </a:r>
            <a:r>
              <a:rPr lang="fr-FR" dirty="0" smtClean="0"/>
              <a:t>afficher les nombres déficients inferieurs à un entier X.</a:t>
            </a:r>
            <a:endParaRPr lang="fr-FR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600" b="1" dirty="0" smtClean="0">
                <a:solidFill>
                  <a:srgbClr val="0070C0"/>
                </a:solidFill>
              </a:rPr>
              <a:t>2. Sous programmes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944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08720"/>
            <a:ext cx="8572560" cy="5572164"/>
          </a:xfrm>
        </p:spPr>
        <p:txBody>
          <a:bodyPr>
            <a:normAutofit/>
          </a:bodyPr>
          <a:lstStyle/>
          <a:p>
            <a:pPr marL="342900" lvl="1" indent="-34290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fr-FR" sz="2400" dirty="0" smtClean="0"/>
              <a:t>On peut décomposer l’algorithme en trois sous-programmes (</a:t>
            </a:r>
            <a:r>
              <a:rPr lang="fr-FR" sz="2400" b="1" dirty="0" smtClean="0">
                <a:solidFill>
                  <a:srgbClr val="FF0000"/>
                </a:solidFill>
              </a:rPr>
              <a:t>Modules</a:t>
            </a:r>
            <a:r>
              <a:rPr lang="fr-FR" sz="2400" dirty="0" smtClean="0"/>
              <a:t>) suivants:</a:t>
            </a:r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fr-FR" b="1" dirty="0" smtClean="0">
                <a:solidFill>
                  <a:srgbClr val="00B050"/>
                </a:solidFill>
              </a:rPr>
              <a:t>Module 1</a:t>
            </a:r>
            <a:r>
              <a:rPr lang="fr-FR" b="1" dirty="0" smtClean="0"/>
              <a:t>: </a:t>
            </a:r>
            <a:r>
              <a:rPr lang="fr-FR" dirty="0"/>
              <a:t>calculer la somme des diviseurs stricts d’un entier naturel </a:t>
            </a:r>
            <a:r>
              <a:rPr lang="fr-FR" dirty="0" smtClean="0"/>
              <a:t>N. </a:t>
            </a:r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fr-FR" b="1" dirty="0" smtClean="0">
                <a:solidFill>
                  <a:srgbClr val="00B050"/>
                </a:solidFill>
              </a:rPr>
              <a:t>Module 2</a:t>
            </a:r>
            <a:r>
              <a:rPr lang="fr-FR" b="1" dirty="0" smtClean="0"/>
              <a:t>: </a:t>
            </a:r>
            <a:r>
              <a:rPr lang="fr-FR" dirty="0" smtClean="0"/>
              <a:t>permet de vérifier </a:t>
            </a:r>
            <a:r>
              <a:rPr lang="fr-FR" dirty="0"/>
              <a:t>si un entier n est déficient ou non</a:t>
            </a:r>
            <a:endParaRPr lang="fr-FR" dirty="0" smtClean="0"/>
          </a:p>
          <a:p>
            <a:pPr marL="361950" lvl="2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fr-FR" b="1" dirty="0" smtClean="0">
                <a:solidFill>
                  <a:srgbClr val="00B050"/>
                </a:solidFill>
              </a:rPr>
              <a:t>Module 3</a:t>
            </a:r>
            <a:r>
              <a:rPr lang="fr-FR" b="1" dirty="0" smtClean="0"/>
              <a:t>: </a:t>
            </a:r>
            <a:r>
              <a:rPr lang="fr-FR" dirty="0"/>
              <a:t>affiche les nombres déficients inferieurs à entier </a:t>
            </a:r>
            <a:r>
              <a:rPr lang="fr-FR" dirty="0" smtClean="0"/>
              <a:t>X.</a:t>
            </a:r>
            <a:endParaRPr lang="fr-FR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fr-FR" sz="3600" b="1" dirty="0" smtClean="0">
                <a:solidFill>
                  <a:srgbClr val="0070C0"/>
                </a:solidFill>
              </a:rPr>
              <a:t>2. Sous programmes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957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4104</TotalTime>
  <Words>1760</Words>
  <Application>Microsoft Office PowerPoint</Application>
  <PresentationFormat>Affichage à l'écran (4:3)</PresentationFormat>
  <Paragraphs>378</Paragraphs>
  <Slides>40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1" baseType="lpstr">
      <vt:lpstr>Thème Office</vt:lpstr>
      <vt:lpstr>Chapitre 1: sous programmes </vt:lpstr>
      <vt:lpstr>1. Introduction</vt:lpstr>
      <vt:lpstr>2. Sous programmes</vt:lpstr>
      <vt:lpstr>2. Sous programmes</vt:lpstr>
      <vt:lpstr>2. Sous programmes</vt:lpstr>
      <vt:lpstr>2. Sous programmes</vt:lpstr>
      <vt:lpstr>2. Sous programmes</vt:lpstr>
      <vt:lpstr>2. Sous programmes</vt:lpstr>
      <vt:lpstr>2. Sous programmes</vt:lpstr>
      <vt:lpstr>2. Sous programmes</vt:lpstr>
      <vt:lpstr>2. Sous programmes</vt:lpstr>
      <vt:lpstr>2. Sous programmes</vt:lpstr>
      <vt:lpstr>2.1  Procédures</vt:lpstr>
      <vt:lpstr>2.1  Procédures (Déclaration d’une procédure)</vt:lpstr>
      <vt:lpstr>2.1  Procédures (Paramètres d’une procédure) </vt:lpstr>
      <vt:lpstr>2.1  Procédures (Paramètres d’une procédure) </vt:lpstr>
      <vt:lpstr>2.1  Procédures (Exemple d’utilisation)</vt:lpstr>
      <vt:lpstr>2.1  Procédures (Exemple d’utilisation)</vt:lpstr>
      <vt:lpstr>2.1  Procédures (Appel d’une procédure)</vt:lpstr>
      <vt:lpstr>2.1  Procédures (Exemple d’utilisation)</vt:lpstr>
      <vt:lpstr>2.1  Procédures (Exemple d’utilisation)</vt:lpstr>
      <vt:lpstr>2.1  Procédures (Exemple d’utilisation)</vt:lpstr>
      <vt:lpstr>2.1  Fonctions</vt:lpstr>
      <vt:lpstr>2.1  Fonctions (déclaration)</vt:lpstr>
      <vt:lpstr>2.1  Fonctions (déclaration)</vt:lpstr>
      <vt:lpstr>2.1  Fonctions (appel d’une fonction)</vt:lpstr>
      <vt:lpstr>2.1  Fonctions (appel d’une fonction)</vt:lpstr>
      <vt:lpstr>2.1  Fonctions (appel d’une fonction)</vt:lpstr>
      <vt:lpstr>3. Les variables globales et les variables locales </vt:lpstr>
      <vt:lpstr>3. Les variables globales et les variables locales </vt:lpstr>
      <vt:lpstr>4. Le passage des paramètres : </vt:lpstr>
      <vt:lpstr>4. Le passage des paramètres : </vt:lpstr>
      <vt:lpstr>4.1. Passage par valeur</vt:lpstr>
      <vt:lpstr>4. Passage par valeur</vt:lpstr>
      <vt:lpstr>4. Passage par valeur</vt:lpstr>
      <vt:lpstr>4.2 Le passage par variable : </vt:lpstr>
      <vt:lpstr>4. Le passage des paramètres : </vt:lpstr>
      <vt:lpstr>4. Le passage des paramètres : </vt:lpstr>
      <vt:lpstr>5. Avantages d’utilisation des procédures et fonctions</vt:lpstr>
      <vt:lpstr>5. Avantages d’utilisation des procédures et fonctions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1492</cp:revision>
  <dcterms:created xsi:type="dcterms:W3CDTF">2012-10-16T09:31:24Z</dcterms:created>
  <dcterms:modified xsi:type="dcterms:W3CDTF">2023-02-12T11:24:45Z</dcterms:modified>
</cp:coreProperties>
</file>