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4"/>
  </p:notesMasterIdLst>
  <p:handoutMasterIdLst>
    <p:handoutMasterId r:id="rId35"/>
  </p:handoutMasterIdLst>
  <p:sldIdLst>
    <p:sldId id="256" r:id="rId2"/>
    <p:sldId id="257" r:id="rId3"/>
    <p:sldId id="294" r:id="rId4"/>
    <p:sldId id="260" r:id="rId5"/>
    <p:sldId id="270" r:id="rId6"/>
    <p:sldId id="261" r:id="rId7"/>
    <p:sldId id="296" r:id="rId8"/>
    <p:sldId id="271" r:id="rId9"/>
    <p:sldId id="297" r:id="rId10"/>
    <p:sldId id="272" r:id="rId11"/>
    <p:sldId id="273" r:id="rId12"/>
    <p:sldId id="298" r:id="rId13"/>
    <p:sldId id="275" r:id="rId14"/>
    <p:sldId id="276" r:id="rId15"/>
    <p:sldId id="274" r:id="rId16"/>
    <p:sldId id="262" r:id="rId17"/>
    <p:sldId id="283" r:id="rId18"/>
    <p:sldId id="277" r:id="rId19"/>
    <p:sldId id="279" r:id="rId20"/>
    <p:sldId id="285" r:id="rId21"/>
    <p:sldId id="287" r:id="rId22"/>
    <p:sldId id="288" r:id="rId23"/>
    <p:sldId id="264" r:id="rId24"/>
    <p:sldId id="289" r:id="rId25"/>
    <p:sldId id="290" r:id="rId26"/>
    <p:sldId id="292" r:id="rId27"/>
    <p:sldId id="293" r:id="rId28"/>
    <p:sldId id="286" r:id="rId29"/>
    <p:sldId id="280" r:id="rId30"/>
    <p:sldId id="281" r:id="rId31"/>
    <p:sldId id="282" r:id="rId32"/>
    <p:sldId id="278"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21"/>
    <a:srgbClr val="00682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25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A53D33-9C57-4B5B-BE77-E23EFB0EC1F5}" type="datetimeFigureOut">
              <a:rPr lang="fr-FR" smtClean="0"/>
              <a:pPr/>
              <a:t>06/02/2018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660B32-5CBA-4A03-BD98-C258B3482BD3}"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FC5698-F557-408F-802D-44613265AA85}" type="datetimeFigureOut">
              <a:rPr lang="fr-FR" smtClean="0"/>
              <a:pPr/>
              <a:t>06/02/2018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D7AAA0-EDB4-4EB1-B576-5947A1EFF2E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BD7AAA0-EDB4-4EB1-B576-5947A1EFF2E9}"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FBD7AAA0-EDB4-4EB1-B576-5947A1EFF2E9}" type="slidenum">
              <a:rPr lang="fr-FR" smtClean="0"/>
              <a:pPr/>
              <a:t>23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12162A7-3A40-4086-9347-D5670284C562}" type="datetime1">
              <a:rPr lang="fr-FR" smtClean="0"/>
              <a:pPr/>
              <a:t>06/02/2018</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F688C2C4-741E-4393-A453-6A35726C010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217DA7-D02D-41E3-88C3-3F44A936F9AF}"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688C2C4-741E-4393-A453-6A35726C010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93D4B3B3-84FB-4375-BE64-EA46258A0837}" type="datetime1">
              <a:rPr lang="fr-FR" smtClean="0"/>
              <a:pPr/>
              <a:t>06/02/2018</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F688C2C4-741E-4393-A453-6A35726C010F}"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38C62939-9EE2-48D6-800D-8C2EAF731BD3}"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F688C2C4-741E-4393-A453-6A35726C010F}"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5B3F261F-0654-4179-9A42-9ADAF2CEFB20}" type="datetime1">
              <a:rPr lang="fr-FR" smtClean="0"/>
              <a:pPr/>
              <a:t>06/02/2018</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688C2C4-741E-4393-A453-6A35726C010F}"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1820B966-3A94-48E5-9D53-68A334E259FD}" type="datetime1">
              <a:rPr lang="fr-FR" smtClean="0"/>
              <a:pPr/>
              <a:t>06/02/2018</a:t>
            </a:fld>
            <a:endParaRPr lang="fr-FR"/>
          </a:p>
        </p:txBody>
      </p:sp>
      <p:sp>
        <p:nvSpPr>
          <p:cNvPr id="10" name="Espace réservé du numéro de diapositive 9"/>
          <p:cNvSpPr>
            <a:spLocks noGrp="1"/>
          </p:cNvSpPr>
          <p:nvPr>
            <p:ph type="sldNum" sz="quarter" idx="16"/>
          </p:nvPr>
        </p:nvSpPr>
        <p:spPr/>
        <p:txBody>
          <a:bodyPr rtlCol="0"/>
          <a:lstStyle/>
          <a:p>
            <a:fld id="{F688C2C4-741E-4393-A453-6A35726C010F}"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04B6CAD1-E578-4CE9-99AD-E16522EEC0E2}" type="datetime1">
              <a:rPr lang="fr-FR" smtClean="0"/>
              <a:pPr/>
              <a:t>06/02/2018</a:t>
            </a:fld>
            <a:endParaRPr lang="fr-FR"/>
          </a:p>
        </p:txBody>
      </p:sp>
      <p:sp>
        <p:nvSpPr>
          <p:cNvPr id="12" name="Espace réservé du numéro de diapositive 11"/>
          <p:cNvSpPr>
            <a:spLocks noGrp="1"/>
          </p:cNvSpPr>
          <p:nvPr>
            <p:ph type="sldNum" sz="quarter" idx="16"/>
          </p:nvPr>
        </p:nvSpPr>
        <p:spPr/>
        <p:txBody>
          <a:bodyPr rtlCol="0"/>
          <a:lstStyle/>
          <a:p>
            <a:fld id="{F688C2C4-741E-4393-A453-6A35726C010F}"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0DD0C01-4DCD-4F85-AB46-7E6980F49C8B}" type="datetime1">
              <a:rPr lang="fr-FR" smtClean="0"/>
              <a:pPr/>
              <a:t>06/02/2018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F688C2C4-741E-4393-A453-6A35726C010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DDF531-2B61-4E39-A2E4-18DD23C84178}" type="datetime1">
              <a:rPr lang="fr-FR" smtClean="0"/>
              <a:pPr/>
              <a:t>06/02/2018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F688C2C4-741E-4393-A453-6A35726C010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F43F5E76-8B6E-4716-BEB3-3AECFC049427}" type="datetime1">
              <a:rPr lang="fr-FR" smtClean="0"/>
              <a:pPr/>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F688C2C4-741E-4393-A453-6A35726C010F}"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453BD409-498E-4C91-9793-C3610D2D1132}" type="datetime1">
              <a:rPr lang="fr-FR" smtClean="0"/>
              <a:pPr/>
              <a:t>06/02/2018</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F688C2C4-741E-4393-A453-6A35726C010F}"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6EB9CE8-7FA3-4945-909A-693AE21C8994}" type="datetime1">
              <a:rPr lang="fr-FR" smtClean="0"/>
              <a:pPr/>
              <a:t>06/02/2018</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688C2C4-741E-4393-A453-6A35726C010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Génie Logiciel </a:t>
            </a:r>
            <a:r>
              <a:rPr lang="fr-FR" sz="7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1</a:t>
            </a:r>
            <a:r>
              <a:rPr lang="fr-FR" sz="9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fr-FR" sz="9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8" name="Espace réservé du numéro de diapositive 7"/>
          <p:cNvSpPr>
            <a:spLocks noGrp="1"/>
          </p:cNvSpPr>
          <p:nvPr>
            <p:ph type="sldNum" sz="quarter" idx="12"/>
          </p:nvPr>
        </p:nvSpPr>
        <p:spPr/>
        <p:txBody>
          <a:bodyPr/>
          <a:lstStyle/>
          <a:p>
            <a:fld id="{F688C2C4-741E-4393-A453-6A35726C010F}" type="slidenum">
              <a:rPr lang="fr-FR" smtClean="0"/>
              <a:pPr/>
              <a:t>1</a:t>
            </a:fld>
            <a:endParaRPr lang="fr-FR"/>
          </a:p>
        </p:txBody>
      </p:sp>
      <p:sp>
        <p:nvSpPr>
          <p:cNvPr id="4" name="Espace réservé du pied de page 3"/>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1.2 La  crise du logiciel</a:t>
            </a:r>
          </a:p>
        </p:txBody>
      </p:sp>
      <p:sp>
        <p:nvSpPr>
          <p:cNvPr id="3" name="Espace réservé du contenu 2"/>
          <p:cNvSpPr>
            <a:spLocks noGrp="1"/>
          </p:cNvSpPr>
          <p:nvPr>
            <p:ph sz="quarter" idx="1"/>
          </p:nvPr>
        </p:nvSpPr>
        <p:spPr>
          <a:xfrm>
            <a:off x="301752" y="1527048"/>
            <a:ext cx="8413652" cy="4759472"/>
          </a:xfrm>
        </p:spPr>
        <p:txBody>
          <a:bodyPr>
            <a:noAutofit/>
          </a:bodyPr>
          <a:lstStyle/>
          <a:p>
            <a:pPr algn="just">
              <a:spcAft>
                <a:spcPts val="600"/>
              </a:spcAft>
              <a:buSzPct val="100000"/>
              <a:buFont typeface="Wingdings" pitchFamily="2" charset="2"/>
              <a:buChar char="§"/>
            </a:pPr>
            <a:r>
              <a:rPr lang="fr-FR" sz="2400" dirty="0" smtClean="0"/>
              <a:t>L’importance d’une approche méthodologique pour le développement des logiciel s’est imposée à la suite de la crise de l’industrie du logiciel qui était principalement due à :</a:t>
            </a:r>
          </a:p>
          <a:p>
            <a:pPr marL="633413" indent="354013" algn="just">
              <a:lnSpc>
                <a:spcPct val="150000"/>
              </a:lnSpc>
              <a:spcBef>
                <a:spcPts val="0"/>
              </a:spcBef>
              <a:buSzPct val="100000"/>
              <a:buFontTx/>
              <a:buChar char="‾"/>
            </a:pPr>
            <a:r>
              <a:rPr lang="fr-FR" sz="2400" dirty="0" smtClean="0"/>
              <a:t>Le non respect des spécifications ;</a:t>
            </a:r>
          </a:p>
          <a:p>
            <a:pPr marL="633413" indent="354013" algn="just">
              <a:lnSpc>
                <a:spcPct val="150000"/>
              </a:lnSpc>
              <a:spcBef>
                <a:spcPts val="0"/>
              </a:spcBef>
              <a:buSzPct val="100000"/>
              <a:buFontTx/>
              <a:buChar char="‾"/>
            </a:pPr>
            <a:r>
              <a:rPr lang="fr-FR" sz="2400" dirty="0" smtClean="0"/>
              <a:t>L’augmentation des coûts ; </a:t>
            </a:r>
          </a:p>
          <a:p>
            <a:pPr marL="633413" indent="354013" algn="just">
              <a:lnSpc>
                <a:spcPct val="150000"/>
              </a:lnSpc>
              <a:spcBef>
                <a:spcPts val="0"/>
              </a:spcBef>
              <a:buSzPct val="100000"/>
              <a:buFontTx/>
              <a:buChar char="‾"/>
            </a:pPr>
            <a:r>
              <a:rPr lang="fr-FR" sz="2400" dirty="0" smtClean="0"/>
              <a:t>Le non respect des délais.</a:t>
            </a:r>
          </a:p>
          <a:p>
            <a:pPr marL="633413" indent="354013" algn="just">
              <a:lnSpc>
                <a:spcPct val="150000"/>
              </a:lnSpc>
              <a:spcBef>
                <a:spcPts val="0"/>
              </a:spcBef>
              <a:buSzPct val="100000"/>
              <a:buFontTx/>
              <a:buChar char="‾"/>
            </a:pPr>
            <a:r>
              <a:rPr lang="fr-FR" sz="2400" dirty="0" smtClean="0"/>
              <a:t>La non fiabilité;</a:t>
            </a:r>
          </a:p>
          <a:p>
            <a:pPr marL="633413" indent="354013" algn="just">
              <a:lnSpc>
                <a:spcPct val="150000"/>
              </a:lnSpc>
              <a:spcBef>
                <a:spcPts val="0"/>
              </a:spcBef>
              <a:buSzPct val="100000"/>
              <a:buFontTx/>
              <a:buChar char="‾"/>
            </a:pPr>
            <a:r>
              <a:rPr lang="fr-FR" sz="2400" dirty="0" smtClean="0"/>
              <a:t>Les difficultés de maintenance et d’évolution ;</a:t>
            </a:r>
          </a:p>
          <a:p>
            <a:pPr algn="just"/>
            <a:endParaRPr lang="fr-FR" sz="2400" dirty="0" smtClean="0">
              <a:solidFill>
                <a:prstClr val="black"/>
              </a:solidFill>
            </a:endParaRPr>
          </a:p>
          <a:p>
            <a:pPr marL="273050" indent="360363" algn="just">
              <a:buFont typeface="Arial" pitchFamily="34" charset="0"/>
              <a:buChar char="•"/>
            </a:pPr>
            <a:endParaRPr lang="fr-FR" sz="2400" dirty="0" smtClean="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10</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1.3 Le génie logiciel </a:t>
            </a:r>
          </a:p>
        </p:txBody>
      </p:sp>
      <p:sp>
        <p:nvSpPr>
          <p:cNvPr id="3" name="Espace réservé du contenu 2"/>
          <p:cNvSpPr>
            <a:spLocks noGrp="1"/>
          </p:cNvSpPr>
          <p:nvPr>
            <p:ph sz="quarter" idx="1"/>
          </p:nvPr>
        </p:nvSpPr>
        <p:spPr>
          <a:xfrm>
            <a:off x="571472" y="1500174"/>
            <a:ext cx="8270776" cy="4786346"/>
          </a:xfrm>
        </p:spPr>
        <p:txBody>
          <a:bodyPr>
            <a:normAutofit/>
          </a:bodyPr>
          <a:lstStyle/>
          <a:p>
            <a:pPr marL="0" indent="0" algn="just">
              <a:lnSpc>
                <a:spcPct val="110000"/>
              </a:lnSpc>
              <a:spcAft>
                <a:spcPts val="1200"/>
              </a:spcAft>
              <a:buNone/>
            </a:pPr>
            <a:r>
              <a:rPr lang="fr-FR" sz="2400" b="1" u="sng" dirty="0" smtClean="0"/>
              <a:t>Définition:</a:t>
            </a:r>
            <a:r>
              <a:rPr lang="fr-FR" sz="2400" u="sng" dirty="0" smtClean="0"/>
              <a:t> </a:t>
            </a:r>
          </a:p>
          <a:p>
            <a:pPr marL="176213" indent="0" algn="just">
              <a:lnSpc>
                <a:spcPct val="110000"/>
              </a:lnSpc>
              <a:spcAft>
                <a:spcPts val="1200"/>
              </a:spcAft>
              <a:buNone/>
            </a:pPr>
            <a:r>
              <a:rPr lang="fr-FR" sz="2400" dirty="0" smtClean="0"/>
              <a:t>Ensemble des méthodes, des techniques et des outils dédiés à la conception, au développement et à la maintenance des logiciels.</a:t>
            </a:r>
          </a:p>
          <a:p>
            <a:pPr marL="0" indent="0" algn="just">
              <a:lnSpc>
                <a:spcPct val="110000"/>
              </a:lnSpc>
              <a:spcBef>
                <a:spcPts val="0"/>
              </a:spcBef>
              <a:spcAft>
                <a:spcPts val="600"/>
              </a:spcAft>
              <a:buNone/>
            </a:pPr>
            <a:r>
              <a:rPr lang="fr-FR" sz="2400" b="1" u="sng" dirty="0" smtClean="0"/>
              <a:t>Objectif:</a:t>
            </a:r>
            <a:endParaRPr lang="fr-FR" sz="2400" u="sng" dirty="0" smtClean="0"/>
          </a:p>
          <a:p>
            <a:pPr marL="442913" indent="-176213" algn="just">
              <a:spcAft>
                <a:spcPts val="600"/>
              </a:spcAft>
              <a:buFontTx/>
              <a:buChar char="-"/>
            </a:pPr>
            <a:r>
              <a:rPr lang="fr-FR" sz="2400" dirty="0" smtClean="0"/>
              <a:t>C</a:t>
            </a:r>
            <a:r>
              <a:rPr lang="fr-FR" sz="2400" dirty="0" smtClean="0">
                <a:solidFill>
                  <a:prstClr val="black"/>
                </a:solidFill>
              </a:rPr>
              <a:t>oncevoir des logiciels fiables qui respectent les spécification, </a:t>
            </a:r>
          </a:p>
          <a:p>
            <a:pPr marL="442913" indent="-176213" algn="just">
              <a:spcAft>
                <a:spcPts val="600"/>
              </a:spcAft>
              <a:buFontTx/>
              <a:buChar char="-"/>
            </a:pPr>
            <a:r>
              <a:rPr lang="fr-FR" sz="2400" dirty="0" smtClean="0">
                <a:solidFill>
                  <a:prstClr val="black"/>
                </a:solidFill>
              </a:rPr>
              <a:t>Optimiser les coûts de développement des logiciels</a:t>
            </a:r>
          </a:p>
          <a:p>
            <a:pPr marL="442913" indent="-176213" algn="just">
              <a:spcAft>
                <a:spcPts val="1200"/>
              </a:spcAft>
              <a:buFontTx/>
              <a:buChar char="-"/>
            </a:pPr>
            <a:r>
              <a:rPr lang="fr-FR" sz="2400" dirty="0" smtClean="0">
                <a:solidFill>
                  <a:prstClr val="black"/>
                </a:solidFill>
              </a:rPr>
              <a:t>Minimiser les délais de développement. </a:t>
            </a:r>
          </a:p>
          <a:p>
            <a:pPr marL="0" indent="0" algn="just">
              <a:buNone/>
            </a:pPr>
            <a:endParaRPr lang="fr-FR" sz="2400" dirty="0" smtClean="0"/>
          </a:p>
          <a:p>
            <a:pPr marL="0" indent="0" algn="just">
              <a:buNone/>
            </a:pPr>
            <a:endParaRPr lang="fr-FR" sz="2400" dirty="0" smtClean="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11</a:t>
            </a:fld>
            <a:endParaRPr lang="fr-FR" dirty="0"/>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1.3 Le génie logiciel </a:t>
            </a:r>
          </a:p>
        </p:txBody>
      </p:sp>
      <p:sp>
        <p:nvSpPr>
          <p:cNvPr id="3" name="Espace réservé du contenu 2"/>
          <p:cNvSpPr>
            <a:spLocks noGrp="1"/>
          </p:cNvSpPr>
          <p:nvPr>
            <p:ph sz="quarter" idx="1"/>
          </p:nvPr>
        </p:nvSpPr>
        <p:spPr>
          <a:xfrm>
            <a:off x="571472" y="1500174"/>
            <a:ext cx="8270776" cy="4759472"/>
          </a:xfrm>
        </p:spPr>
        <p:txBody>
          <a:bodyPr>
            <a:normAutofit/>
          </a:bodyPr>
          <a:lstStyle/>
          <a:p>
            <a:pPr marL="354013" indent="-354013" algn="just">
              <a:lnSpc>
                <a:spcPct val="110000"/>
              </a:lnSpc>
              <a:spcAft>
                <a:spcPts val="1800"/>
              </a:spcAft>
              <a:buSzPct val="100000"/>
              <a:buFont typeface="Wingdings" pitchFamily="2" charset="2"/>
              <a:buChar char="§"/>
            </a:pPr>
            <a:r>
              <a:rPr lang="fr-FR" sz="2400" dirty="0" smtClean="0"/>
              <a:t>Le génie logiciel s’intéresse particulièrement à la manière dont le code source d’un logiciel est spécifié puis produit. </a:t>
            </a:r>
          </a:p>
          <a:p>
            <a:pPr marL="354013" indent="-354013" algn="just">
              <a:lnSpc>
                <a:spcPct val="110000"/>
              </a:lnSpc>
              <a:spcAft>
                <a:spcPts val="1800"/>
              </a:spcAft>
              <a:buSzPct val="100000"/>
              <a:buFont typeface="Wingdings" pitchFamily="2" charset="2"/>
              <a:buChar char="§"/>
            </a:pPr>
            <a:r>
              <a:rPr lang="fr-FR" sz="2400" dirty="0" smtClean="0"/>
              <a:t>Le génie logiciel touche au </a:t>
            </a:r>
            <a:r>
              <a:rPr lang="fr-FR" sz="2400" u="sng" dirty="0" smtClean="0">
                <a:solidFill>
                  <a:srgbClr val="C00000"/>
                </a:solidFill>
              </a:rPr>
              <a:t>cycle de vie </a:t>
            </a:r>
            <a:r>
              <a:rPr lang="fr-FR" sz="2400" dirty="0" smtClean="0"/>
              <a:t>des logiciels. </a:t>
            </a:r>
          </a:p>
          <a:p>
            <a:pPr marL="354013" indent="-354013" algn="just">
              <a:lnSpc>
                <a:spcPct val="110000"/>
              </a:lnSpc>
              <a:spcAft>
                <a:spcPts val="1800"/>
              </a:spcAft>
              <a:buSzPct val="100000"/>
              <a:buFont typeface="Wingdings" pitchFamily="2" charset="2"/>
              <a:buChar char="§"/>
            </a:pPr>
            <a:r>
              <a:rPr lang="fr-FR" sz="2400" dirty="0" smtClean="0"/>
              <a:t>Le cycle de vie d’un logiciel, désigne toutes les étapes du développement d’un logiciel, de sa conception à sa disparition. </a:t>
            </a:r>
          </a:p>
          <a:p>
            <a:pPr marL="0" indent="0" algn="just">
              <a:lnSpc>
                <a:spcPct val="110000"/>
              </a:lnSpc>
              <a:spcAft>
                <a:spcPts val="1200"/>
              </a:spcAft>
              <a:buNone/>
            </a:pPr>
            <a:endParaRPr lang="fr-FR" sz="2400" dirty="0" smtClean="0"/>
          </a:p>
          <a:p>
            <a:pPr marL="0" indent="0" algn="just">
              <a:buNone/>
            </a:pPr>
            <a:endParaRPr lang="fr-FR" sz="2400" dirty="0" smtClean="0"/>
          </a:p>
          <a:p>
            <a:pPr marL="0" indent="0" algn="just">
              <a:buNone/>
            </a:pPr>
            <a:endParaRPr lang="fr-FR" sz="2400" dirty="0" smtClean="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12</a:t>
            </a:fld>
            <a:endParaRPr lang="fr-FR" dirty="0"/>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1.4. Cycle de vie d’un logiciel</a:t>
            </a:r>
          </a:p>
        </p:txBody>
      </p:sp>
      <p:sp>
        <p:nvSpPr>
          <p:cNvPr id="3" name="Espace réservé du contenu 2"/>
          <p:cNvSpPr>
            <a:spLocks noGrp="1"/>
          </p:cNvSpPr>
          <p:nvPr>
            <p:ph sz="quarter" idx="1"/>
          </p:nvPr>
        </p:nvSpPr>
        <p:spPr>
          <a:xfrm>
            <a:off x="301752" y="1527048"/>
            <a:ext cx="8503920" cy="4759472"/>
          </a:xfrm>
        </p:spPr>
        <p:txBody>
          <a:bodyPr>
            <a:normAutofit/>
          </a:bodyPr>
          <a:lstStyle/>
          <a:p>
            <a:pPr marL="0" indent="0">
              <a:spcAft>
                <a:spcPts val="600"/>
              </a:spcAft>
              <a:buNone/>
            </a:pPr>
            <a:r>
              <a:rPr lang="fr-FR" sz="2400" dirty="0" smtClean="0"/>
              <a:t>Le cycle de vie d’un logiciel comprend généralement les étapes suivantes :</a:t>
            </a:r>
          </a:p>
          <a:p>
            <a:pPr marL="457200" indent="-457200" algn="just">
              <a:spcAft>
                <a:spcPts val="1200"/>
              </a:spcAft>
              <a:buSzPct val="75000"/>
              <a:buFont typeface="+mj-lt"/>
              <a:buAutoNum type="arabicParenR"/>
            </a:pPr>
            <a:r>
              <a:rPr lang="fr-FR" sz="2400" b="1" dirty="0" smtClean="0"/>
              <a:t>Analyse des besoins et faisabilité: </a:t>
            </a:r>
          </a:p>
          <a:p>
            <a:pPr marL="722313" indent="-279400" algn="just">
              <a:spcAft>
                <a:spcPts val="600"/>
              </a:spcAft>
              <a:buSzPct val="75000"/>
              <a:buFont typeface="Arial" pitchFamily="34" charset="0"/>
              <a:buChar char="•"/>
            </a:pPr>
            <a:r>
              <a:rPr lang="fr-FR" sz="2400" dirty="0" smtClean="0"/>
              <a:t>L’expression, le recueil et la formalisation des besoins du client et de l’ensemble des contraintes.</a:t>
            </a:r>
          </a:p>
          <a:p>
            <a:pPr marL="722313" indent="-279400" algn="just">
              <a:spcAft>
                <a:spcPts val="1200"/>
              </a:spcAft>
              <a:buSzPct val="75000"/>
              <a:buFont typeface="Arial" pitchFamily="34" charset="0"/>
              <a:buChar char="•"/>
            </a:pPr>
            <a:r>
              <a:rPr lang="fr-FR" sz="2400" dirty="0" smtClean="0"/>
              <a:t>L’estimation de la faisabilité des besoins.</a:t>
            </a:r>
          </a:p>
          <a:p>
            <a:pPr marL="457200" indent="-457200" algn="just">
              <a:spcAft>
                <a:spcPts val="1200"/>
              </a:spcAft>
              <a:buSzPct val="75000"/>
              <a:buFont typeface="+mj-lt"/>
              <a:buAutoNum type="arabicParenR"/>
            </a:pPr>
            <a:r>
              <a:rPr lang="fr-FR" sz="2400" b="1" dirty="0" smtClean="0"/>
              <a:t>Spécification: </a:t>
            </a:r>
            <a:r>
              <a:rPr lang="fr-FR" sz="2400" dirty="0" smtClean="0"/>
              <a:t>déterminer les fonctionnalités du logiciel.</a:t>
            </a:r>
          </a:p>
          <a:p>
            <a:pPr marL="457200" indent="-457200" algn="just">
              <a:spcAft>
                <a:spcPts val="1200"/>
              </a:spcAft>
              <a:buSzPct val="75000"/>
              <a:buFont typeface="+mj-lt"/>
              <a:buAutoNum type="arabicParenR"/>
            </a:pPr>
            <a:r>
              <a:rPr lang="fr-FR" sz="2400" b="1" dirty="0" smtClean="0"/>
              <a:t>Conception:  </a:t>
            </a:r>
            <a:r>
              <a:rPr lang="fr-FR" sz="2400" dirty="0" smtClean="0"/>
              <a:t>déterminer la façon dont le logiciel fournit les différentes fonctionnalités recherchées.</a:t>
            </a:r>
          </a:p>
          <a:p>
            <a:pPr marL="457200" indent="-457200" algn="just">
              <a:buSzPct val="75000"/>
              <a:buFont typeface="+mj-lt"/>
              <a:buAutoNum type="arabicParenR"/>
            </a:pPr>
            <a:endParaRPr lang="fr-FR" sz="2400" dirty="0" smtClean="0"/>
          </a:p>
          <a:p>
            <a:pPr marL="457200" indent="-457200" algn="just">
              <a:buSzPct val="75000"/>
              <a:buNone/>
            </a:pPr>
            <a:endParaRPr lang="fr-FR" sz="2400" dirty="0" smtClean="0"/>
          </a:p>
          <a:p>
            <a:pPr marL="0" indent="0" algn="just">
              <a:buNone/>
            </a:pPr>
            <a:endParaRPr lang="fr-FR" sz="2400" dirty="0" smtClean="0"/>
          </a:p>
          <a:p>
            <a:pPr marL="0" indent="0" algn="just">
              <a:buNone/>
            </a:pPr>
            <a:endParaRPr lang="fr-FR" sz="2400" dirty="0" smtClean="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13</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1.4. Cycle de vie d’un logiciel</a:t>
            </a:r>
          </a:p>
        </p:txBody>
      </p:sp>
      <p:sp>
        <p:nvSpPr>
          <p:cNvPr id="3" name="Espace réservé du contenu 2"/>
          <p:cNvSpPr>
            <a:spLocks noGrp="1"/>
          </p:cNvSpPr>
          <p:nvPr>
            <p:ph sz="quarter" idx="1"/>
          </p:nvPr>
        </p:nvSpPr>
        <p:spPr>
          <a:xfrm>
            <a:off x="301752" y="1527048"/>
            <a:ext cx="8503920" cy="4759472"/>
          </a:xfrm>
        </p:spPr>
        <p:txBody>
          <a:bodyPr>
            <a:normAutofit/>
          </a:bodyPr>
          <a:lstStyle/>
          <a:p>
            <a:pPr marL="457200" indent="-457200" algn="just">
              <a:spcAft>
                <a:spcPts val="1800"/>
              </a:spcAft>
              <a:buSzPct val="76000"/>
              <a:buFont typeface="+mj-lt"/>
              <a:buAutoNum type="arabicParenR" startAt="3"/>
            </a:pPr>
            <a:r>
              <a:rPr lang="fr-FR" sz="2400" b="1" dirty="0" smtClean="0"/>
              <a:t>Implémentation : </a:t>
            </a:r>
            <a:r>
              <a:rPr lang="fr-FR" sz="2400" dirty="0" smtClean="0"/>
              <a:t>La traduction dans un langage de programmation des fonctionnalités définies lors de phases de conception</a:t>
            </a:r>
          </a:p>
          <a:p>
            <a:pPr marL="457200" indent="-457200" algn="just">
              <a:spcAft>
                <a:spcPts val="1800"/>
              </a:spcAft>
              <a:buSzPct val="76000"/>
              <a:buFont typeface="+mj-lt"/>
              <a:buAutoNum type="arabicParenR" startAt="3"/>
            </a:pPr>
            <a:r>
              <a:rPr lang="fr-FR" sz="2400" b="1" dirty="0" smtClean="0"/>
              <a:t>Tests: </a:t>
            </a:r>
            <a:r>
              <a:rPr lang="fr-FR" sz="2400" dirty="0" smtClean="0"/>
              <a:t>Essayer le logiciel sur des données d'exemple pour s'assurer qu'il fonctionne correctement. </a:t>
            </a:r>
          </a:p>
          <a:p>
            <a:pPr marL="457200" indent="-457200" algn="just">
              <a:spcAft>
                <a:spcPts val="1800"/>
              </a:spcAft>
              <a:buSzPct val="76000"/>
              <a:buFont typeface="+mj-lt"/>
              <a:buAutoNum type="arabicParenR" startAt="3"/>
            </a:pPr>
            <a:r>
              <a:rPr lang="fr-FR" sz="2400" b="1" dirty="0" smtClean="0"/>
              <a:t>Maintenance – </a:t>
            </a:r>
            <a:r>
              <a:rPr lang="fr-FR" sz="2400" dirty="0" smtClean="0"/>
              <a:t>Elle comprend toutes les actions correctives (maintenance corrective) et évolutives (maintenance évolutive) sur le logiciel.</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14</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2. Modélisation et Modèle</a:t>
            </a:r>
          </a:p>
        </p:txBody>
      </p:sp>
      <p:pic>
        <p:nvPicPr>
          <p:cNvPr id="1027" name="Picture 3"/>
          <p:cNvPicPr>
            <a:picLocks noGrp="1" noChangeAspect="1" noChangeArrowheads="1"/>
          </p:cNvPicPr>
          <p:nvPr>
            <p:ph sz="quarter" idx="1"/>
          </p:nvPr>
        </p:nvPicPr>
        <p:blipFill>
          <a:blip r:embed="rId2" cstate="print"/>
          <a:srcRect/>
          <a:stretch>
            <a:fillRect/>
          </a:stretch>
        </p:blipFill>
        <p:spPr bwMode="auto">
          <a:xfrm>
            <a:off x="1071538" y="2500306"/>
            <a:ext cx="7072362" cy="4058400"/>
          </a:xfrm>
          <a:prstGeom prst="rect">
            <a:avLst/>
          </a:prstGeom>
          <a:noFill/>
          <a:ln w="9525">
            <a:noFill/>
            <a:miter lim="800000"/>
            <a:headEnd/>
            <a:tailEnd/>
          </a:ln>
          <a:effectLst/>
        </p:spPr>
      </p:pic>
      <p:sp>
        <p:nvSpPr>
          <p:cNvPr id="5" name="Rectangle 4"/>
          <p:cNvSpPr/>
          <p:nvPr/>
        </p:nvSpPr>
        <p:spPr>
          <a:xfrm>
            <a:off x="571472" y="1571612"/>
            <a:ext cx="8358246" cy="830997"/>
          </a:xfrm>
          <a:prstGeom prst="rect">
            <a:avLst/>
          </a:prstGeom>
        </p:spPr>
        <p:txBody>
          <a:bodyPr wrap="square">
            <a:spAutoFit/>
          </a:bodyPr>
          <a:lstStyle/>
          <a:p>
            <a:pPr algn="just"/>
            <a:r>
              <a:rPr lang="fr-FR" sz="2400" dirty="0" smtClean="0"/>
              <a:t>La </a:t>
            </a:r>
            <a:r>
              <a:rPr lang="fr-FR" sz="2400" b="1" dirty="0" smtClean="0"/>
              <a:t>modélisation</a:t>
            </a:r>
            <a:r>
              <a:rPr lang="fr-FR" sz="2400" dirty="0" smtClean="0"/>
              <a:t> consiste à créer une représentation simplifiée (le modèle ) d'un système ou d’un problème réel.</a:t>
            </a:r>
            <a:endParaRPr lang="fr-FR" sz="2400" dirty="0"/>
          </a:p>
        </p:txBody>
      </p:sp>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15</a:t>
            </a:fld>
            <a:endParaRPr lang="fr-FR"/>
          </a:p>
        </p:txBody>
      </p:sp>
      <p:sp>
        <p:nvSpPr>
          <p:cNvPr id="6" name="Espace réservé du pied de page 5"/>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1"/>
                </a:solidFill>
                <a:latin typeface="Times New Roman" pitchFamily="18" charset="0"/>
                <a:cs typeface="Times New Roman" pitchFamily="18" charset="0"/>
              </a:rPr>
              <a:t>2.1 Model</a:t>
            </a:r>
            <a:endParaRPr lang="fr-FR" sz="4000" dirty="0"/>
          </a:p>
        </p:txBody>
      </p:sp>
      <p:sp>
        <p:nvSpPr>
          <p:cNvPr id="3" name="Espace réservé du contenu 2"/>
          <p:cNvSpPr>
            <a:spLocks noGrp="1"/>
          </p:cNvSpPr>
          <p:nvPr>
            <p:ph sz="quarter" idx="1"/>
          </p:nvPr>
        </p:nvSpPr>
        <p:spPr>
          <a:xfrm>
            <a:off x="612648" y="1600200"/>
            <a:ext cx="8153400" cy="4900634"/>
          </a:xfrm>
        </p:spPr>
        <p:txBody>
          <a:bodyPr>
            <a:normAutofit/>
          </a:bodyPr>
          <a:lstStyle/>
          <a:p>
            <a:pPr marL="0" indent="0" algn="just">
              <a:buNone/>
              <a:tabLst>
                <a:tab pos="0" algn="l"/>
              </a:tabLst>
            </a:pPr>
            <a:r>
              <a:rPr lang="fr-FR" sz="2400" dirty="0" smtClean="0"/>
              <a:t>Un modèle est une représentation abstraite de la réalité qui exclut certains détails du monde réel.</a:t>
            </a:r>
          </a:p>
          <a:p>
            <a:pPr>
              <a:spcBef>
                <a:spcPts val="1800"/>
              </a:spcBef>
              <a:buNone/>
            </a:pPr>
            <a:r>
              <a:rPr lang="fr-FR" sz="2400" b="1" dirty="0" smtClean="0"/>
              <a:t>Exemples :</a:t>
            </a:r>
          </a:p>
          <a:p>
            <a:pPr algn="just">
              <a:spcAft>
                <a:spcPts val="600"/>
              </a:spcAft>
              <a:buFont typeface="Wingdings" pitchFamily="2" charset="2"/>
              <a:buChar char="§"/>
            </a:pPr>
            <a:r>
              <a:rPr lang="fr-FR" sz="2400" dirty="0" smtClean="0">
                <a:solidFill>
                  <a:srgbClr val="002060"/>
                </a:solidFill>
              </a:rPr>
              <a:t>Modèle météorologique: </a:t>
            </a:r>
            <a:r>
              <a:rPr lang="fr-FR" sz="2400" dirty="0" smtClean="0"/>
              <a:t>à partir de données d’observation (satellite . . .), il permet de prévoir les conditions climatiques pour les jours à venir.</a:t>
            </a:r>
          </a:p>
          <a:p>
            <a:pPr algn="just">
              <a:spcAft>
                <a:spcPts val="600"/>
              </a:spcAft>
              <a:buFont typeface="Wingdings" pitchFamily="2" charset="2"/>
              <a:buChar char="§"/>
            </a:pPr>
            <a:r>
              <a:rPr lang="fr-FR" sz="2400" dirty="0" smtClean="0"/>
              <a:t>En architecture le modèle d’un maison et un plan. </a:t>
            </a:r>
          </a:p>
          <a:p>
            <a:pPr algn="just">
              <a:spcAft>
                <a:spcPts val="600"/>
              </a:spcAft>
              <a:buFont typeface="Wingdings" pitchFamily="2" charset="2"/>
              <a:buChar char="§"/>
            </a:pPr>
            <a:r>
              <a:rPr lang="fr-FR" sz="2400" dirty="0" smtClean="0"/>
              <a:t>En UML le modèle d’un système informatique est un ensemble de diagrammes.</a:t>
            </a:r>
          </a:p>
          <a:p>
            <a:pPr algn="just"/>
            <a:endParaRPr lang="fr-FR" dirty="0" smtClean="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16</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1"/>
                </a:solidFill>
                <a:latin typeface="Times New Roman" pitchFamily="18" charset="0"/>
                <a:cs typeface="Times New Roman" pitchFamily="18" charset="0"/>
              </a:rPr>
              <a:t>2.2 Pourquoi modéliser ?</a:t>
            </a:r>
          </a:p>
        </p:txBody>
      </p:sp>
      <p:sp>
        <p:nvSpPr>
          <p:cNvPr id="6" name="Espace réservé du contenu 5"/>
          <p:cNvSpPr>
            <a:spLocks noGrp="1"/>
          </p:cNvSpPr>
          <p:nvPr>
            <p:ph sz="quarter" idx="1"/>
          </p:nvPr>
        </p:nvSpPr>
        <p:spPr/>
        <p:txBody>
          <a:bodyPr>
            <a:normAutofit/>
          </a:bodyPr>
          <a:lstStyle/>
          <a:p>
            <a:pPr algn="just">
              <a:spcAft>
                <a:spcPts val="1200"/>
              </a:spcAft>
              <a:buSzPct val="100000"/>
              <a:buFont typeface="Wingdings" pitchFamily="2" charset="2"/>
              <a:buChar char="§"/>
            </a:pPr>
            <a:r>
              <a:rPr lang="fr-FR" sz="2400" dirty="0" smtClean="0">
                <a:latin typeface="Times New Roman" pitchFamily="18" charset="0"/>
                <a:cs typeface="Times New Roman" pitchFamily="18" charset="0"/>
              </a:rPr>
              <a:t>On modélise les systèmes complexes car on ne peut pas les appréhender dans leur intégralité.</a:t>
            </a:r>
          </a:p>
          <a:p>
            <a:pPr algn="just">
              <a:spcAft>
                <a:spcPts val="1200"/>
              </a:spcAft>
              <a:buSzPct val="100000"/>
              <a:buFont typeface="Wingdings" pitchFamily="2" charset="2"/>
              <a:buChar char="§"/>
            </a:pPr>
            <a:r>
              <a:rPr lang="fr-FR" sz="2400" dirty="0" smtClean="0">
                <a:latin typeface="Times New Roman" pitchFamily="18" charset="0"/>
                <a:cs typeface="Times New Roman" pitchFamily="18" charset="0"/>
              </a:rPr>
              <a:t>Les modèles permettent de mieux comprendre le système que l’on représente ou développe.</a:t>
            </a:r>
          </a:p>
          <a:p>
            <a:pPr algn="just">
              <a:lnSpc>
                <a:spcPct val="150000"/>
              </a:lnSpc>
              <a:spcAft>
                <a:spcPts val="1200"/>
              </a:spcAft>
              <a:buSzPct val="100000"/>
              <a:buFont typeface="Wingdings" pitchFamily="2" charset="2"/>
              <a:buChar char="§"/>
            </a:pPr>
            <a:r>
              <a:rPr lang="fr-FR" sz="2400" dirty="0" smtClean="0">
                <a:latin typeface="Times New Roman" pitchFamily="18" charset="0"/>
                <a:cs typeface="Times New Roman" pitchFamily="18" charset="0"/>
              </a:rPr>
              <a:t>Représenter de manière simplifiée le monde réel.</a:t>
            </a:r>
          </a:p>
          <a:p>
            <a:pPr algn="just">
              <a:lnSpc>
                <a:spcPct val="150000"/>
              </a:lnSpc>
              <a:spcAft>
                <a:spcPts val="1200"/>
              </a:spcAft>
              <a:buSzPct val="100000"/>
              <a:buFont typeface="Wingdings" pitchFamily="2" charset="2"/>
              <a:buChar char="§"/>
            </a:pPr>
            <a:r>
              <a:rPr lang="fr-FR" sz="2400" dirty="0" smtClean="0">
                <a:latin typeface="Times New Roman" pitchFamily="18" charset="0"/>
                <a:cs typeface="Times New Roman" pitchFamily="18" charset="0"/>
              </a:rPr>
              <a:t>Communiquer une vision de la réalité.</a:t>
            </a:r>
          </a:p>
          <a:p>
            <a:pPr algn="just">
              <a:buFont typeface="Arial" pitchFamily="34" charset="0"/>
              <a:buChar char="•"/>
            </a:pPr>
            <a:endParaRPr lang="fr-FR" sz="2200" dirty="0" smtClean="0">
              <a:latin typeface="Times New Roman" pitchFamily="18" charset="0"/>
              <a:cs typeface="Times New Roman" pitchFamily="18" charset="0"/>
            </a:endParaRPr>
          </a:p>
          <a:p>
            <a:pPr algn="just">
              <a:buFont typeface="Arial" pitchFamily="34" charset="0"/>
              <a:buChar char="•"/>
            </a:pPr>
            <a:endParaRPr lang="fr-FR" sz="2400" dirty="0"/>
          </a:p>
        </p:txBody>
      </p:sp>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17</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checkerboard(across)">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457200" indent="-457200">
              <a:lnSpc>
                <a:spcPct val="150000"/>
              </a:lnSpc>
            </a:pPr>
            <a:r>
              <a:rPr lang="fr-FR" sz="3200" b="1" dirty="0" smtClean="0">
                <a:solidFill>
                  <a:schemeClr val="tx1"/>
                </a:solidFill>
                <a:latin typeface="Times New Roman" pitchFamily="18" charset="0"/>
                <a:cs typeface="Times New Roman" pitchFamily="18" charset="0"/>
              </a:rPr>
              <a:t>2.3 Modélisation par décomposition fonctionnelle</a:t>
            </a:r>
          </a:p>
        </p:txBody>
      </p:sp>
      <p:sp>
        <p:nvSpPr>
          <p:cNvPr id="3" name="Espace réservé du contenu 2"/>
          <p:cNvSpPr>
            <a:spLocks noGrp="1"/>
          </p:cNvSpPr>
          <p:nvPr>
            <p:ph sz="quarter" idx="1"/>
          </p:nvPr>
        </p:nvSpPr>
        <p:spPr/>
        <p:txBody>
          <a:bodyPr>
            <a:normAutofit/>
          </a:bodyPr>
          <a:lstStyle/>
          <a:p>
            <a:r>
              <a:rPr lang="fr-FR" sz="2400" dirty="0" smtClean="0"/>
              <a:t>Approche descendante :</a:t>
            </a:r>
          </a:p>
          <a:p>
            <a:r>
              <a:rPr lang="fr-FR" sz="2400" dirty="0" smtClean="0"/>
              <a:t>Décomposer la fonction globale jusqu'à obtenir des fonctions simples à appréhender et donc à programmer.</a:t>
            </a:r>
          </a:p>
          <a:p>
            <a:r>
              <a:rPr lang="fr-FR" sz="2400" dirty="0" smtClean="0"/>
              <a:t>C'est la fonction qui donne la forme du système.</a:t>
            </a:r>
          </a:p>
          <a:p>
            <a:endParaRPr lang="fr-FR" sz="2400" dirty="0" smtClean="0"/>
          </a:p>
          <a:p>
            <a:pPr marL="319088" indent="314325">
              <a:buFont typeface="Arial" pitchFamily="34" charset="0"/>
              <a:buChar char="•"/>
            </a:pPr>
            <a:endParaRPr lang="fr-FR" sz="2200" dirty="0"/>
          </a:p>
        </p:txBody>
      </p:sp>
      <p:pic>
        <p:nvPicPr>
          <p:cNvPr id="1026" name="Picture 2"/>
          <p:cNvPicPr>
            <a:picLocks noChangeAspect="1" noChangeArrowheads="1"/>
          </p:cNvPicPr>
          <p:nvPr/>
        </p:nvPicPr>
        <p:blipFill>
          <a:blip r:embed="rId2"/>
          <a:srcRect/>
          <a:stretch>
            <a:fillRect/>
          </a:stretch>
        </p:blipFill>
        <p:spPr bwMode="auto">
          <a:xfrm>
            <a:off x="785786" y="3786190"/>
            <a:ext cx="7858180" cy="2738457"/>
          </a:xfrm>
          <a:prstGeom prst="rect">
            <a:avLst/>
          </a:prstGeom>
          <a:noFill/>
          <a:ln w="9525">
            <a:noFill/>
            <a:miter lim="800000"/>
            <a:headEnd/>
            <a:tailEnd/>
          </a:ln>
          <a:effectLst/>
        </p:spPr>
      </p:pic>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18</a:t>
            </a:fld>
            <a:endParaRPr lang="fr-FR"/>
          </a:p>
        </p:txBody>
      </p:sp>
      <p:sp>
        <p:nvSpPr>
          <p:cNvPr id="6" name="Espace réservé du pied de page 5"/>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200" b="1" dirty="0" smtClean="0">
                <a:solidFill>
                  <a:schemeClr val="tx1"/>
                </a:solidFill>
                <a:latin typeface="Times New Roman" pitchFamily="18" charset="0"/>
                <a:cs typeface="Times New Roman" pitchFamily="18" charset="0"/>
              </a:rPr>
              <a:t>2.4 Modélisation orientée objets</a:t>
            </a:r>
          </a:p>
        </p:txBody>
      </p:sp>
      <p:sp>
        <p:nvSpPr>
          <p:cNvPr id="3" name="Espace réservé du contenu 2"/>
          <p:cNvSpPr>
            <a:spLocks noGrp="1"/>
          </p:cNvSpPr>
          <p:nvPr>
            <p:ph sz="quarter" idx="1"/>
          </p:nvPr>
        </p:nvSpPr>
        <p:spPr/>
        <p:txBody>
          <a:bodyPr>
            <a:normAutofit/>
          </a:bodyPr>
          <a:lstStyle/>
          <a:p>
            <a:pPr algn="just">
              <a:spcAft>
                <a:spcPts val="1200"/>
              </a:spcAft>
            </a:pPr>
            <a:r>
              <a:rPr lang="fr-FR" sz="2400" dirty="0" smtClean="0"/>
              <a:t>La Conception Orientée Objet (COO) est la méthode qui conduit à des architectures logicielles fondées sur les objets du système, plutôt que sur une décomposition fonctionnelle.</a:t>
            </a:r>
          </a:p>
          <a:p>
            <a:pPr algn="just">
              <a:spcAft>
                <a:spcPts val="1200"/>
              </a:spcAft>
            </a:pPr>
            <a:r>
              <a:rPr lang="fr-FR" sz="2400" dirty="0" smtClean="0"/>
              <a:t>C'est la structure du système lui donne sa forme.</a:t>
            </a:r>
          </a:p>
          <a:p>
            <a:pPr algn="just">
              <a:spcAft>
                <a:spcPts val="1200"/>
              </a:spcAft>
            </a:pPr>
            <a:r>
              <a:rPr lang="fr-FR" sz="2400" dirty="0" smtClean="0"/>
              <a:t>On peut partir des objets du domaine (briques de base) et remonter vers le système global : approche ascendante.</a:t>
            </a:r>
          </a:p>
          <a:p>
            <a:endParaRPr lang="fr-FR" sz="2400" dirty="0" smtClean="0"/>
          </a:p>
          <a:p>
            <a:endParaRPr lang="fr-FR" sz="2400" dirty="0" smtClean="0"/>
          </a:p>
          <a:p>
            <a:pPr marL="0" indent="0" algn="just"/>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19</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153400" cy="990600"/>
          </a:xfrm>
        </p:spPr>
        <p:txBody>
          <a:bodyPr>
            <a:normAutofit/>
          </a:bodyPr>
          <a:lstStyle/>
          <a:p>
            <a:r>
              <a:rPr lang="fr-FR" sz="4000" b="1" u="sng" dirty="0" smtClean="0"/>
              <a:t>Plan de cours </a:t>
            </a:r>
            <a:endParaRPr lang="fr-FR" sz="4000" b="1" u="sng" dirty="0"/>
          </a:p>
        </p:txBody>
      </p:sp>
      <p:sp>
        <p:nvSpPr>
          <p:cNvPr id="5" name="Rectangle 4"/>
          <p:cNvSpPr/>
          <p:nvPr/>
        </p:nvSpPr>
        <p:spPr>
          <a:xfrm>
            <a:off x="0" y="1690767"/>
            <a:ext cx="9144000" cy="4524315"/>
          </a:xfrm>
          <a:prstGeom prst="rect">
            <a:avLst/>
          </a:prstGeom>
          <a:ln w="3175">
            <a:noFill/>
          </a:ln>
        </p:spPr>
        <p:txBody>
          <a:bodyPr wrap="square">
            <a:spAutoFit/>
          </a:bodyPr>
          <a:lstStyle/>
          <a:p>
            <a:pPr marL="442913" indent="-265113">
              <a:lnSpc>
                <a:spcPct val="150000"/>
              </a:lnSpc>
              <a:spcBef>
                <a:spcPts val="1200"/>
              </a:spcBef>
              <a:spcAft>
                <a:spcPts val="1200"/>
              </a:spcAft>
              <a:tabLst>
                <a:tab pos="176213" algn="l"/>
              </a:tabLst>
            </a:pPr>
            <a:r>
              <a:rPr lang="fr-FR" sz="2400" b="1" dirty="0" smtClean="0">
                <a:solidFill>
                  <a:srgbClr val="002060"/>
                </a:solidFill>
                <a:latin typeface="Times New Roman" pitchFamily="18" charset="0"/>
                <a:cs typeface="Times New Roman" pitchFamily="18" charset="0"/>
              </a:rPr>
              <a:t>Chapitre 1: </a:t>
            </a:r>
            <a:r>
              <a:rPr lang="fr-FR" sz="2000" b="1" dirty="0" smtClean="0">
                <a:latin typeface="Times New Roman" pitchFamily="18" charset="0"/>
                <a:cs typeface="Times New Roman" pitchFamily="18" charset="0"/>
              </a:rPr>
              <a:t>Introduction</a:t>
            </a:r>
          </a:p>
          <a:p>
            <a:pPr marL="442913" indent="-265113">
              <a:lnSpc>
                <a:spcPct val="150000"/>
              </a:lnSpc>
              <a:spcAft>
                <a:spcPts val="1200"/>
              </a:spcAft>
            </a:pPr>
            <a:r>
              <a:rPr lang="fr-FR" sz="2400" b="1" dirty="0" smtClean="0">
                <a:solidFill>
                  <a:srgbClr val="002060"/>
                </a:solidFill>
                <a:latin typeface="Times New Roman" pitchFamily="18" charset="0"/>
                <a:cs typeface="Times New Roman" pitchFamily="18" charset="0"/>
              </a:rPr>
              <a:t>   Chapitre 2: </a:t>
            </a:r>
            <a:r>
              <a:rPr lang="fr-FR" sz="2000" b="1" dirty="0" smtClean="0">
                <a:latin typeface="Times New Roman" pitchFamily="18" charset="0"/>
                <a:cs typeface="Times New Roman" pitchFamily="18" charset="0"/>
              </a:rPr>
              <a:t>Diagramme de cas d’utilisation</a:t>
            </a:r>
          </a:p>
          <a:p>
            <a:pPr marL="442913" indent="-265113">
              <a:lnSpc>
                <a:spcPct val="150000"/>
              </a:lnSpc>
              <a:spcAft>
                <a:spcPts val="1200"/>
              </a:spcAft>
            </a:pPr>
            <a:r>
              <a:rPr lang="fr-FR" sz="2400" b="1" dirty="0" smtClean="0">
                <a:solidFill>
                  <a:srgbClr val="002060"/>
                </a:solidFill>
                <a:latin typeface="Times New Roman" pitchFamily="18" charset="0"/>
                <a:cs typeface="Times New Roman" pitchFamily="18" charset="0"/>
              </a:rPr>
              <a:t>      Chapitre 3: </a:t>
            </a:r>
            <a:r>
              <a:rPr lang="fr-FR" sz="2000" b="1" dirty="0" smtClean="0">
                <a:latin typeface="Times New Roman" pitchFamily="18" charset="0"/>
                <a:cs typeface="Times New Roman" pitchFamily="18" charset="0"/>
              </a:rPr>
              <a:t>Diagrammes de classes et d’objets</a:t>
            </a:r>
          </a:p>
          <a:p>
            <a:pPr marL="442913" indent="-265113">
              <a:lnSpc>
                <a:spcPct val="150000"/>
              </a:lnSpc>
              <a:spcAft>
                <a:spcPts val="1200"/>
              </a:spcAft>
            </a:pPr>
            <a:r>
              <a:rPr lang="fr-FR" sz="2400" b="1" dirty="0" smtClean="0">
                <a:solidFill>
                  <a:srgbClr val="002060"/>
                </a:solidFill>
                <a:latin typeface="Times New Roman" pitchFamily="18" charset="0"/>
                <a:cs typeface="Times New Roman" pitchFamily="18" charset="0"/>
              </a:rPr>
              <a:t>         Chapitre 4: </a:t>
            </a:r>
            <a:r>
              <a:rPr lang="fr-FR" sz="2000" b="1" dirty="0" smtClean="0">
                <a:latin typeface="Times New Roman" pitchFamily="18" charset="0"/>
                <a:cs typeface="Times New Roman" pitchFamily="18" charset="0"/>
              </a:rPr>
              <a:t>Diagrammes d’interaction </a:t>
            </a:r>
            <a:r>
              <a:rPr lang="fr-FR" sz="2400" dirty="0" smtClean="0">
                <a:latin typeface="Times New Roman" pitchFamily="18" charset="0"/>
                <a:cs typeface="Times New Roman" pitchFamily="18" charset="0"/>
              </a:rPr>
              <a:t>(</a:t>
            </a:r>
            <a:r>
              <a:rPr lang="fr-FR" sz="2000" b="1" dirty="0" smtClean="0">
                <a:latin typeface="Times New Roman" pitchFamily="18" charset="0"/>
                <a:cs typeface="Times New Roman" pitchFamily="18" charset="0"/>
              </a:rPr>
              <a:t>séquences et communication</a:t>
            </a:r>
            <a:r>
              <a:rPr lang="fr-FR" sz="2400" dirty="0" smtClean="0">
                <a:latin typeface="Times New Roman" pitchFamily="18" charset="0"/>
                <a:cs typeface="Times New Roman" pitchFamily="18" charset="0"/>
              </a:rPr>
              <a:t>)  </a:t>
            </a:r>
          </a:p>
          <a:p>
            <a:pPr marL="442913" indent="-265113">
              <a:lnSpc>
                <a:spcPct val="150000"/>
              </a:lnSpc>
              <a:spcAft>
                <a:spcPts val="1200"/>
              </a:spcAft>
            </a:pPr>
            <a:r>
              <a:rPr lang="fr-FR" sz="2400" b="1" dirty="0" smtClean="0">
                <a:solidFill>
                  <a:srgbClr val="002060"/>
                </a:solidFill>
                <a:latin typeface="Times New Roman" pitchFamily="18" charset="0"/>
                <a:cs typeface="Times New Roman" pitchFamily="18" charset="0"/>
              </a:rPr>
              <a:t>            Chapitre 5: </a:t>
            </a:r>
            <a:r>
              <a:rPr lang="fr-FR" sz="2000" b="1" dirty="0" smtClean="0">
                <a:latin typeface="Times New Roman" pitchFamily="18" charset="0"/>
                <a:cs typeface="Times New Roman" pitchFamily="18" charset="0"/>
              </a:rPr>
              <a:t>Diagramme d’états-transitions et  Diagramme d’activités</a:t>
            </a:r>
          </a:p>
          <a:p>
            <a:pPr marL="442913" indent="-265113">
              <a:lnSpc>
                <a:spcPct val="150000"/>
              </a:lnSpc>
              <a:spcAft>
                <a:spcPts val="1200"/>
              </a:spcAft>
            </a:pPr>
            <a:endParaRPr lang="fr-FR" sz="2000" dirty="0" smtClean="0">
              <a:latin typeface="Times New Roman" pitchFamily="18" charset="0"/>
              <a:cs typeface="Times New Roman" pitchFamily="18" charset="0"/>
            </a:endParaRPr>
          </a:p>
          <a:p>
            <a:endParaRPr lang="fr-FR" dirty="0"/>
          </a:p>
        </p:txBody>
      </p:sp>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2</a:t>
            </a:fld>
            <a:endParaRPr lang="fr-FR" dirty="0"/>
          </a:p>
        </p:txBody>
      </p:sp>
      <p:sp>
        <p:nvSpPr>
          <p:cNvPr id="6" name="Espace réservé du pied de page 5"/>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heckerboard(across)">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heckerboard(across)">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checkerboard(across)">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28600"/>
            <a:ext cx="8715436" cy="990600"/>
          </a:xfrm>
        </p:spPr>
        <p:txBody>
          <a:bodyPr>
            <a:noAutofit/>
          </a:bodyPr>
          <a:lstStyle/>
          <a:p>
            <a:r>
              <a:rPr lang="fr-FR" sz="3200" b="1" dirty="0" smtClean="0">
                <a:latin typeface="Times New Roman" pitchFamily="18" charset="0"/>
                <a:cs typeface="Times New Roman" pitchFamily="18" charset="0"/>
              </a:rPr>
              <a:t>3. Modélisation avec UML</a:t>
            </a:r>
          </a:p>
        </p:txBody>
      </p:sp>
      <p:sp>
        <p:nvSpPr>
          <p:cNvPr id="3" name="Espace réservé du contenu 2"/>
          <p:cNvSpPr>
            <a:spLocks noGrp="1"/>
          </p:cNvSpPr>
          <p:nvPr>
            <p:ph sz="quarter" idx="1"/>
          </p:nvPr>
        </p:nvSpPr>
        <p:spPr/>
        <p:txBody>
          <a:bodyPr>
            <a:normAutofit/>
          </a:bodyPr>
          <a:lstStyle/>
          <a:p>
            <a:r>
              <a:rPr lang="fr-FR" sz="2800" dirty="0" smtClean="0"/>
              <a:t>Concepts de l’approche objet</a:t>
            </a:r>
          </a:p>
          <a:p>
            <a:r>
              <a:rPr lang="fr-FR" sz="2800" dirty="0" smtClean="0"/>
              <a:t>Avantages du développement à l’aide des langages objet </a:t>
            </a:r>
          </a:p>
          <a:p>
            <a:r>
              <a:rPr lang="fr-FR" sz="2800" dirty="0" smtClean="0"/>
              <a:t>Présentation générale d’UML</a:t>
            </a:r>
          </a:p>
          <a:p>
            <a:pPr marL="811213" indent="-457200"/>
            <a:r>
              <a:rPr lang="fr-FR" sz="2800" dirty="0" smtClean="0"/>
              <a:t>Historique</a:t>
            </a:r>
          </a:p>
          <a:p>
            <a:pPr marL="811213" indent="-457200"/>
            <a:r>
              <a:rPr lang="fr-FR" sz="2800" dirty="0" smtClean="0"/>
              <a:t>Présentation générale des diagrammes UML</a:t>
            </a:r>
          </a:p>
          <a:p>
            <a:pPr marL="811213" indent="-457200"/>
            <a:endParaRPr lang="fr-FR" sz="2800" dirty="0" smtClean="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20</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28600"/>
            <a:ext cx="8715436" cy="990600"/>
          </a:xfrm>
        </p:spPr>
        <p:txBody>
          <a:bodyPr>
            <a:noAutofit/>
          </a:bodyPr>
          <a:lstStyle/>
          <a:p>
            <a:r>
              <a:rPr lang="fr-FR" sz="3200" b="1" dirty="0" smtClean="0">
                <a:latin typeface="Times New Roman" pitchFamily="18" charset="0"/>
                <a:cs typeface="Times New Roman" pitchFamily="18" charset="0"/>
              </a:rPr>
              <a:t>3. Modélisation avec UML</a:t>
            </a:r>
          </a:p>
        </p:txBody>
      </p:sp>
      <p:sp>
        <p:nvSpPr>
          <p:cNvPr id="3" name="Espace réservé du contenu 2"/>
          <p:cNvSpPr>
            <a:spLocks noGrp="1"/>
          </p:cNvSpPr>
          <p:nvPr>
            <p:ph sz="quarter" idx="1"/>
          </p:nvPr>
        </p:nvSpPr>
        <p:spPr/>
        <p:txBody>
          <a:bodyPr>
            <a:normAutofit/>
          </a:bodyPr>
          <a:lstStyle/>
          <a:p>
            <a:pPr algn="just">
              <a:spcAft>
                <a:spcPts val="1200"/>
              </a:spcAft>
            </a:pPr>
            <a:r>
              <a:rPr lang="fr-FR" sz="2400" dirty="0" smtClean="0"/>
              <a:t>Aujourd’hui l’approche objet occupe une place prépondérante dans le génie logiciel.</a:t>
            </a:r>
          </a:p>
          <a:p>
            <a:pPr algn="just">
              <a:spcAft>
                <a:spcPts val="1200"/>
              </a:spcAft>
            </a:pPr>
            <a:r>
              <a:rPr lang="fr-FR" sz="2400" dirty="0" smtClean="0"/>
              <a:t>En effet, ces dernières années nous avons assisté tout d’abord à une utilisation plus large des langages de programmation objet de référence comme C++, C# et Java.</a:t>
            </a:r>
          </a:p>
          <a:p>
            <a:pPr algn="just">
              <a:spcAft>
                <a:spcPts val="1200"/>
              </a:spcAft>
            </a:pPr>
            <a:r>
              <a:rPr lang="fr-FR" sz="2400" dirty="0" smtClean="0"/>
              <a:t>Deux événements majeurs ont marqué cette évolution se sont produits à la fin des années 90 avec l’arrivée de Java en 1995 et d’UML en 1997.</a:t>
            </a:r>
            <a:endParaRPr lang="fr-FR" sz="2400" dirty="0" smtClean="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21</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28600"/>
            <a:ext cx="8715436" cy="990600"/>
          </a:xfrm>
        </p:spPr>
        <p:txBody>
          <a:bodyPr>
            <a:noAutofit/>
          </a:bodyPr>
          <a:lstStyle/>
          <a:p>
            <a:r>
              <a:rPr lang="fr-FR" sz="3200" b="1" dirty="0" smtClean="0">
                <a:latin typeface="Times New Roman" pitchFamily="18" charset="0"/>
                <a:cs typeface="Times New Roman" pitchFamily="18" charset="0"/>
              </a:rPr>
              <a:t>3. Modélisation avec UML</a:t>
            </a:r>
          </a:p>
        </p:txBody>
      </p:sp>
      <p:sp>
        <p:nvSpPr>
          <p:cNvPr id="3" name="Espace réservé du contenu 2"/>
          <p:cNvSpPr>
            <a:spLocks noGrp="1"/>
          </p:cNvSpPr>
          <p:nvPr>
            <p:ph sz="quarter" idx="1"/>
          </p:nvPr>
        </p:nvSpPr>
        <p:spPr/>
        <p:txBody>
          <a:bodyPr>
            <a:normAutofit/>
          </a:bodyPr>
          <a:lstStyle/>
          <a:p>
            <a:r>
              <a:rPr lang="fr-FR" sz="2400" dirty="0" smtClean="0"/>
              <a:t>Dans ce chapitre  nous présenter l’essentiel des concepts objet qui nous paraissent nécessaires à une bonne compréhension d’UML. Les concepts qui nous semblent importants à bien maîtriser sont les suivants :</a:t>
            </a:r>
          </a:p>
          <a:p>
            <a:pPr marL="900113" indent="-546100">
              <a:buNone/>
            </a:pPr>
            <a:r>
              <a:rPr lang="fr-FR" sz="2800" dirty="0" smtClean="0">
                <a:latin typeface="Times New Roman" pitchFamily="18" charset="0"/>
                <a:cs typeface="Times New Roman" pitchFamily="18" charset="0"/>
              </a:rPr>
              <a:t>• objet et classe,</a:t>
            </a:r>
          </a:p>
          <a:p>
            <a:pPr marL="900113" indent="-546100">
              <a:buNone/>
            </a:pPr>
            <a:r>
              <a:rPr lang="fr-FR" sz="2800" dirty="0" smtClean="0">
                <a:latin typeface="Times New Roman" pitchFamily="18" charset="0"/>
                <a:cs typeface="Times New Roman" pitchFamily="18" charset="0"/>
              </a:rPr>
              <a:t>• encapsulation et interface,</a:t>
            </a:r>
          </a:p>
          <a:p>
            <a:pPr marL="900113" indent="-546100">
              <a:buNone/>
            </a:pPr>
            <a:r>
              <a:rPr lang="fr-FR" sz="2800" dirty="0" smtClean="0">
                <a:latin typeface="Times New Roman" pitchFamily="18" charset="0"/>
                <a:cs typeface="Times New Roman" pitchFamily="18" charset="0"/>
              </a:rPr>
              <a:t>• généralisation et spécialisation de classe (héritage),</a:t>
            </a:r>
          </a:p>
          <a:p>
            <a:pPr marL="900113" indent="-546100">
              <a:buNone/>
            </a:pPr>
            <a:r>
              <a:rPr lang="fr-FR" sz="2800" dirty="0" smtClean="0">
                <a:latin typeface="Times New Roman" pitchFamily="18" charset="0"/>
                <a:cs typeface="Times New Roman" pitchFamily="18" charset="0"/>
              </a:rPr>
              <a:t>• polymorphisme,</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22</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3.1. Concepts de l’approche objet</a:t>
            </a:r>
          </a:p>
        </p:txBody>
      </p:sp>
      <p:sp>
        <p:nvSpPr>
          <p:cNvPr id="3" name="Espace réservé du contenu 2"/>
          <p:cNvSpPr>
            <a:spLocks noGrp="1"/>
          </p:cNvSpPr>
          <p:nvPr>
            <p:ph sz="quarter" idx="1"/>
          </p:nvPr>
        </p:nvSpPr>
        <p:spPr/>
        <p:txBody>
          <a:bodyPr>
            <a:normAutofit/>
          </a:bodyPr>
          <a:lstStyle/>
          <a:p>
            <a:pPr marL="457200" indent="-457200" algn="just">
              <a:buAutoNum type="arabicPeriod"/>
            </a:pPr>
            <a:r>
              <a:rPr lang="fr-FR" sz="2400" b="1" dirty="0" smtClean="0"/>
              <a:t>Objet et classe</a:t>
            </a:r>
          </a:p>
          <a:p>
            <a:pPr algn="just">
              <a:spcAft>
                <a:spcPts val="600"/>
              </a:spcAft>
            </a:pPr>
            <a:r>
              <a:rPr lang="fr-FR" sz="2400" dirty="0" smtClean="0"/>
              <a:t>Un </a:t>
            </a:r>
            <a:r>
              <a:rPr lang="fr-FR" sz="2400" b="1" dirty="0" smtClean="0"/>
              <a:t>objet </a:t>
            </a:r>
            <a:r>
              <a:rPr lang="fr-FR" sz="2400" dirty="0" smtClean="0"/>
              <a:t>représente une entité du monde réel (ou du monde virtuel pour les objets immatériels) qui se caractérise par un ensemble de propriétés (attributs), des états significatifs et un comportement.</a:t>
            </a:r>
          </a:p>
          <a:p>
            <a:pPr algn="just">
              <a:spcAft>
                <a:spcPts val="600"/>
              </a:spcAft>
            </a:pPr>
            <a:r>
              <a:rPr lang="fr-FR" sz="2400" dirty="0" smtClean="0"/>
              <a:t>L’</a:t>
            </a:r>
            <a:r>
              <a:rPr lang="fr-FR" sz="2400" b="1" dirty="0" smtClean="0"/>
              <a:t>état </a:t>
            </a:r>
            <a:r>
              <a:rPr lang="fr-FR" sz="2400" dirty="0" smtClean="0"/>
              <a:t>d’un objet correspond aux valeurs de tous ses attributs à un instant donné.</a:t>
            </a:r>
          </a:p>
          <a:p>
            <a:pPr algn="just">
              <a:spcAft>
                <a:spcPts val="600"/>
              </a:spcAft>
            </a:pPr>
            <a:r>
              <a:rPr lang="fr-FR" sz="2400" b="1" dirty="0" smtClean="0"/>
              <a:t>Le comportement </a:t>
            </a:r>
            <a:r>
              <a:rPr lang="fr-FR" sz="2400" dirty="0" smtClean="0"/>
              <a:t>d’un objet est caractérisé par l’ensemble des opérations qu’il peut exécuter en réaction aux messages provenant des autres objets. </a:t>
            </a:r>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23</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3.1 Concepts de l’approche objet</a:t>
            </a:r>
          </a:p>
        </p:txBody>
      </p:sp>
      <p:sp>
        <p:nvSpPr>
          <p:cNvPr id="3" name="Espace réservé du contenu 2"/>
          <p:cNvSpPr>
            <a:spLocks noGrp="1"/>
          </p:cNvSpPr>
          <p:nvPr>
            <p:ph sz="quarter" idx="1"/>
          </p:nvPr>
        </p:nvSpPr>
        <p:spPr/>
        <p:txBody>
          <a:bodyPr>
            <a:normAutofit/>
          </a:bodyPr>
          <a:lstStyle/>
          <a:p>
            <a:pPr>
              <a:spcAft>
                <a:spcPts val="1200"/>
              </a:spcAft>
            </a:pPr>
            <a:r>
              <a:rPr lang="fr-FR" sz="2400" dirty="0" smtClean="0"/>
              <a:t>Une </a:t>
            </a:r>
            <a:r>
              <a:rPr lang="fr-FR" sz="2400" b="1" dirty="0" smtClean="0"/>
              <a:t>classe </a:t>
            </a:r>
            <a:r>
              <a:rPr lang="fr-FR" sz="2400" dirty="0" smtClean="0"/>
              <a:t>est l’abstraction d’un ensemble d’objets qui possèdent une structure identique</a:t>
            </a:r>
            <a:r>
              <a:rPr lang="fr-FR" sz="2400" b="1" dirty="0" smtClean="0"/>
              <a:t> </a:t>
            </a:r>
            <a:r>
              <a:rPr lang="fr-FR" sz="2400" dirty="0" smtClean="0"/>
              <a:t>(liste des attributs) et un même comportement (liste des opérations).</a:t>
            </a:r>
          </a:p>
          <a:p>
            <a:pPr>
              <a:spcAft>
                <a:spcPts val="1200"/>
              </a:spcAft>
            </a:pPr>
            <a:r>
              <a:rPr lang="fr-FR" sz="2400" dirty="0" smtClean="0"/>
              <a:t>Un </a:t>
            </a:r>
            <a:r>
              <a:rPr lang="fr-FR" sz="2400" b="1" dirty="0" smtClean="0"/>
              <a:t>objet </a:t>
            </a:r>
            <a:r>
              <a:rPr lang="fr-FR" sz="2400" dirty="0" smtClean="0"/>
              <a:t>est une instance d’une et une seule classe. </a:t>
            </a:r>
          </a:p>
          <a:p>
            <a:pPr>
              <a:spcAft>
                <a:spcPts val="1200"/>
              </a:spcAft>
            </a:pPr>
            <a:r>
              <a:rPr lang="fr-FR" sz="2400" dirty="0" smtClean="0"/>
              <a:t>Une classe abstraite est une classe qui n’a pas d’instance. Les concepts de classe et d’objet sont interdépendants.</a:t>
            </a:r>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24</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3.1. Concepts de l’approche objet</a:t>
            </a:r>
          </a:p>
        </p:txBody>
      </p:sp>
      <p:sp>
        <p:nvSpPr>
          <p:cNvPr id="3" name="Espace réservé du contenu 2"/>
          <p:cNvSpPr>
            <a:spLocks noGrp="1"/>
          </p:cNvSpPr>
          <p:nvPr>
            <p:ph sz="quarter" idx="1"/>
          </p:nvPr>
        </p:nvSpPr>
        <p:spPr/>
        <p:txBody>
          <a:bodyPr>
            <a:normAutofit lnSpcReduction="10000"/>
          </a:bodyPr>
          <a:lstStyle/>
          <a:p>
            <a:pPr marL="457200" indent="-457200">
              <a:buFont typeface="+mj-lt"/>
              <a:buAutoNum type="arabicPeriod"/>
            </a:pPr>
            <a:r>
              <a:rPr lang="fr-FR" sz="2400" b="1" dirty="0" smtClean="0"/>
              <a:t>Encapsulation et interface</a:t>
            </a:r>
          </a:p>
          <a:p>
            <a:pPr algn="just">
              <a:spcAft>
                <a:spcPts val="1200"/>
              </a:spcAft>
            </a:pPr>
            <a:r>
              <a:rPr lang="fr-FR" sz="2400" dirty="0" smtClean="0"/>
              <a:t>Par rapport à l’approche classique, l’approche objet se caractérise par le regroupement dans une même classe de la description de la structure des attributs et de la description des opérations. Ce regroupement des deux descriptions porte le nom d’</a:t>
            </a:r>
            <a:r>
              <a:rPr lang="fr-FR" sz="2400" b="1" dirty="0" smtClean="0"/>
              <a:t>encapsulation données-traitements.</a:t>
            </a:r>
          </a:p>
          <a:p>
            <a:pPr>
              <a:spcAft>
                <a:spcPts val="1200"/>
              </a:spcAft>
            </a:pPr>
            <a:r>
              <a:rPr lang="fr-FR" sz="2400" dirty="0" smtClean="0"/>
              <a:t>Plus précisément, les données ne sont accessibles qu’à partir d’opérations définies dans la classe. </a:t>
            </a:r>
          </a:p>
          <a:p>
            <a:pPr>
              <a:spcAft>
                <a:spcPts val="1200"/>
              </a:spcAft>
            </a:pPr>
            <a:r>
              <a:rPr lang="fr-FR" sz="2400" dirty="0" smtClean="0"/>
              <a:t>L’ensemble des opérations d’une classe rendu visible aux autres classes porte le nom d’</a:t>
            </a:r>
            <a:r>
              <a:rPr lang="fr-FR" sz="2400" b="1" dirty="0" smtClean="0"/>
              <a:t>interface.</a:t>
            </a:r>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25</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3.1. Concepts de l’approche objet</a:t>
            </a:r>
          </a:p>
        </p:txBody>
      </p:sp>
      <p:sp>
        <p:nvSpPr>
          <p:cNvPr id="3" name="Espace réservé du contenu 2"/>
          <p:cNvSpPr>
            <a:spLocks noGrp="1"/>
          </p:cNvSpPr>
          <p:nvPr>
            <p:ph sz="quarter" idx="1"/>
          </p:nvPr>
        </p:nvSpPr>
        <p:spPr/>
        <p:txBody>
          <a:bodyPr>
            <a:normAutofit/>
          </a:bodyPr>
          <a:lstStyle/>
          <a:p>
            <a:pPr marL="457200" indent="-457200">
              <a:buNone/>
            </a:pPr>
            <a:r>
              <a:rPr lang="fr-FR" sz="2400" b="1" dirty="0" smtClean="0"/>
              <a:t>Généralisation et spécialisation de classe</a:t>
            </a:r>
          </a:p>
          <a:p>
            <a:pPr marL="0" indent="0" algn="just">
              <a:buNone/>
            </a:pPr>
            <a:r>
              <a:rPr lang="fr-FR" sz="2400" dirty="0" smtClean="0"/>
              <a:t>La </a:t>
            </a:r>
            <a:r>
              <a:rPr lang="fr-FR" sz="2400" b="1" dirty="0" smtClean="0"/>
              <a:t>généralisation </a:t>
            </a:r>
            <a:r>
              <a:rPr lang="fr-FR" sz="2400" dirty="0" smtClean="0"/>
              <a:t>de classes consiste à factoriser dans une classe, appelée superclasse, les attributs et/ou opérations des classes considérées. Appliquée à l’ensemble des classes, elle permet de réaliser une hiérarchie des classes</a:t>
            </a:r>
            <a:r>
              <a:rPr lang="fr-FR" sz="2400" dirty="0" smtClean="0"/>
              <a:t>.</a:t>
            </a:r>
          </a:p>
          <a:p>
            <a:pPr marL="0" indent="0" algn="just">
              <a:buNone/>
            </a:pPr>
            <a:endParaRPr lang="fr-FR" sz="2400" dirty="0" smtClean="0"/>
          </a:p>
          <a:p>
            <a:pPr marL="0" indent="0" algn="just">
              <a:buNone/>
            </a:pPr>
            <a:r>
              <a:rPr lang="fr-FR" sz="2400" dirty="0" smtClean="0"/>
              <a:t>La </a:t>
            </a:r>
            <a:r>
              <a:rPr lang="fr-FR" sz="2400" b="1" dirty="0" smtClean="0"/>
              <a:t>spécialisation </a:t>
            </a:r>
            <a:r>
              <a:rPr lang="fr-FR" sz="2400" dirty="0" smtClean="0"/>
              <a:t>représente la démarche inverse de la généralisation puisqu’elle consiste à créer à partir d’une classe, plusieurs classes spécialisées. </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26</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3.1. Concepts de l’approche objet</a:t>
            </a:r>
          </a:p>
        </p:txBody>
      </p:sp>
      <p:sp>
        <p:nvSpPr>
          <p:cNvPr id="3" name="Espace réservé du contenu 2"/>
          <p:cNvSpPr>
            <a:spLocks noGrp="1"/>
          </p:cNvSpPr>
          <p:nvPr>
            <p:ph sz="quarter" idx="1"/>
          </p:nvPr>
        </p:nvSpPr>
        <p:spPr/>
        <p:txBody>
          <a:bodyPr>
            <a:normAutofit/>
          </a:bodyPr>
          <a:lstStyle/>
          <a:p>
            <a:r>
              <a:rPr lang="fr-FR" sz="2600" b="1" dirty="0" smtClean="0"/>
              <a:t>Polymorphisme</a:t>
            </a:r>
            <a:endParaRPr lang="fr-FR" sz="3900" b="1" dirty="0" smtClean="0"/>
          </a:p>
          <a:p>
            <a:r>
              <a:rPr lang="fr-FR" sz="2400" dirty="0" smtClean="0"/>
              <a:t>Le </a:t>
            </a:r>
            <a:r>
              <a:rPr lang="fr-FR" sz="2400" b="1" dirty="0" smtClean="0"/>
              <a:t>polymorphisme </a:t>
            </a:r>
            <a:r>
              <a:rPr lang="fr-FR" sz="2400" dirty="0" smtClean="0"/>
              <a:t>est la capacité donnée à une même opération de s’exécuter différemment suivant le contexte de la classe où elle se trouve.</a:t>
            </a:r>
          </a:p>
          <a:p>
            <a:r>
              <a:rPr lang="fr-FR" sz="2400" dirty="0" smtClean="0"/>
              <a:t>Ainsi une opération définie dans une </a:t>
            </a:r>
            <a:r>
              <a:rPr lang="fr-FR" sz="2400" dirty="0" err="1" smtClean="0"/>
              <a:t>super-classe</a:t>
            </a:r>
            <a:r>
              <a:rPr lang="fr-FR" sz="2400" dirty="0" smtClean="0"/>
              <a:t> peut s’exécuter de manière différente selon la sous-classe où elle est héritée.</a:t>
            </a:r>
          </a:p>
          <a:p>
            <a:pPr algn="just"/>
            <a:r>
              <a:rPr lang="fr-FR" sz="2400" dirty="0" smtClean="0"/>
              <a:t>En fait lors de l’exécution, l’appel de l’opération va automatiquement déclencher l’exécution de l’opération de la sous-classe concernée. </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27</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3.2. Présentation générale d’UML</a:t>
            </a:r>
          </a:p>
        </p:txBody>
      </p:sp>
      <p:sp>
        <p:nvSpPr>
          <p:cNvPr id="3" name="Espace réservé du contenu 2"/>
          <p:cNvSpPr>
            <a:spLocks noGrp="1"/>
          </p:cNvSpPr>
          <p:nvPr>
            <p:ph sz="quarter" idx="1"/>
          </p:nvPr>
        </p:nvSpPr>
        <p:spPr>
          <a:xfrm>
            <a:off x="285720" y="1600200"/>
            <a:ext cx="8480328" cy="4495800"/>
          </a:xfrm>
        </p:spPr>
        <p:txBody>
          <a:bodyPr>
            <a:normAutofit fontScale="92500"/>
          </a:bodyPr>
          <a:lstStyle/>
          <a:p>
            <a:pPr marL="0" indent="0" algn="just">
              <a:buNone/>
            </a:pPr>
            <a:r>
              <a:rPr lang="fr-FR" sz="2400" dirty="0" smtClean="0"/>
              <a:t>La modélisation d’un système informatique nécessite l’utilisation d’un langage de modélisation qui doit définir :</a:t>
            </a:r>
          </a:p>
          <a:p>
            <a:pPr marL="319088" indent="314325">
              <a:buFont typeface="Arial" pitchFamily="34" charset="0"/>
              <a:buChar char="•"/>
            </a:pPr>
            <a:r>
              <a:rPr lang="fr-FR" sz="2200" dirty="0" smtClean="0"/>
              <a:t>La sémantique des concepts ;</a:t>
            </a:r>
          </a:p>
          <a:p>
            <a:pPr marL="319088" indent="314325">
              <a:buFont typeface="Arial" pitchFamily="34" charset="0"/>
              <a:buChar char="•"/>
            </a:pPr>
            <a:r>
              <a:rPr lang="fr-FR" sz="2200" dirty="0" smtClean="0"/>
              <a:t>Une notation pour la représentation de concepts ;</a:t>
            </a:r>
          </a:p>
          <a:p>
            <a:pPr marL="319088" indent="314325">
              <a:spcAft>
                <a:spcPts val="600"/>
              </a:spcAft>
              <a:buFont typeface="Arial" pitchFamily="34" charset="0"/>
              <a:buChar char="•"/>
            </a:pPr>
            <a:r>
              <a:rPr lang="fr-FR" sz="2200" dirty="0" smtClean="0"/>
              <a:t>Des règles de construction et d'utilisation des concepts.</a:t>
            </a:r>
          </a:p>
          <a:p>
            <a:pPr marL="0" indent="0" algn="just">
              <a:spcBef>
                <a:spcPts val="1200"/>
              </a:spcBef>
              <a:buNone/>
            </a:pPr>
            <a:r>
              <a:rPr lang="fr-FR" sz="2400" dirty="0" smtClean="0"/>
              <a:t>L'industrie du logiciel dispose de nombreux langages de modélisation :</a:t>
            </a:r>
          </a:p>
          <a:p>
            <a:pPr marL="319088" indent="314325" algn="just">
              <a:buFont typeface="Arial" pitchFamily="34" charset="0"/>
              <a:buChar char="•"/>
            </a:pPr>
            <a:r>
              <a:rPr lang="fr-FR" sz="2200" dirty="0" smtClean="0"/>
              <a:t>Langages adaptés aux systèmes procéduraux (MERISE...) ;</a:t>
            </a:r>
          </a:p>
          <a:p>
            <a:pPr marL="319088" indent="314325" algn="just">
              <a:buFont typeface="Arial" pitchFamily="34" charset="0"/>
              <a:buChar char="•"/>
            </a:pPr>
            <a:r>
              <a:rPr lang="fr-FR" sz="2200" dirty="0" smtClean="0"/>
              <a:t>Langages adaptés aux systèmes temps réel (ROOM, SADT...) ;</a:t>
            </a:r>
          </a:p>
          <a:p>
            <a:pPr marL="319088" indent="314325" algn="just">
              <a:buFont typeface="Arial" pitchFamily="34" charset="0"/>
              <a:buChar char="•"/>
            </a:pPr>
            <a:r>
              <a:rPr lang="fr-FR" sz="2200" dirty="0" smtClean="0"/>
              <a:t>Langages  adaptés aux systèmes à objets (OMT, </a:t>
            </a:r>
            <a:r>
              <a:rPr lang="fr-FR" sz="2200" dirty="0" err="1" smtClean="0"/>
              <a:t>Booch</a:t>
            </a:r>
            <a:r>
              <a:rPr lang="fr-FR" sz="2200" dirty="0" smtClean="0"/>
              <a:t>, </a:t>
            </a:r>
            <a:r>
              <a:rPr lang="fr-FR" sz="2200" b="1" dirty="0" smtClean="0">
                <a:solidFill>
                  <a:srgbClr val="C00000"/>
                </a:solidFill>
              </a:rPr>
              <a:t>UML</a:t>
            </a:r>
            <a:r>
              <a:rPr lang="fr-FR" sz="2200" dirty="0" smtClean="0"/>
              <a:t>...).</a:t>
            </a:r>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28</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Historique</a:t>
            </a:r>
          </a:p>
        </p:txBody>
      </p:sp>
      <p:sp>
        <p:nvSpPr>
          <p:cNvPr id="3" name="Espace réservé du contenu 2"/>
          <p:cNvSpPr>
            <a:spLocks noGrp="1"/>
          </p:cNvSpPr>
          <p:nvPr>
            <p:ph sz="quarter" idx="1"/>
          </p:nvPr>
        </p:nvSpPr>
        <p:spPr>
          <a:xfrm>
            <a:off x="357158" y="1600200"/>
            <a:ext cx="8572560" cy="4972072"/>
          </a:xfrm>
        </p:spPr>
        <p:txBody>
          <a:bodyPr>
            <a:normAutofit fontScale="92500"/>
          </a:bodyPr>
          <a:lstStyle/>
          <a:p>
            <a:pPr algn="just"/>
            <a:r>
              <a:rPr lang="fr-FR" sz="2400" dirty="0" smtClean="0"/>
              <a:t>Avec la  nécessité d’une méthode adaptée avec  la programmation par objets. </a:t>
            </a:r>
          </a:p>
          <a:p>
            <a:pPr algn="just"/>
            <a:r>
              <a:rPr lang="fr-FR" sz="2400" dirty="0" smtClean="0"/>
              <a:t>Plus de cinquante méthodes apparaissent entre 1990 et 1995, le consensus se fait autour des trois méthodes suivantes:</a:t>
            </a:r>
            <a:r>
              <a:rPr lang="fr-FR" sz="2200" dirty="0" smtClean="0"/>
              <a:t> </a:t>
            </a:r>
          </a:p>
          <a:p>
            <a:pPr marL="546100" indent="-193675" algn="just">
              <a:spcAft>
                <a:spcPts val="1200"/>
              </a:spcAft>
              <a:buFont typeface="Wingdings" pitchFamily="2" charset="2"/>
              <a:buChar char="Ø"/>
            </a:pPr>
            <a:r>
              <a:rPr lang="fr-FR" sz="2400" b="1" dirty="0" smtClean="0"/>
              <a:t>OMT</a:t>
            </a:r>
            <a:r>
              <a:rPr lang="fr-FR" sz="2400" dirty="0" smtClean="0"/>
              <a:t> de James </a:t>
            </a:r>
            <a:r>
              <a:rPr lang="fr-FR" sz="2400" dirty="0" err="1" smtClean="0"/>
              <a:t>Rumbaugh</a:t>
            </a:r>
            <a:r>
              <a:rPr lang="fr-FR" sz="2400" dirty="0" smtClean="0"/>
              <a:t> (</a:t>
            </a:r>
            <a:r>
              <a:rPr lang="fr-FR" sz="2400" i="1" dirty="0" smtClean="0"/>
              <a:t>General Electric</a:t>
            </a:r>
            <a:r>
              <a:rPr lang="fr-FR" sz="2400" dirty="0" smtClean="0"/>
              <a:t>) fournit une représentation graphique des aspects statique, dynamique et fonctionnel d’un système</a:t>
            </a:r>
          </a:p>
          <a:p>
            <a:pPr marL="546100" indent="-193675" algn="just">
              <a:spcAft>
                <a:spcPts val="1200"/>
              </a:spcAft>
              <a:buFont typeface="Wingdings" pitchFamily="2" charset="2"/>
              <a:buChar char="Ø"/>
            </a:pPr>
            <a:r>
              <a:rPr lang="fr-FR" sz="2400" b="1" dirty="0" smtClean="0"/>
              <a:t>OOD</a:t>
            </a:r>
            <a:r>
              <a:rPr lang="fr-FR" sz="2400" dirty="0" smtClean="0"/>
              <a:t> de </a:t>
            </a:r>
            <a:r>
              <a:rPr lang="fr-FR" sz="2400" dirty="0" err="1" smtClean="0"/>
              <a:t>Grady</a:t>
            </a:r>
            <a:r>
              <a:rPr lang="fr-FR" sz="2400" dirty="0" smtClean="0"/>
              <a:t> </a:t>
            </a:r>
            <a:r>
              <a:rPr lang="fr-FR" sz="2400" dirty="0" err="1" smtClean="0"/>
              <a:t>Booch</a:t>
            </a:r>
            <a:r>
              <a:rPr lang="fr-FR" sz="2400" dirty="0" smtClean="0"/>
              <a:t>, définie pour le </a:t>
            </a:r>
            <a:r>
              <a:rPr lang="fr-FR" sz="2400" i="1" dirty="0" err="1" smtClean="0"/>
              <a:t>Department</a:t>
            </a:r>
            <a:r>
              <a:rPr lang="fr-FR" sz="2400" i="1" dirty="0" smtClean="0"/>
              <a:t> of </a:t>
            </a:r>
            <a:r>
              <a:rPr lang="fr-FR" sz="2400" i="1" dirty="0" err="1" smtClean="0"/>
              <a:t>Defense</a:t>
            </a:r>
            <a:r>
              <a:rPr lang="fr-FR" sz="2400" dirty="0" smtClean="0"/>
              <a:t>, introduit le concept de paquetage (</a:t>
            </a:r>
            <a:r>
              <a:rPr lang="fr-FR" sz="2400" i="1" dirty="0" smtClean="0"/>
              <a:t>package</a:t>
            </a:r>
            <a:r>
              <a:rPr lang="fr-FR" sz="2400" dirty="0" smtClean="0"/>
              <a:t>) ; </a:t>
            </a:r>
          </a:p>
          <a:p>
            <a:pPr marL="546100" indent="-193675" algn="just">
              <a:spcAft>
                <a:spcPts val="1200"/>
              </a:spcAft>
              <a:buFont typeface="Wingdings" pitchFamily="2" charset="2"/>
              <a:buChar char="Ø"/>
            </a:pPr>
            <a:r>
              <a:rPr lang="fr-FR" sz="2400" b="1" dirty="0" smtClean="0"/>
              <a:t>OOSE</a:t>
            </a:r>
            <a:r>
              <a:rPr lang="fr-FR" sz="2400" dirty="0" smtClean="0"/>
              <a:t> d’</a:t>
            </a:r>
            <a:r>
              <a:rPr lang="fr-FR" sz="2400" dirty="0" err="1" smtClean="0"/>
              <a:t>Ivar</a:t>
            </a:r>
            <a:r>
              <a:rPr lang="fr-FR" sz="2400" dirty="0" smtClean="0"/>
              <a:t> Jacobson (Ericsson) fonde l’analyse sur la description des besoins des utilisateurs (cas d’utilisation, ou </a:t>
            </a:r>
            <a:r>
              <a:rPr lang="fr-FR" sz="2400" i="1" dirty="0" smtClean="0"/>
              <a:t>use cases</a:t>
            </a:r>
            <a:r>
              <a:rPr lang="fr-FR" sz="2400" dirty="0" smtClean="0"/>
              <a:t>). </a:t>
            </a:r>
          </a:p>
          <a:p>
            <a:endParaRPr lang="fr-FR" sz="2200"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29</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57224" y="1640223"/>
            <a:ext cx="7358114" cy="4431983"/>
          </a:xfrm>
          <a:prstGeom prst="rect">
            <a:avLst/>
          </a:prstGeom>
          <a:solidFill>
            <a:schemeClr val="bg1"/>
          </a:solidFill>
          <a:ln w="3175">
            <a:noFill/>
          </a:ln>
        </p:spPr>
        <p:txBody>
          <a:bodyPr wrap="square">
            <a:spAutoFit/>
          </a:bodyPr>
          <a:lstStyle/>
          <a:p>
            <a:pPr marL="442913" indent="-265113">
              <a:lnSpc>
                <a:spcPct val="150000"/>
              </a:lnSpc>
              <a:spcBef>
                <a:spcPts val="1200"/>
              </a:spcBef>
              <a:spcAft>
                <a:spcPts val="1200"/>
              </a:spcAft>
            </a:pPr>
            <a:endParaRPr lang="fr-FR" sz="2800" b="1" dirty="0" smtClean="0">
              <a:solidFill>
                <a:srgbClr val="002060"/>
              </a:solidFill>
              <a:latin typeface="Times New Roman" pitchFamily="18" charset="0"/>
              <a:cs typeface="Times New Roman" pitchFamily="18" charset="0"/>
            </a:endParaRPr>
          </a:p>
          <a:p>
            <a:pPr marL="442913" indent="-265113" algn="ctr">
              <a:lnSpc>
                <a:spcPct val="150000"/>
              </a:lnSpc>
              <a:spcBef>
                <a:spcPts val="1200"/>
              </a:spcBef>
              <a:spcAft>
                <a:spcPts val="1200"/>
              </a:spcAft>
            </a:pPr>
            <a:r>
              <a:rPr lang="fr-FR" sz="4000" b="1" dirty="0" smtClean="0">
                <a:solidFill>
                  <a:srgbClr val="002060"/>
                </a:solidFill>
                <a:latin typeface="Times New Roman" pitchFamily="18" charset="0"/>
                <a:cs typeface="Times New Roman" pitchFamily="18" charset="0"/>
              </a:rPr>
              <a:t>Chapitre 1</a:t>
            </a:r>
          </a:p>
          <a:p>
            <a:pPr marL="442913" indent="-265113" algn="ctr">
              <a:lnSpc>
                <a:spcPct val="150000"/>
              </a:lnSpc>
              <a:spcBef>
                <a:spcPts val="1200"/>
              </a:spcBef>
              <a:spcAft>
                <a:spcPts val="1200"/>
              </a:spcAft>
            </a:pPr>
            <a:r>
              <a:rPr lang="fr-FR" sz="4800" b="1" dirty="0" smtClean="0">
                <a:solidFill>
                  <a:srgbClr val="002060"/>
                </a:solidFill>
                <a:latin typeface="Times New Roman" pitchFamily="18" charset="0"/>
                <a:cs typeface="Times New Roman" pitchFamily="18" charset="0"/>
              </a:rPr>
              <a:t> Introduction</a:t>
            </a:r>
            <a:r>
              <a:rPr lang="fr-FR" sz="4400" b="1" dirty="0" smtClean="0">
                <a:solidFill>
                  <a:srgbClr val="C00000"/>
                </a:solidFill>
                <a:latin typeface="Times New Roman" pitchFamily="18" charset="0"/>
                <a:cs typeface="Times New Roman" pitchFamily="18" charset="0"/>
              </a:rPr>
              <a:t> </a:t>
            </a:r>
            <a:endParaRPr lang="fr-FR" sz="4000" b="1" dirty="0" smtClean="0">
              <a:solidFill>
                <a:srgbClr val="C00000"/>
              </a:solidFill>
              <a:latin typeface="Times New Roman" pitchFamily="18" charset="0"/>
              <a:cs typeface="Times New Roman" pitchFamily="18" charset="0"/>
            </a:endParaRPr>
          </a:p>
          <a:p>
            <a:pPr marL="442913" indent="-265113">
              <a:lnSpc>
                <a:spcPct val="150000"/>
              </a:lnSpc>
              <a:spcAft>
                <a:spcPts val="1200"/>
              </a:spcAft>
            </a:pPr>
            <a:endParaRPr lang="fr-FR" sz="2000" dirty="0" smtClean="0">
              <a:latin typeface="Times New Roman" pitchFamily="18" charset="0"/>
              <a:cs typeface="Times New Roman" pitchFamily="18" charset="0"/>
            </a:endParaRPr>
          </a:p>
          <a:p>
            <a:endParaRPr lang="fr-FR" dirty="0"/>
          </a:p>
        </p:txBody>
      </p:sp>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3</a:t>
            </a:fld>
            <a:endParaRPr lang="fr-FR" dirty="0"/>
          </a:p>
        </p:txBody>
      </p:sp>
      <p:sp>
        <p:nvSpPr>
          <p:cNvPr id="4" name="Espace réservé du pied de page 3"/>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 Historique</a:t>
            </a:r>
          </a:p>
        </p:txBody>
      </p:sp>
      <p:sp>
        <p:nvSpPr>
          <p:cNvPr id="3" name="Espace réservé du contenu 2"/>
          <p:cNvSpPr>
            <a:spLocks noGrp="1"/>
          </p:cNvSpPr>
          <p:nvPr>
            <p:ph sz="quarter" idx="1"/>
          </p:nvPr>
        </p:nvSpPr>
        <p:spPr>
          <a:xfrm>
            <a:off x="285720" y="1428736"/>
            <a:ext cx="8643998" cy="5214974"/>
          </a:xfrm>
        </p:spPr>
        <p:txBody>
          <a:bodyPr>
            <a:normAutofit/>
          </a:bodyPr>
          <a:lstStyle/>
          <a:p>
            <a:pPr marL="0" indent="265113">
              <a:spcAft>
                <a:spcPts val="600"/>
              </a:spcAft>
            </a:pPr>
            <a:r>
              <a:rPr lang="fr-FR" sz="2400" dirty="0" smtClean="0"/>
              <a:t>Au milieu des années 90, les auteurs de </a:t>
            </a:r>
            <a:r>
              <a:rPr lang="fr-FR" sz="2400" dirty="0" err="1" smtClean="0"/>
              <a:t>Booch</a:t>
            </a:r>
            <a:r>
              <a:rPr lang="fr-FR" sz="2400" dirty="0" smtClean="0"/>
              <a:t>, OOSE et OMT ont décidé de créer un langage de modélisation unifié (</a:t>
            </a:r>
            <a:r>
              <a:rPr lang="en-US" sz="2400" dirty="0" smtClean="0"/>
              <a:t>Unified</a:t>
            </a:r>
            <a:r>
              <a:rPr lang="fr-FR" sz="2400" dirty="0" smtClean="0"/>
              <a:t> Modeling </a:t>
            </a:r>
            <a:r>
              <a:rPr lang="en-US" sz="2400" dirty="0" smtClean="0"/>
              <a:t>Language</a:t>
            </a:r>
            <a:r>
              <a:rPr lang="fr-FR" sz="2400" dirty="0" smtClean="0"/>
              <a:t>) avec pour objectifs :</a:t>
            </a:r>
          </a:p>
          <a:p>
            <a:pPr marL="319088" indent="211138" algn="just">
              <a:spcAft>
                <a:spcPts val="600"/>
              </a:spcAft>
              <a:buFont typeface="Wingdings" pitchFamily="2" charset="2"/>
              <a:buChar char="§"/>
            </a:pPr>
            <a:r>
              <a:rPr lang="fr-FR" sz="2200" dirty="0" smtClean="0"/>
              <a:t>Modéliser un système en utilisant les techniques orientée objet ;</a:t>
            </a:r>
          </a:p>
          <a:p>
            <a:pPr marL="319088" indent="211138">
              <a:spcAft>
                <a:spcPts val="600"/>
              </a:spcAft>
              <a:buFont typeface="Wingdings" pitchFamily="2" charset="2"/>
              <a:buChar char="§"/>
            </a:pPr>
            <a:r>
              <a:rPr lang="fr-FR" sz="2200" dirty="0" smtClean="0"/>
              <a:t>Réduire la complexité de la modélisation ;</a:t>
            </a:r>
          </a:p>
          <a:p>
            <a:pPr marL="530225" indent="-176213" algn="just">
              <a:spcAft>
                <a:spcPts val="600"/>
              </a:spcAft>
              <a:buFont typeface="Wingdings" pitchFamily="2" charset="2"/>
              <a:buChar char="§"/>
            </a:pPr>
            <a:r>
              <a:rPr lang="fr-FR" sz="2200" dirty="0" smtClean="0"/>
              <a:t>Utilisable par l'homme comme par la machine: Représentations graphiques mais disposant de qualités formelles suffisantes pour être traduites automatiquement en code source ;</a:t>
            </a:r>
          </a:p>
          <a:p>
            <a:pPr>
              <a:spcAft>
                <a:spcPts val="600"/>
              </a:spcAft>
            </a:pPr>
            <a:r>
              <a:rPr lang="fr-FR" sz="2200" dirty="0" smtClean="0"/>
              <a:t>Officiellement UML est né en 1994.</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30</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600" b="1" dirty="0" smtClean="0">
                <a:solidFill>
                  <a:schemeClr val="tx1"/>
                </a:solidFill>
                <a:latin typeface="Times New Roman" pitchFamily="18" charset="0"/>
                <a:cs typeface="Times New Roman" pitchFamily="18" charset="0"/>
              </a:rPr>
              <a:t>3. Historique</a:t>
            </a:r>
          </a:p>
        </p:txBody>
      </p:sp>
      <p:sp>
        <p:nvSpPr>
          <p:cNvPr id="3" name="Espace réservé du contenu 2"/>
          <p:cNvSpPr>
            <a:spLocks noGrp="1"/>
          </p:cNvSpPr>
          <p:nvPr>
            <p:ph sz="quarter" idx="1"/>
          </p:nvPr>
        </p:nvSpPr>
        <p:spPr>
          <a:xfrm>
            <a:off x="285720" y="1428736"/>
            <a:ext cx="8643998" cy="5214974"/>
          </a:xfrm>
        </p:spPr>
        <p:txBody>
          <a:bodyPr>
            <a:normAutofit/>
          </a:bodyPr>
          <a:lstStyle/>
          <a:p>
            <a:pPr algn="just"/>
            <a:r>
              <a:rPr lang="fr-FR" sz="2400" dirty="0" smtClean="0"/>
              <a:t>L’OMG (</a:t>
            </a:r>
            <a:r>
              <a:rPr lang="en-US" sz="2400" dirty="0" smtClean="0"/>
              <a:t>Object Management Group) </a:t>
            </a:r>
            <a:r>
              <a:rPr lang="fr-FR" sz="2400" dirty="0" smtClean="0"/>
              <a:t>adopte en novembre 1997 UML 1.1 comme langage de modélisation des systèmes d’information à objets</a:t>
            </a:r>
          </a:p>
          <a:p>
            <a:pPr algn="just"/>
            <a:r>
              <a:rPr lang="fr-FR" sz="2400" dirty="0" smtClean="0"/>
              <a:t>UML est constitué actuellement une norme dans la conception orienté objet.</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31</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marL="457200" indent="-457200">
              <a:lnSpc>
                <a:spcPct val="150000"/>
              </a:lnSpc>
            </a:pPr>
            <a:r>
              <a:rPr lang="fr-FR" sz="3200" b="1" dirty="0" smtClean="0">
                <a:solidFill>
                  <a:schemeClr val="tx1"/>
                </a:solidFill>
                <a:latin typeface="Times New Roman" pitchFamily="18" charset="0"/>
                <a:cs typeface="Times New Roman" pitchFamily="18" charset="0"/>
              </a:rPr>
              <a:t>2. Diagrammes UML</a:t>
            </a:r>
          </a:p>
        </p:txBody>
      </p:sp>
      <p:sp>
        <p:nvSpPr>
          <p:cNvPr id="3" name="Espace réservé du contenu 2"/>
          <p:cNvSpPr>
            <a:spLocks noGrp="1"/>
          </p:cNvSpPr>
          <p:nvPr>
            <p:ph sz="quarter" idx="1"/>
          </p:nvPr>
        </p:nvSpPr>
        <p:spPr>
          <a:xfrm>
            <a:off x="612648" y="1600200"/>
            <a:ext cx="8153400" cy="4829196"/>
          </a:xfrm>
        </p:spPr>
        <p:txBody>
          <a:bodyPr>
            <a:normAutofit/>
          </a:bodyPr>
          <a:lstStyle/>
          <a:p>
            <a:pPr algn="just"/>
            <a:r>
              <a:rPr lang="fr-FR" sz="2000" dirty="0" smtClean="0"/>
              <a:t>UML 2.0 comporte 14 types de diagrammes représentant autant de vues distinctes pour représenter des concepts particuliers du système d’information. Ils se répartissent en deux grands</a:t>
            </a:r>
            <a:r>
              <a:rPr lang="fr-FR" sz="1800" dirty="0" smtClean="0"/>
              <a:t> </a:t>
            </a:r>
            <a:r>
              <a:rPr lang="fr-FR" sz="2000" dirty="0" smtClean="0"/>
              <a:t>groupes </a:t>
            </a:r>
            <a:r>
              <a:rPr lang="fr-FR" sz="2400" dirty="0" smtClean="0"/>
              <a:t>:</a:t>
            </a:r>
          </a:p>
          <a:p>
            <a:pPr algn="just">
              <a:buNone/>
            </a:pPr>
            <a:r>
              <a:rPr lang="fr-FR" sz="2000" b="1" dirty="0" smtClean="0"/>
              <a:t>Diagrammes structurels :</a:t>
            </a:r>
          </a:p>
          <a:p>
            <a:pPr marL="0" indent="0" algn="just">
              <a:buNone/>
            </a:pPr>
            <a:r>
              <a:rPr lang="fr-FR" sz="2000" dirty="0" smtClean="0">
                <a:solidFill>
                  <a:srgbClr val="FF0000"/>
                </a:solidFill>
              </a:rPr>
              <a:t>● Diagramme de classes</a:t>
            </a:r>
          </a:p>
          <a:p>
            <a:pPr marL="0" indent="0" algn="just">
              <a:buNone/>
            </a:pPr>
            <a:r>
              <a:rPr lang="fr-FR" sz="2000" dirty="0" smtClean="0">
                <a:solidFill>
                  <a:srgbClr val="FF0000"/>
                </a:solidFill>
              </a:rPr>
              <a:t>● Diagramme d'objets</a:t>
            </a:r>
          </a:p>
          <a:p>
            <a:pPr marL="0" indent="0" algn="just">
              <a:buNone/>
            </a:pPr>
            <a:r>
              <a:rPr lang="fr-FR" sz="2000" dirty="0" smtClean="0"/>
              <a:t>● Diagramme de composants</a:t>
            </a:r>
          </a:p>
          <a:p>
            <a:pPr marL="0" indent="0" algn="just">
              <a:buNone/>
            </a:pPr>
            <a:r>
              <a:rPr lang="fr-FR" sz="2000" dirty="0" smtClean="0"/>
              <a:t>● Diagramme de déploiement</a:t>
            </a:r>
          </a:p>
          <a:p>
            <a:pPr marL="0" indent="0" algn="just">
              <a:buNone/>
            </a:pPr>
            <a:r>
              <a:rPr lang="fr-FR" sz="2000" dirty="0" smtClean="0"/>
              <a:t>● Diagramme de paquetages</a:t>
            </a:r>
          </a:p>
          <a:p>
            <a:pPr marL="0" indent="0" algn="just">
              <a:buNone/>
            </a:pPr>
            <a:r>
              <a:rPr lang="fr-FR" sz="2000" dirty="0" smtClean="0"/>
              <a:t>● Diagramme de structure composite</a:t>
            </a:r>
          </a:p>
          <a:p>
            <a:pPr marL="0" indent="0" algn="just">
              <a:buNone/>
            </a:pPr>
            <a:r>
              <a:rPr lang="fr-FR" sz="2000" dirty="0" smtClean="0"/>
              <a:t>● Diagramme de profils</a:t>
            </a:r>
          </a:p>
        </p:txBody>
      </p:sp>
      <p:sp>
        <p:nvSpPr>
          <p:cNvPr id="5" name="Rectangle 4"/>
          <p:cNvSpPr/>
          <p:nvPr/>
        </p:nvSpPr>
        <p:spPr>
          <a:xfrm>
            <a:off x="4286248" y="2643182"/>
            <a:ext cx="4572032" cy="3785652"/>
          </a:xfrm>
          <a:prstGeom prst="rect">
            <a:avLst/>
          </a:prstGeom>
        </p:spPr>
        <p:txBody>
          <a:bodyPr wrap="square">
            <a:spAutoFit/>
          </a:bodyPr>
          <a:lstStyle/>
          <a:p>
            <a:pPr algn="just">
              <a:spcAft>
                <a:spcPts val="600"/>
              </a:spcAft>
            </a:pPr>
            <a:r>
              <a:rPr lang="fr-FR" sz="2000" b="1" dirty="0" smtClean="0"/>
              <a:t>Diagrammes comportementaux ou dynamique :</a:t>
            </a:r>
          </a:p>
          <a:p>
            <a:pPr marL="354013" algn="just">
              <a:spcAft>
                <a:spcPts val="600"/>
              </a:spcAft>
            </a:pPr>
            <a:r>
              <a:rPr lang="fr-FR" sz="2000" dirty="0" smtClean="0">
                <a:solidFill>
                  <a:srgbClr val="FF0000"/>
                </a:solidFill>
              </a:rPr>
              <a:t>● Diagramme de cas d'utilisation</a:t>
            </a:r>
          </a:p>
          <a:p>
            <a:pPr marL="354013" algn="just">
              <a:spcAft>
                <a:spcPts val="600"/>
              </a:spcAft>
            </a:pPr>
            <a:r>
              <a:rPr lang="fr-FR" sz="2000" dirty="0" smtClean="0">
                <a:solidFill>
                  <a:srgbClr val="FF0000"/>
                </a:solidFill>
              </a:rPr>
              <a:t>● Diagramme états-transitions</a:t>
            </a:r>
          </a:p>
          <a:p>
            <a:pPr marL="354013" algn="just">
              <a:spcAft>
                <a:spcPts val="600"/>
              </a:spcAft>
            </a:pPr>
            <a:r>
              <a:rPr lang="fr-FR" sz="2000" dirty="0" smtClean="0">
                <a:solidFill>
                  <a:srgbClr val="FF0000"/>
                </a:solidFill>
              </a:rPr>
              <a:t>● Diagramme d'activité</a:t>
            </a:r>
          </a:p>
          <a:p>
            <a:pPr marL="354013" algn="just">
              <a:spcAft>
                <a:spcPts val="600"/>
              </a:spcAft>
            </a:pPr>
            <a:r>
              <a:rPr lang="fr-FR" sz="2000" b="1" dirty="0" smtClean="0"/>
              <a:t>Diagrammes d'interaction :</a:t>
            </a:r>
          </a:p>
          <a:p>
            <a:pPr marL="354013" algn="just">
              <a:spcAft>
                <a:spcPts val="600"/>
              </a:spcAft>
            </a:pPr>
            <a:r>
              <a:rPr lang="fr-FR" sz="2000" dirty="0" smtClean="0">
                <a:solidFill>
                  <a:srgbClr val="FF0000"/>
                </a:solidFill>
              </a:rPr>
              <a:t>● Diagramme de séquence</a:t>
            </a:r>
          </a:p>
          <a:p>
            <a:pPr marL="354013" algn="just">
              <a:spcAft>
                <a:spcPts val="600"/>
              </a:spcAft>
            </a:pPr>
            <a:r>
              <a:rPr lang="fr-FR" sz="2000" dirty="0" smtClean="0">
                <a:solidFill>
                  <a:srgbClr val="FF0000"/>
                </a:solidFill>
              </a:rPr>
              <a:t>● Diagramme de communication</a:t>
            </a:r>
          </a:p>
          <a:p>
            <a:pPr marL="354013" algn="just">
              <a:spcAft>
                <a:spcPts val="600"/>
              </a:spcAft>
            </a:pPr>
            <a:r>
              <a:rPr lang="fr-FR" sz="2000" dirty="0" smtClean="0"/>
              <a:t>● Diagramme global d'interaction</a:t>
            </a:r>
          </a:p>
          <a:p>
            <a:pPr marL="354013" algn="just">
              <a:spcAft>
                <a:spcPts val="600"/>
              </a:spcAft>
            </a:pPr>
            <a:r>
              <a:rPr lang="fr-FR" sz="2000" dirty="0" smtClean="0"/>
              <a:t>● Diagramme de temps</a:t>
            </a:r>
            <a:endParaRPr lang="fr-FR" sz="2000" dirty="0"/>
          </a:p>
        </p:txBody>
      </p:sp>
      <p:sp>
        <p:nvSpPr>
          <p:cNvPr id="10" name="Espace réservé du numéro de diapositive 9"/>
          <p:cNvSpPr>
            <a:spLocks noGrp="1"/>
          </p:cNvSpPr>
          <p:nvPr>
            <p:ph type="sldNum" sz="quarter" idx="12"/>
          </p:nvPr>
        </p:nvSpPr>
        <p:spPr/>
        <p:txBody>
          <a:bodyPr>
            <a:normAutofit fontScale="85000" lnSpcReduction="20000"/>
          </a:bodyPr>
          <a:lstStyle/>
          <a:p>
            <a:fld id="{F688C2C4-741E-4393-A453-6A35726C010F}" type="slidenum">
              <a:rPr lang="fr-FR" smtClean="0"/>
              <a:pPr/>
              <a:t>32</a:t>
            </a:fld>
            <a:endParaRPr lang="fr-FR"/>
          </a:p>
        </p:txBody>
      </p:sp>
      <p:sp>
        <p:nvSpPr>
          <p:cNvPr id="6" name="Espace réservé du pied de page 5"/>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28600"/>
            <a:ext cx="8715436" cy="990600"/>
          </a:xfrm>
        </p:spPr>
        <p:txBody>
          <a:bodyPr>
            <a:noAutofit/>
          </a:bodyPr>
          <a:lstStyle/>
          <a:p>
            <a:pPr marL="457200" indent="-457200">
              <a:lnSpc>
                <a:spcPct val="150000"/>
              </a:lnSpc>
            </a:pPr>
            <a:r>
              <a:rPr lang="fr-FR" sz="4800" b="1" dirty="0" smtClean="0">
                <a:solidFill>
                  <a:srgbClr val="004821"/>
                </a:solidFill>
                <a:latin typeface="Times New Roman" pitchFamily="18" charset="0"/>
                <a:cs typeface="Times New Roman" pitchFamily="18" charset="0"/>
              </a:rPr>
              <a:t> </a:t>
            </a:r>
            <a:r>
              <a:rPr lang="fr-FR" b="1" dirty="0" smtClean="0">
                <a:solidFill>
                  <a:srgbClr val="004821"/>
                </a:solidFill>
                <a:latin typeface="Times New Roman" pitchFamily="18" charset="0"/>
                <a:cs typeface="Times New Roman" pitchFamily="18" charset="0"/>
              </a:rPr>
              <a:t>Introduction</a:t>
            </a:r>
            <a:endParaRPr lang="fr-FR" dirty="0" smtClean="0">
              <a:solidFill>
                <a:srgbClr val="004821"/>
              </a:solidFill>
              <a:latin typeface="Times New Roman" pitchFamily="18" charset="0"/>
              <a:cs typeface="Times New Roman" pitchFamily="18" charset="0"/>
            </a:endParaRPr>
          </a:p>
        </p:txBody>
      </p:sp>
      <p:sp>
        <p:nvSpPr>
          <p:cNvPr id="3" name="Espace réservé du contenu 2"/>
          <p:cNvSpPr>
            <a:spLocks noGrp="1"/>
          </p:cNvSpPr>
          <p:nvPr>
            <p:ph sz="quarter" idx="1"/>
          </p:nvPr>
        </p:nvSpPr>
        <p:spPr>
          <a:xfrm>
            <a:off x="612648" y="1600200"/>
            <a:ext cx="8153400" cy="4829196"/>
          </a:xfrm>
        </p:spPr>
        <p:txBody>
          <a:bodyPr>
            <a:normAutofit/>
          </a:bodyPr>
          <a:lstStyle/>
          <a:p>
            <a:pPr marL="514350" indent="-514350">
              <a:lnSpc>
                <a:spcPct val="150000"/>
              </a:lnSpc>
              <a:buClrTx/>
              <a:buSzPct val="100000"/>
              <a:buAutoNum type="arabicPeriod"/>
            </a:pPr>
            <a:r>
              <a:rPr lang="fr-FR" sz="2800" b="1" dirty="0" smtClean="0">
                <a:latin typeface="Times New Roman" pitchFamily="18" charset="0"/>
                <a:cs typeface="Times New Roman" pitchFamily="18" charset="0"/>
              </a:rPr>
              <a:t>Introduction </a:t>
            </a:r>
            <a:r>
              <a:rPr lang="fr-FR" sz="2800" b="1" dirty="0" smtClean="0">
                <a:latin typeface="Times New Roman" pitchFamily="18" charset="0"/>
                <a:cs typeface="Times New Roman" pitchFamily="18" charset="0"/>
              </a:rPr>
              <a:t>au génie logiciel</a:t>
            </a:r>
            <a:endParaRPr lang="fr-FR" sz="2800" dirty="0" smtClean="0">
              <a:latin typeface="Times New Roman" pitchFamily="18" charset="0"/>
              <a:cs typeface="Times New Roman" pitchFamily="18" charset="0"/>
            </a:endParaRPr>
          </a:p>
          <a:p>
            <a:pPr marL="514350" indent="-514350">
              <a:lnSpc>
                <a:spcPct val="150000"/>
              </a:lnSpc>
              <a:buClrTx/>
              <a:buSzPct val="100000"/>
              <a:buAutoNum type="arabicPeriod"/>
            </a:pPr>
            <a:r>
              <a:rPr lang="fr-FR" sz="2800" b="1" dirty="0" smtClean="0">
                <a:latin typeface="Times New Roman" pitchFamily="18" charset="0"/>
                <a:cs typeface="Times New Roman" pitchFamily="18" charset="0"/>
              </a:rPr>
              <a:t>Introduction </a:t>
            </a:r>
            <a:r>
              <a:rPr lang="fr-FR" sz="2800" b="1" dirty="0" smtClean="0">
                <a:latin typeface="Times New Roman" pitchFamily="18" charset="0"/>
                <a:cs typeface="Times New Roman" pitchFamily="18" charset="0"/>
              </a:rPr>
              <a:t>à la modélisation </a:t>
            </a:r>
            <a:endParaRPr lang="fr-FR" sz="2800" b="1" dirty="0" smtClean="0">
              <a:latin typeface="Times New Roman" pitchFamily="18" charset="0"/>
              <a:cs typeface="Times New Roman" pitchFamily="18" charset="0"/>
            </a:endParaRPr>
          </a:p>
          <a:p>
            <a:pPr marL="514350" indent="-514350">
              <a:lnSpc>
                <a:spcPct val="150000"/>
              </a:lnSpc>
              <a:buClrTx/>
              <a:buSzPct val="100000"/>
              <a:buFont typeface="Wingdings"/>
              <a:buAutoNum type="arabicPeriod"/>
            </a:pPr>
            <a:r>
              <a:rPr lang="fr-FR" sz="2800" b="1" dirty="0" smtClean="0">
                <a:latin typeface="Times New Roman" pitchFamily="18" charset="0"/>
                <a:cs typeface="Times New Roman" pitchFamily="18" charset="0"/>
              </a:rPr>
              <a:t>Introduction à la modélisation </a:t>
            </a:r>
            <a:r>
              <a:rPr lang="fr-FR" sz="2800" b="1" dirty="0" smtClean="0">
                <a:latin typeface="Times New Roman" pitchFamily="18" charset="0"/>
                <a:cs typeface="Times New Roman" pitchFamily="18" charset="0"/>
              </a:rPr>
              <a:t>en UML</a:t>
            </a:r>
            <a:endParaRPr lang="fr-FR" sz="2800" b="1" dirty="0" smtClean="0">
              <a:latin typeface="Times New Roman" pitchFamily="18" charset="0"/>
              <a:cs typeface="Times New Roman" pitchFamily="18" charset="0"/>
            </a:endParaRPr>
          </a:p>
          <a:p>
            <a:pPr marL="514350" indent="-514350">
              <a:lnSpc>
                <a:spcPct val="150000"/>
              </a:lnSpc>
              <a:buClr>
                <a:srgbClr val="C00000"/>
              </a:buClr>
              <a:buSzPct val="100000"/>
              <a:buAutoNum type="arabicPeriod"/>
            </a:pPr>
            <a:endParaRPr lang="fr-FR" sz="2800" b="1" dirty="0" smtClean="0">
              <a:solidFill>
                <a:srgbClr val="FF0000"/>
              </a:solidFill>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153400" cy="990600"/>
          </a:xfrm>
        </p:spPr>
        <p:txBody>
          <a:bodyPr>
            <a:normAutofit/>
          </a:bodyPr>
          <a:lstStyle/>
          <a:p>
            <a:pPr algn="l"/>
            <a:r>
              <a:rPr lang="fr-FR" sz="3200" b="1" dirty="0" smtClean="0">
                <a:solidFill>
                  <a:schemeClr val="tx1"/>
                </a:solidFill>
                <a:latin typeface="Times New Roman" pitchFamily="18" charset="0"/>
                <a:cs typeface="Times New Roman" pitchFamily="18" charset="0"/>
              </a:rPr>
              <a:t>1.1 Logiciel</a:t>
            </a:r>
          </a:p>
        </p:txBody>
      </p:sp>
      <p:sp>
        <p:nvSpPr>
          <p:cNvPr id="3" name="Espace réservé du contenu 2"/>
          <p:cNvSpPr>
            <a:spLocks noGrp="1"/>
          </p:cNvSpPr>
          <p:nvPr>
            <p:ph sz="quarter" idx="1"/>
          </p:nvPr>
        </p:nvSpPr>
        <p:spPr>
          <a:xfrm>
            <a:off x="301752" y="1527048"/>
            <a:ext cx="8503920" cy="4759472"/>
          </a:xfrm>
        </p:spPr>
        <p:txBody>
          <a:bodyPr>
            <a:normAutofit/>
          </a:bodyPr>
          <a:lstStyle/>
          <a:p>
            <a:pPr marL="0" indent="0" algn="just">
              <a:buNone/>
            </a:pPr>
            <a:r>
              <a:rPr lang="fr-FR" sz="2400" b="1" dirty="0" smtClean="0"/>
              <a:t>Définition:  </a:t>
            </a:r>
            <a:r>
              <a:rPr lang="fr-FR" sz="2400" dirty="0" smtClean="0"/>
              <a:t>Un logiciel est un ensemble de programmes, qui permet à un ordinateur ou à un système informatique d’assurer une tâche ou une fonction en particulier .</a:t>
            </a:r>
          </a:p>
          <a:p>
            <a:pPr algn="just">
              <a:buNone/>
            </a:pPr>
            <a:endParaRPr lang="fr-FR" sz="2400" b="1" dirty="0" smtClean="0"/>
          </a:p>
          <a:p>
            <a:pPr algn="just">
              <a:buNone/>
            </a:pPr>
            <a:r>
              <a:rPr lang="fr-FR" sz="2400" b="1" dirty="0" smtClean="0"/>
              <a:t>Exemple : </a:t>
            </a:r>
          </a:p>
          <a:p>
            <a:pPr marL="273050" indent="257175" algn="just">
              <a:buFont typeface="Arial" pitchFamily="34" charset="0"/>
              <a:buChar char="•"/>
            </a:pPr>
            <a:r>
              <a:rPr lang="fr-FR" sz="2400" dirty="0" smtClean="0"/>
              <a:t>Logiciel de comptabilité,</a:t>
            </a:r>
          </a:p>
          <a:p>
            <a:pPr marL="273050" indent="257175" algn="just">
              <a:buFont typeface="Arial" pitchFamily="34" charset="0"/>
              <a:buChar char="•"/>
            </a:pPr>
            <a:r>
              <a:rPr lang="fr-FR" sz="2400" dirty="0" smtClean="0"/>
              <a:t>Logiciel de gestion de stock</a:t>
            </a:r>
          </a:p>
          <a:p>
            <a:pPr marL="273050" indent="257175" algn="just">
              <a:buFont typeface="Arial" pitchFamily="34" charset="0"/>
              <a:buChar char="•"/>
            </a:pPr>
            <a:r>
              <a:rPr lang="fr-FR" sz="2400" dirty="0" smtClean="0"/>
              <a:t>Logiciels de traitement de texte (Word, Notepad, . . .)</a:t>
            </a:r>
          </a:p>
          <a:p>
            <a:pPr marL="273050" indent="257175" algn="just">
              <a:buFont typeface="Arial" pitchFamily="34" charset="0"/>
              <a:buChar char="•"/>
            </a:pPr>
            <a:r>
              <a:rPr lang="fr-FR" sz="2400" dirty="0" smtClean="0"/>
              <a:t>Jeu vidéo, lecture multimédia..</a:t>
            </a:r>
          </a:p>
          <a:p>
            <a:pPr>
              <a:buNone/>
            </a:pPr>
            <a:endParaRPr lang="fr-FR" sz="2400" dirty="0" smtClean="0"/>
          </a:p>
          <a:p>
            <a:pPr>
              <a:buNone/>
            </a:pPr>
            <a:endParaRPr lang="fr-FR"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5</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5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500"/>
                                        <p:tgtEl>
                                          <p:spTgt spid="3">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500"/>
                                        <p:tgtEl>
                                          <p:spTgt spid="3">
                                            <p:txEl>
                                              <p:pRg st="5" end="5"/>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heckerboard(across)">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1"/>
                </a:solidFill>
                <a:latin typeface="Times New Roman" pitchFamily="18" charset="0"/>
                <a:cs typeface="Times New Roman" pitchFamily="18" charset="0"/>
              </a:rPr>
              <a:t>1.2  La  crise du logiciel</a:t>
            </a:r>
          </a:p>
        </p:txBody>
      </p:sp>
      <p:sp>
        <p:nvSpPr>
          <p:cNvPr id="3" name="Espace réservé du contenu 2"/>
          <p:cNvSpPr>
            <a:spLocks noGrp="1"/>
          </p:cNvSpPr>
          <p:nvPr>
            <p:ph sz="quarter" idx="1"/>
          </p:nvPr>
        </p:nvSpPr>
        <p:spPr>
          <a:xfrm>
            <a:off x="301752" y="1527048"/>
            <a:ext cx="8503920" cy="4902348"/>
          </a:xfrm>
        </p:spPr>
        <p:txBody>
          <a:bodyPr>
            <a:normAutofit lnSpcReduction="10000"/>
          </a:bodyPr>
          <a:lstStyle/>
          <a:p>
            <a:pPr marL="354013" indent="-354013" algn="just">
              <a:spcAft>
                <a:spcPts val="1800"/>
              </a:spcAft>
              <a:buSzPct val="100000"/>
              <a:buFont typeface="Wingdings" pitchFamily="2" charset="2"/>
              <a:buChar char="§"/>
            </a:pPr>
            <a:r>
              <a:rPr lang="fr-FR" sz="2400" dirty="0" smtClean="0"/>
              <a:t>Actuellement, l’informatique est au cœur de toutes les grandes entreprises. </a:t>
            </a:r>
          </a:p>
          <a:p>
            <a:pPr marL="354013" indent="-354013" algn="just">
              <a:spcAft>
                <a:spcPts val="1800"/>
              </a:spcAft>
              <a:buSzPct val="100000"/>
              <a:buFont typeface="Wingdings" pitchFamily="2" charset="2"/>
              <a:buChar char="§"/>
            </a:pPr>
            <a:r>
              <a:rPr lang="fr-FR" sz="2400" dirty="0" smtClean="0"/>
              <a:t>Les  systèmes informatiques sont composés de:</a:t>
            </a:r>
          </a:p>
          <a:p>
            <a:pPr marL="633413" indent="279400">
              <a:spcAft>
                <a:spcPts val="1800"/>
              </a:spcAft>
              <a:buSzPct val="100000"/>
              <a:buFont typeface="Arial" pitchFamily="34" charset="0"/>
              <a:buChar char="•"/>
            </a:pPr>
            <a:r>
              <a:rPr lang="fr-FR" sz="2400" b="1" dirty="0" smtClean="0">
                <a:solidFill>
                  <a:srgbClr val="002060"/>
                </a:solidFill>
              </a:rPr>
              <a:t>80 % de logiciel ;</a:t>
            </a:r>
          </a:p>
          <a:p>
            <a:pPr marL="633413" indent="279400">
              <a:spcAft>
                <a:spcPts val="1800"/>
              </a:spcAft>
              <a:buSzPct val="100000"/>
              <a:buFont typeface="Arial" pitchFamily="34" charset="0"/>
              <a:buChar char="•"/>
            </a:pPr>
            <a:r>
              <a:rPr lang="fr-FR" sz="2400" b="1" dirty="0" smtClean="0">
                <a:solidFill>
                  <a:srgbClr val="002060"/>
                </a:solidFill>
              </a:rPr>
              <a:t>20 % de matériel.</a:t>
            </a:r>
          </a:p>
          <a:p>
            <a:pPr algn="just">
              <a:spcAft>
                <a:spcPts val="1800"/>
              </a:spcAft>
              <a:buSzPct val="100000"/>
              <a:buFont typeface="Wingdings" pitchFamily="2" charset="2"/>
              <a:buChar char="§"/>
            </a:pPr>
            <a:r>
              <a:rPr lang="fr-FR" sz="2400" dirty="0" smtClean="0"/>
              <a:t>Depuis quelques années, la fabrication du matériel est assurée par quelques fabricants seulement.</a:t>
            </a:r>
            <a:r>
              <a:rPr lang="fr-FR" sz="2400" b="1" dirty="0" smtClean="0"/>
              <a:t> </a:t>
            </a:r>
            <a:r>
              <a:rPr lang="fr-FR" sz="2800" b="1" dirty="0" smtClean="0">
                <a:solidFill>
                  <a:srgbClr val="00682F"/>
                </a:solidFill>
              </a:rPr>
              <a:t>Le matériel est relativement fiable et le marché est standardisé.</a:t>
            </a:r>
            <a:endParaRPr lang="fr-FR" sz="2400" b="1" dirty="0" smtClean="0">
              <a:solidFill>
                <a:srgbClr val="00682F"/>
              </a:solidFill>
            </a:endParaRPr>
          </a:p>
          <a:p>
            <a:pPr>
              <a:buNone/>
            </a:pPr>
            <a:endParaRPr lang="fr-FR" sz="2400" dirty="0" smtClean="0"/>
          </a:p>
          <a:p>
            <a:pPr>
              <a:buNone/>
            </a:pPr>
            <a:endParaRPr lang="fr-FR"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6</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1"/>
                </a:solidFill>
                <a:latin typeface="Times New Roman" pitchFamily="18" charset="0"/>
                <a:cs typeface="Times New Roman" pitchFamily="18" charset="0"/>
              </a:rPr>
              <a:t>1.2  La  crise du logiciel</a:t>
            </a:r>
          </a:p>
        </p:txBody>
      </p:sp>
      <p:sp>
        <p:nvSpPr>
          <p:cNvPr id="3" name="Espace réservé du contenu 2"/>
          <p:cNvSpPr>
            <a:spLocks noGrp="1"/>
          </p:cNvSpPr>
          <p:nvPr>
            <p:ph sz="quarter" idx="1"/>
          </p:nvPr>
        </p:nvSpPr>
        <p:spPr>
          <a:xfrm>
            <a:off x="301752" y="1500174"/>
            <a:ext cx="8503920" cy="4902348"/>
          </a:xfrm>
        </p:spPr>
        <p:txBody>
          <a:bodyPr>
            <a:normAutofit/>
          </a:bodyPr>
          <a:lstStyle/>
          <a:p>
            <a:pPr marL="0" indent="14288">
              <a:buSzPct val="100000"/>
              <a:buNone/>
            </a:pPr>
            <a:endParaRPr lang="fr-FR" sz="2400" b="1" dirty="0" smtClean="0">
              <a:solidFill>
                <a:srgbClr val="C00000"/>
              </a:solidFill>
            </a:endParaRPr>
          </a:p>
          <a:p>
            <a:pPr marL="0" indent="14288">
              <a:buSzPct val="100000"/>
              <a:buNone/>
            </a:pPr>
            <a:r>
              <a:rPr lang="fr-FR" sz="2400" b="1" dirty="0" smtClean="0">
                <a:solidFill>
                  <a:srgbClr val="C00000"/>
                </a:solidFill>
              </a:rPr>
              <a:t>	</a:t>
            </a:r>
          </a:p>
          <a:p>
            <a:pPr marL="1076325" indent="14288">
              <a:buSzPct val="100000"/>
              <a:buNone/>
            </a:pPr>
            <a:r>
              <a:rPr lang="fr-FR" sz="3200" b="1" dirty="0" smtClean="0">
                <a:solidFill>
                  <a:srgbClr val="C00000"/>
                </a:solidFill>
              </a:rPr>
              <a:t>Les problèmes liés à l'informatique sont essentiellement des problèmes de logiciel. </a:t>
            </a:r>
            <a:r>
              <a:rPr lang="fr-FR" sz="4000" b="1" dirty="0" smtClean="0">
                <a:solidFill>
                  <a:srgbClr val="C00000"/>
                </a:solidFill>
              </a:rPr>
              <a:t>!!!!</a:t>
            </a:r>
            <a:endParaRPr lang="fr-FR" sz="3200" b="1" dirty="0" smtClean="0">
              <a:solidFill>
                <a:srgbClr val="C00000"/>
              </a:solidFill>
            </a:endParaRPr>
          </a:p>
          <a:p>
            <a:pPr marL="354013" indent="-339725">
              <a:buSzPct val="100000"/>
              <a:buFont typeface="Wingdings" pitchFamily="2" charset="2"/>
              <a:buChar char="§"/>
            </a:pPr>
            <a:endParaRPr lang="fr-FR" sz="2600" b="1" dirty="0" smtClean="0">
              <a:solidFill>
                <a:srgbClr val="C00000"/>
              </a:solidFill>
            </a:endParaRPr>
          </a:p>
          <a:p>
            <a:pPr>
              <a:buNone/>
            </a:pPr>
            <a:endParaRPr lang="fr-FR" sz="2400" dirty="0" smtClean="0"/>
          </a:p>
          <a:p>
            <a:pPr>
              <a:buNone/>
            </a:pPr>
            <a:endParaRPr lang="fr-FR"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7</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1.2 La  crise du logiciel</a:t>
            </a:r>
          </a:p>
        </p:txBody>
      </p:sp>
      <p:sp>
        <p:nvSpPr>
          <p:cNvPr id="3" name="Espace réservé du contenu 2"/>
          <p:cNvSpPr>
            <a:spLocks noGrp="1"/>
          </p:cNvSpPr>
          <p:nvPr>
            <p:ph sz="quarter" idx="1"/>
          </p:nvPr>
        </p:nvSpPr>
        <p:spPr>
          <a:xfrm>
            <a:off x="301752" y="1527048"/>
            <a:ext cx="8503920" cy="5116662"/>
          </a:xfrm>
        </p:spPr>
        <p:txBody>
          <a:bodyPr>
            <a:normAutofit/>
          </a:bodyPr>
          <a:lstStyle/>
          <a:p>
            <a:pPr algn="just">
              <a:spcAft>
                <a:spcPts val="1200"/>
              </a:spcAft>
            </a:pPr>
            <a:r>
              <a:rPr lang="fr-FR" sz="2400" dirty="0" smtClean="0">
                <a:latin typeface="Times New Roman" pitchFamily="18" charset="0"/>
                <a:cs typeface="Times New Roman" pitchFamily="18" charset="0"/>
              </a:rPr>
              <a:t>Une étude reposant sur un échantillon représentatif de 365 entreprises, totalisant </a:t>
            </a:r>
            <a:r>
              <a:rPr lang="fr-FR" sz="2800" b="1" dirty="0" smtClean="0">
                <a:solidFill>
                  <a:srgbClr val="7030A0"/>
                </a:solidFill>
                <a:latin typeface="Times New Roman" pitchFamily="18" charset="0"/>
                <a:cs typeface="Times New Roman" pitchFamily="18" charset="0"/>
              </a:rPr>
              <a:t>8380</a:t>
            </a:r>
            <a:r>
              <a:rPr lang="fr-FR" sz="28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projets, établissait que :</a:t>
            </a:r>
          </a:p>
          <a:p>
            <a:pPr marL="633413" indent="-368300" algn="just">
              <a:spcAft>
                <a:spcPts val="1200"/>
              </a:spcAft>
              <a:buSzPct val="100000"/>
              <a:buFont typeface="Arial" pitchFamily="34" charset="0"/>
              <a:buChar char="•"/>
            </a:pPr>
            <a:r>
              <a:rPr lang="fr-FR" sz="2800" dirty="0" smtClean="0">
                <a:solidFill>
                  <a:srgbClr val="FF0000"/>
                </a:solidFill>
                <a:latin typeface="Times New Roman" pitchFamily="18" charset="0"/>
                <a:cs typeface="Times New Roman" pitchFamily="18" charset="0"/>
              </a:rPr>
              <a:t>16,2%:</a:t>
            </a:r>
            <a:r>
              <a:rPr lang="fr-FR" sz="28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seulement des projets étaient conformes aux prévisions initiales, </a:t>
            </a:r>
          </a:p>
          <a:p>
            <a:pPr marL="633413" indent="-368300" algn="just">
              <a:spcAft>
                <a:spcPts val="1200"/>
              </a:spcAft>
              <a:buSzPct val="100000"/>
              <a:buFont typeface="Arial" pitchFamily="34" charset="0"/>
              <a:buChar char="•"/>
            </a:pPr>
            <a:r>
              <a:rPr lang="fr-FR" sz="2800" dirty="0" smtClean="0">
                <a:solidFill>
                  <a:srgbClr val="FF0000"/>
                </a:solidFill>
                <a:latin typeface="Times New Roman" pitchFamily="18" charset="0"/>
                <a:cs typeface="Times New Roman" pitchFamily="18" charset="0"/>
              </a:rPr>
              <a:t>52,7%:</a:t>
            </a:r>
            <a:r>
              <a:rPr lang="fr-FR" sz="28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avaient subi des dépassements en coût et délai avec diminution du nombre des fonctions offertes,</a:t>
            </a:r>
          </a:p>
          <a:p>
            <a:pPr marL="633413" indent="-368300" algn="just">
              <a:spcAft>
                <a:spcPts val="1200"/>
              </a:spcAft>
              <a:buSzPct val="100000"/>
              <a:buFont typeface="Arial" pitchFamily="34" charset="0"/>
              <a:buChar char="•"/>
            </a:pPr>
            <a:r>
              <a:rPr lang="fr-FR" sz="2800" dirty="0" smtClean="0">
                <a:solidFill>
                  <a:srgbClr val="FF0000"/>
                </a:solidFill>
                <a:latin typeface="Times New Roman" pitchFamily="18" charset="0"/>
                <a:cs typeface="Times New Roman" pitchFamily="18" charset="0"/>
              </a:rPr>
              <a:t>31,1%:</a:t>
            </a:r>
            <a:r>
              <a:rPr lang="fr-FR" sz="2800"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ont été purement abandonnés durant leur développement.</a:t>
            </a:r>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8</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200" b="1" dirty="0" smtClean="0">
                <a:solidFill>
                  <a:schemeClr val="tx1"/>
                </a:solidFill>
                <a:latin typeface="Times New Roman" pitchFamily="18" charset="0"/>
                <a:cs typeface="Times New Roman" pitchFamily="18" charset="0"/>
              </a:rPr>
              <a:t>1.2 La  crise du logiciel</a:t>
            </a:r>
          </a:p>
        </p:txBody>
      </p:sp>
      <p:sp>
        <p:nvSpPr>
          <p:cNvPr id="3" name="Espace réservé du contenu 2"/>
          <p:cNvSpPr>
            <a:spLocks noGrp="1"/>
          </p:cNvSpPr>
          <p:nvPr>
            <p:ph sz="quarter" idx="1"/>
          </p:nvPr>
        </p:nvSpPr>
        <p:spPr>
          <a:xfrm>
            <a:off x="301752" y="1527048"/>
            <a:ext cx="8503920" cy="5116662"/>
          </a:xfrm>
        </p:spPr>
        <p:txBody>
          <a:bodyPr>
            <a:normAutofit/>
          </a:bodyPr>
          <a:lstStyle/>
          <a:p>
            <a:pPr algn="just">
              <a:spcAft>
                <a:spcPts val="1200"/>
              </a:spcAft>
              <a:buSzPct val="100000"/>
              <a:buFont typeface="Wingdings" pitchFamily="2" charset="2"/>
              <a:buChar char="§"/>
            </a:pPr>
            <a:r>
              <a:rPr lang="fr-FR" sz="2400" dirty="0" smtClean="0">
                <a:latin typeface="Times New Roman" pitchFamily="18" charset="0"/>
                <a:cs typeface="Times New Roman" pitchFamily="18" charset="0"/>
              </a:rPr>
              <a:t>Pour les grandes entreprises:</a:t>
            </a:r>
          </a:p>
          <a:p>
            <a:pPr marL="717550" indent="-363538" algn="just">
              <a:spcAft>
                <a:spcPts val="1200"/>
              </a:spcAft>
              <a:buFont typeface="Arial" pitchFamily="34" charset="0"/>
              <a:buChar char="•"/>
            </a:pPr>
            <a:r>
              <a:rPr lang="fr-FR" sz="2400" dirty="0" smtClean="0">
                <a:latin typeface="Times New Roman" pitchFamily="18" charset="0"/>
                <a:cs typeface="Times New Roman" pitchFamily="18" charset="0"/>
              </a:rPr>
              <a:t>Le taux de succès est de </a:t>
            </a:r>
            <a:r>
              <a:rPr lang="fr-FR" sz="2800" b="1" dirty="0" smtClean="0">
                <a:solidFill>
                  <a:srgbClr val="FF0000"/>
                </a:solidFill>
                <a:latin typeface="Times New Roman" pitchFamily="18" charset="0"/>
                <a:cs typeface="Times New Roman" pitchFamily="18" charset="0"/>
              </a:rPr>
              <a:t>9% </a:t>
            </a:r>
            <a:r>
              <a:rPr lang="fr-FR" sz="2400" dirty="0" smtClean="0">
                <a:latin typeface="Times New Roman" pitchFamily="18" charset="0"/>
                <a:cs typeface="Times New Roman" pitchFamily="18" charset="0"/>
              </a:rPr>
              <a:t>seulement, </a:t>
            </a:r>
          </a:p>
          <a:p>
            <a:pPr marL="717550" indent="-363538" algn="just">
              <a:spcAft>
                <a:spcPts val="1200"/>
              </a:spcAft>
              <a:buFont typeface="Arial" pitchFamily="34" charset="0"/>
              <a:buChar char="•"/>
            </a:pPr>
            <a:r>
              <a:rPr lang="fr-FR" sz="2800" b="1" dirty="0" smtClean="0">
                <a:solidFill>
                  <a:srgbClr val="FF0000"/>
                </a:solidFill>
                <a:latin typeface="Times New Roman" pitchFamily="18" charset="0"/>
                <a:cs typeface="Times New Roman" pitchFamily="18" charset="0"/>
              </a:rPr>
              <a:t>37%</a:t>
            </a:r>
            <a:r>
              <a:rPr lang="fr-FR" sz="28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des projets sont arrêtés en cours de réalisation, </a:t>
            </a:r>
          </a:p>
          <a:p>
            <a:pPr marL="717550" indent="-363538" algn="just">
              <a:spcAft>
                <a:spcPts val="1200"/>
              </a:spcAft>
              <a:buFont typeface="Arial" pitchFamily="34" charset="0"/>
              <a:buChar char="•"/>
            </a:pPr>
            <a:r>
              <a:rPr lang="fr-FR" sz="2800" b="1" dirty="0" smtClean="0">
                <a:solidFill>
                  <a:srgbClr val="FF0000"/>
                </a:solidFill>
                <a:latin typeface="Times New Roman" pitchFamily="18" charset="0"/>
                <a:cs typeface="Times New Roman" pitchFamily="18" charset="0"/>
              </a:rPr>
              <a:t>53%</a:t>
            </a:r>
            <a:r>
              <a:rPr lang="fr-FR" sz="2400" dirty="0" smtClean="0">
                <a:solidFill>
                  <a:srgbClr val="FF0000"/>
                </a:solidFill>
                <a:latin typeface="Times New Roman" pitchFamily="18" charset="0"/>
                <a:cs typeface="Times New Roman" pitchFamily="18" charset="0"/>
              </a:rPr>
              <a:t> </a:t>
            </a:r>
            <a:r>
              <a:rPr lang="fr-FR" sz="2400" dirty="0" smtClean="0">
                <a:latin typeface="Times New Roman" pitchFamily="18" charset="0"/>
                <a:cs typeface="Times New Roman" pitchFamily="18" charset="0"/>
              </a:rPr>
              <a:t>aboutissent hors délai et hors budget.</a:t>
            </a:r>
            <a:endParaRPr lang="fr-FR" dirty="0"/>
          </a:p>
        </p:txBody>
      </p:sp>
      <p:sp>
        <p:nvSpPr>
          <p:cNvPr id="9" name="Espace réservé du numéro de diapositive 8"/>
          <p:cNvSpPr>
            <a:spLocks noGrp="1"/>
          </p:cNvSpPr>
          <p:nvPr>
            <p:ph type="sldNum" sz="quarter" idx="12"/>
          </p:nvPr>
        </p:nvSpPr>
        <p:spPr/>
        <p:txBody>
          <a:bodyPr>
            <a:normAutofit fontScale="85000" lnSpcReduction="20000"/>
          </a:bodyPr>
          <a:lstStyle/>
          <a:p>
            <a:fld id="{F688C2C4-741E-4393-A453-6A35726C010F}" type="slidenum">
              <a:rPr lang="fr-FR" smtClean="0"/>
              <a:pPr/>
              <a:t>9</a:t>
            </a:fld>
            <a:endParaRPr lang="fr-FR"/>
          </a:p>
        </p:txBody>
      </p:sp>
      <p:sp>
        <p:nvSpPr>
          <p:cNvPr id="5" name="Espace réservé du pied de page 4"/>
          <p:cNvSpPr>
            <a:spLocks noGrp="1"/>
          </p:cNvSpPr>
          <p:nvPr>
            <p:ph type="ftr" sz="quarter" idx="11"/>
          </p:nvPr>
        </p:nvSpPr>
        <p:spPr/>
        <p:txBody>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975</TotalTime>
  <Words>1720</Words>
  <Application>Microsoft Office PowerPoint</Application>
  <PresentationFormat>Affichage à l'écran (4:3)</PresentationFormat>
  <Paragraphs>214</Paragraphs>
  <Slides>32</Slides>
  <Notes>2</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Médian</vt:lpstr>
      <vt:lpstr>Génie Logiciel 1 </vt:lpstr>
      <vt:lpstr>Plan de cours </vt:lpstr>
      <vt:lpstr>Diapositive 3</vt:lpstr>
      <vt:lpstr> Introduction</vt:lpstr>
      <vt:lpstr>1.1 Logiciel</vt:lpstr>
      <vt:lpstr>1.2  La  crise du logiciel</vt:lpstr>
      <vt:lpstr>1.2  La  crise du logiciel</vt:lpstr>
      <vt:lpstr>1.2 La  crise du logiciel</vt:lpstr>
      <vt:lpstr>1.2 La  crise du logiciel</vt:lpstr>
      <vt:lpstr>1.2 La  crise du logiciel</vt:lpstr>
      <vt:lpstr>1.3 Le génie logiciel </vt:lpstr>
      <vt:lpstr>1.3 Le génie logiciel </vt:lpstr>
      <vt:lpstr>1.4. Cycle de vie d’un logiciel</vt:lpstr>
      <vt:lpstr>1.4. Cycle de vie d’un logiciel</vt:lpstr>
      <vt:lpstr>2. Modélisation et Modèle</vt:lpstr>
      <vt:lpstr>2.1 Model</vt:lpstr>
      <vt:lpstr>2.2 Pourquoi modéliser ?</vt:lpstr>
      <vt:lpstr>2.3 Modélisation par décomposition fonctionnelle</vt:lpstr>
      <vt:lpstr>2.4 Modélisation orientée objets</vt:lpstr>
      <vt:lpstr>3. Modélisation avec UML</vt:lpstr>
      <vt:lpstr>3. Modélisation avec UML</vt:lpstr>
      <vt:lpstr>3. Modélisation avec UML</vt:lpstr>
      <vt:lpstr>3.1. Concepts de l’approche objet</vt:lpstr>
      <vt:lpstr>3.1 Concepts de l’approche objet</vt:lpstr>
      <vt:lpstr>3.1. Concepts de l’approche objet</vt:lpstr>
      <vt:lpstr>3.1. Concepts de l’approche objet</vt:lpstr>
      <vt:lpstr>3.1. Concepts de l’approche objet</vt:lpstr>
      <vt:lpstr>3.2. Présentation générale d’UML</vt:lpstr>
      <vt:lpstr>Historique</vt:lpstr>
      <vt:lpstr>3. Historique</vt:lpstr>
      <vt:lpstr>3. Historique</vt:lpstr>
      <vt:lpstr>2. Diagrammes UML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UML</dc:title>
  <dc:creator>Salim</dc:creator>
  <cp:lastModifiedBy>Salim</cp:lastModifiedBy>
  <cp:revision>324</cp:revision>
  <dcterms:created xsi:type="dcterms:W3CDTF">2011-04-09T17:05:51Z</dcterms:created>
  <dcterms:modified xsi:type="dcterms:W3CDTF">2018-02-06T07:57:12Z</dcterms:modified>
</cp:coreProperties>
</file>