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81" r:id="rId19"/>
    <p:sldId id="274" r:id="rId20"/>
    <p:sldId id="275" r:id="rId21"/>
    <p:sldId id="277" r:id="rId22"/>
    <p:sldId id="278" r:id="rId23"/>
    <p:sldId id="279" r:id="rId24"/>
    <p:sldId id="276" r:id="rId25"/>
    <p:sldId id="280" r:id="rId26"/>
    <p:sldId id="282" r:id="rId27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EC9"/>
    <a:srgbClr val="CC33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 varScale="1">
        <p:scale>
          <a:sx n="76" d="100"/>
          <a:sy n="76" d="100"/>
        </p:scale>
        <p:origin x="6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uploads/tx_oxcsfutura/anatomie-coeur_www.afblum.b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hyperlink" Target="http://www.futura-sciences.com/uploads/tx_oxcsfutura/anatomie-coeur_www.afblum.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METABOLISME DES TRIGLYCÉRIDES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xplosion 1 33"/>
          <p:cNvSpPr/>
          <p:nvPr/>
        </p:nvSpPr>
        <p:spPr>
          <a:xfrm>
            <a:off x="5363072" y="1124744"/>
            <a:ext cx="3780928" cy="144016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Vague 30"/>
          <p:cNvSpPr/>
          <p:nvPr/>
        </p:nvSpPr>
        <p:spPr>
          <a:xfrm>
            <a:off x="7380312" y="3068960"/>
            <a:ext cx="1512168" cy="792088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Vague 27"/>
          <p:cNvSpPr/>
          <p:nvPr/>
        </p:nvSpPr>
        <p:spPr>
          <a:xfrm>
            <a:off x="179512" y="2132856"/>
            <a:ext cx="1872208" cy="936104"/>
          </a:xfrm>
          <a:prstGeom prst="wave">
            <a:avLst>
              <a:gd name="adj1" fmla="val 12500"/>
              <a:gd name="adj2" fmla="val -29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1 24"/>
          <p:cNvSpPr/>
          <p:nvPr/>
        </p:nvSpPr>
        <p:spPr>
          <a:xfrm>
            <a:off x="7199784" y="5157192"/>
            <a:ext cx="1944216" cy="86409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6" name="Picture 2" descr="http://www.e-monsite.com/s/2008/10/05/desplanques-leforgeoux/34357080balance2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96000" cy="38164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31224" cy="11543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MÉTABOLISME DES TRIGLYCÉRIDES 3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1691680" y="908720"/>
            <a:ext cx="556966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MÉTABOLISME DES TRIGLYCÉRIDES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691680" y="3501008"/>
            <a:ext cx="169642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Synthèse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04" y="4221088"/>
            <a:ext cx="230864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Catabolisme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6093296"/>
            <a:ext cx="258109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État énergétique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203848" y="5733256"/>
            <a:ext cx="286944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État nutritionnel</a:t>
            </a:r>
            <a:endParaRPr lang="fr-FR" sz="2400" b="1" dirty="0"/>
          </a:p>
        </p:txBody>
      </p:sp>
      <p:sp>
        <p:nvSpPr>
          <p:cNvPr id="21" name="Flèche droite 20"/>
          <p:cNvSpPr/>
          <p:nvPr/>
        </p:nvSpPr>
        <p:spPr>
          <a:xfrm rot="12151097">
            <a:off x="2288250" y="5536282"/>
            <a:ext cx="908913" cy="2880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8" name="Picture 4" descr="http://1.bp.blogspot.com/_nN31A7E782Y/TBzJ3dD9vVI/AAAAAAAAEQ0/EdmPrq5aXQA/s1600/gif_manger.gif"/>
          <p:cNvPicPr>
            <a:picLocks noChangeAspect="1" noChangeArrowheads="1"/>
          </p:cNvPicPr>
          <p:nvPr/>
        </p:nvPicPr>
        <p:blipFill>
          <a:blip r:embed="rId3" cstate="print"/>
          <a:srcRect r="10627"/>
          <a:stretch>
            <a:fillRect/>
          </a:stretch>
        </p:blipFill>
        <p:spPr bwMode="auto">
          <a:xfrm>
            <a:off x="179512" y="4437112"/>
            <a:ext cx="2123728" cy="2088232"/>
          </a:xfrm>
          <a:prstGeom prst="rect">
            <a:avLst/>
          </a:prstGeom>
          <a:noFill/>
        </p:spPr>
      </p:pic>
      <p:pic>
        <p:nvPicPr>
          <p:cNvPr id="21510" name="Picture 6" descr="http://crdp.ac-dijon.fr/IMG/gif_couri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051720" cy="23488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596336" y="5373216"/>
            <a:ext cx="101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Jeûne</a:t>
            </a:r>
            <a:endParaRPr lang="fr-FR" sz="2400" dirty="0"/>
          </a:p>
        </p:txBody>
      </p:sp>
      <p:sp>
        <p:nvSpPr>
          <p:cNvPr id="26" name="Flèche droite 25"/>
          <p:cNvSpPr/>
          <p:nvPr/>
        </p:nvSpPr>
        <p:spPr>
          <a:xfrm rot="12151097">
            <a:off x="2282881" y="6067309"/>
            <a:ext cx="1049753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9512" y="2420888"/>
            <a:ext cx="183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3300"/>
                </a:solidFill>
              </a:rPr>
              <a:t>Lipogenèse</a:t>
            </a:r>
            <a:endParaRPr lang="fr-FR" sz="2400" dirty="0">
              <a:solidFill>
                <a:srgbClr val="CC3300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20280419">
            <a:off x="6104065" y="5624105"/>
            <a:ext cx="1014270" cy="303356"/>
          </a:xfrm>
          <a:prstGeom prst="rightArrow">
            <a:avLst>
              <a:gd name="adj1" fmla="val 4995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524328" y="3212976"/>
            <a:ext cx="139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3300"/>
                </a:solidFill>
              </a:rPr>
              <a:t>Lipolyse</a:t>
            </a:r>
            <a:endParaRPr lang="fr-FR" sz="2400" dirty="0">
              <a:solidFill>
                <a:srgbClr val="CC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36096" y="1412776"/>
            <a:ext cx="324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Contrôle hormonal 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complexe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  <p:bldP spid="31" grpId="1" animBg="1"/>
      <p:bldP spid="31" grpId="2" animBg="1"/>
      <p:bldP spid="31" grpId="3" animBg="1"/>
      <p:bldP spid="28" grpId="0" animBg="1"/>
      <p:bldP spid="28" grpId="1" animBg="1"/>
      <p:bldP spid="28" grpId="2" animBg="1"/>
      <p:bldP spid="25" grpId="0" animBg="1"/>
      <p:bldP spid="25" grpId="1" animBg="1"/>
      <p:bldP spid="5" grpId="0" animBg="1"/>
      <p:bldP spid="5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4" grpId="0"/>
      <p:bldP spid="24" grpId="1"/>
      <p:bldP spid="26" grpId="0" animBg="1"/>
      <p:bldP spid="26" grpId="1" animBg="1"/>
      <p:bldP spid="27" grpId="0"/>
      <p:bldP spid="27" grpId="1"/>
      <p:bldP spid="27" grpId="2"/>
      <p:bldP spid="29" grpId="0" animBg="1"/>
      <p:bldP spid="29" grpId="1" animBg="1"/>
      <p:bldP spid="30" grpId="0"/>
      <p:bldP spid="30" grpId="1"/>
      <p:bldP spid="30" grpId="2"/>
      <p:bldP spid="30" grpId="3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MÉTABOLISME DES TRIGLYCÉRIDES 4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692696"/>
            <a:ext cx="4824536" cy="64807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B0F0"/>
                </a:solidFill>
              </a:rPr>
              <a:t>Synthèse des triglycérides 1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3140968"/>
            <a:ext cx="15419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Substrats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4221088"/>
            <a:ext cx="2232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Acides gras activés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2204864"/>
            <a:ext cx="17713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Glycérol activé</a:t>
            </a:r>
          </a:p>
          <a:p>
            <a:endParaRPr lang="fr-FR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056" y="1397387"/>
            <a:ext cx="23762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2-mono glycérides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3140968"/>
            <a:ext cx="22141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308304" y="2132856"/>
            <a:ext cx="146533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E80EC9"/>
                </a:solidFill>
              </a:rPr>
              <a:t>Entérocytes</a:t>
            </a:r>
            <a:endParaRPr lang="fr-FR" b="1" dirty="0">
              <a:solidFill>
                <a:srgbClr val="E80EC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3645024"/>
            <a:ext cx="17099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E80EC9"/>
                </a:solidFill>
              </a:rPr>
              <a:t>Tissu adipeux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Muscles 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Myocarde </a:t>
            </a:r>
          </a:p>
          <a:p>
            <a:r>
              <a:rPr lang="fr-FR" b="1" dirty="0" smtClean="0">
                <a:solidFill>
                  <a:srgbClr val="E80EC9"/>
                </a:solidFill>
              </a:rPr>
              <a:t> Foie </a:t>
            </a:r>
            <a:endParaRPr lang="fr-FR" b="1" dirty="0">
              <a:solidFill>
                <a:srgbClr val="E80EC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537321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R-CH2-COOH + ATP + </a:t>
            </a:r>
            <a:r>
              <a:rPr lang="fr-FR" dirty="0" err="1" smtClean="0"/>
              <a:t>HSCoA</a:t>
            </a:r>
            <a:r>
              <a:rPr lang="fr-FR" dirty="0" smtClean="0"/>
              <a:t>                          R-CH2-CO~</a:t>
            </a:r>
            <a:r>
              <a:rPr lang="fr-FR" dirty="0" err="1" smtClean="0"/>
              <a:t>SCoA</a:t>
            </a:r>
            <a:r>
              <a:rPr lang="fr-FR" dirty="0" smtClean="0"/>
              <a:t> + AMP + </a:t>
            </a:r>
            <a:r>
              <a:rPr lang="fr-FR" dirty="0" err="1" smtClean="0"/>
              <a:t>PPi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59832" y="5013176"/>
            <a:ext cx="237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D60093"/>
                </a:solidFill>
              </a:rPr>
              <a:t>A</a:t>
            </a:r>
            <a:r>
              <a:rPr lang="fr-FR" b="1" i="1" dirty="0" err="1" smtClean="0">
                <a:solidFill>
                  <a:srgbClr val="D60093"/>
                </a:solidFill>
              </a:rPr>
              <a:t>cyl</a:t>
            </a:r>
            <a:r>
              <a:rPr lang="fr-FR" b="1" i="1" dirty="0" smtClean="0">
                <a:solidFill>
                  <a:srgbClr val="D60093"/>
                </a:solidFill>
              </a:rPr>
              <a:t>-</a:t>
            </a:r>
            <a:r>
              <a:rPr lang="fr-FR" b="1" i="1" dirty="0" err="1" smtClean="0">
                <a:solidFill>
                  <a:srgbClr val="D60093"/>
                </a:solidFill>
              </a:rPr>
              <a:t>CoA</a:t>
            </a:r>
            <a:r>
              <a:rPr lang="fr-FR" b="1" i="1" dirty="0" smtClean="0">
                <a:solidFill>
                  <a:srgbClr val="D60093"/>
                </a:solidFill>
              </a:rPr>
              <a:t> synthétase</a:t>
            </a:r>
            <a:endParaRPr lang="fr-FR" dirty="0">
              <a:solidFill>
                <a:srgbClr val="D60093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3851920" y="5517232"/>
            <a:ext cx="108012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83768" y="6165304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PPi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 +H</a:t>
            </a:r>
            <a:r>
              <a:rPr lang="fr-FR" baseline="-30000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O                                      2Pi 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5949280"/>
            <a:ext cx="1866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D60093"/>
                </a:solidFill>
              </a:rPr>
              <a:t>Pyrophosphatase</a:t>
            </a:r>
            <a:endParaRPr lang="fr-FR" sz="1600" b="1" dirty="0">
              <a:solidFill>
                <a:srgbClr val="D60093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3707904" y="6309320"/>
            <a:ext cx="180020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0136762">
            <a:off x="1554800" y="2585452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930659">
            <a:off x="1412334" y="3925652"/>
            <a:ext cx="1144857" cy="315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20136762">
            <a:off x="3859057" y="1649348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201764">
            <a:off x="3938031" y="2979166"/>
            <a:ext cx="1209864" cy="296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25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MÉTABOLISME DES TRIGLYCÉRIDES 5</a:t>
            </a:r>
            <a:endParaRPr lang="fr-FR" sz="3600" dirty="0"/>
          </a:p>
        </p:txBody>
      </p:sp>
      <p:pic>
        <p:nvPicPr>
          <p:cNvPr id="5" name="Espace réservé du contenu 4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l="27909" t="65413" r="26740" b="6778"/>
          <a:stretch>
            <a:fillRect/>
          </a:stretch>
        </p:blipFill>
        <p:spPr>
          <a:xfrm>
            <a:off x="1722011" y="1343624"/>
            <a:ext cx="5760640" cy="5514375"/>
          </a:xfrm>
        </p:spPr>
      </p:pic>
      <p:sp>
        <p:nvSpPr>
          <p:cNvPr id="4" name="Rectangle 3"/>
          <p:cNvSpPr/>
          <p:nvPr/>
        </p:nvSpPr>
        <p:spPr>
          <a:xfrm>
            <a:off x="0" y="6093296"/>
            <a:ext cx="37799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2-mono glycérides, enthérocytes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836712"/>
            <a:ext cx="412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2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292080" y="1556792"/>
            <a:ext cx="35638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80EC9"/>
                </a:solidFill>
              </a:rPr>
              <a:t>L’</a:t>
            </a:r>
            <a:r>
              <a:rPr lang="fr-FR" sz="1600" b="1" dirty="0" err="1" smtClean="0">
                <a:solidFill>
                  <a:srgbClr val="E80EC9"/>
                </a:solidFill>
              </a:rPr>
              <a:t>acyl</a:t>
            </a:r>
            <a:r>
              <a:rPr lang="fr-FR" sz="1600" b="1" dirty="0" smtClean="0">
                <a:solidFill>
                  <a:srgbClr val="E80EC9"/>
                </a:solidFill>
              </a:rPr>
              <a:t>-</a:t>
            </a:r>
            <a:r>
              <a:rPr lang="fr-FR" sz="1600" b="1" dirty="0" err="1" smtClean="0">
                <a:solidFill>
                  <a:srgbClr val="E80EC9"/>
                </a:solidFill>
              </a:rPr>
              <a:t>coenzymeA</a:t>
            </a:r>
            <a:r>
              <a:rPr lang="fr-FR" sz="1600" b="1" dirty="0" smtClean="0">
                <a:solidFill>
                  <a:srgbClr val="E80EC9"/>
                </a:solidFill>
              </a:rPr>
              <a:t> </a:t>
            </a:r>
            <a:r>
              <a:rPr lang="fr-FR" sz="1600" b="1" dirty="0" err="1" smtClean="0">
                <a:solidFill>
                  <a:srgbClr val="E80EC9"/>
                </a:solidFill>
              </a:rPr>
              <a:t>synthètase</a:t>
            </a:r>
            <a:r>
              <a:rPr lang="fr-FR" sz="1600" b="1" dirty="0" smtClean="0">
                <a:solidFill>
                  <a:srgbClr val="E80EC9"/>
                </a:solidFill>
              </a:rPr>
              <a:t> </a:t>
            </a:r>
          </a:p>
          <a:p>
            <a:r>
              <a:rPr lang="fr-FR" sz="1600" b="1" dirty="0" smtClean="0">
                <a:solidFill>
                  <a:srgbClr val="00B0F0"/>
                </a:solidFill>
              </a:rPr>
              <a:t>+</a:t>
            </a:r>
            <a:r>
              <a:rPr lang="fr-FR" sz="1600" b="1" dirty="0" smtClean="0">
                <a:solidFill>
                  <a:srgbClr val="E80EC9"/>
                </a:solidFill>
              </a:rPr>
              <a:t> les 02 </a:t>
            </a:r>
            <a:r>
              <a:rPr lang="fr-FR" sz="1600" b="1" dirty="0" err="1" smtClean="0">
                <a:solidFill>
                  <a:srgbClr val="E80EC9"/>
                </a:solidFill>
              </a:rPr>
              <a:t>acyl</a:t>
            </a:r>
            <a:r>
              <a:rPr lang="fr-FR" sz="1600" b="1" dirty="0" smtClean="0">
                <a:solidFill>
                  <a:srgbClr val="E80EC9"/>
                </a:solidFill>
              </a:rPr>
              <a:t>-transférases</a:t>
            </a:r>
          </a:p>
          <a:p>
            <a:r>
              <a:rPr lang="fr-FR" sz="1600" b="1" dirty="0" smtClean="0">
                <a:solidFill>
                  <a:srgbClr val="E80EC9"/>
                </a:solidFill>
              </a:rPr>
              <a:t> </a:t>
            </a:r>
            <a:r>
              <a:rPr lang="fr-FR" sz="1600" b="1" dirty="0" smtClean="0">
                <a:solidFill>
                  <a:srgbClr val="00B0F0"/>
                </a:solidFill>
              </a:rPr>
              <a:t>=</a:t>
            </a:r>
            <a:r>
              <a:rPr lang="fr-FR" sz="1600" b="1" dirty="0" smtClean="0">
                <a:solidFill>
                  <a:srgbClr val="E80EC9"/>
                </a:solidFill>
              </a:rPr>
              <a:t> un complexe multienzymatique, la triglycéride </a:t>
            </a:r>
            <a:r>
              <a:rPr lang="fr-FR" sz="1600" b="1" dirty="0" err="1" smtClean="0">
                <a:solidFill>
                  <a:srgbClr val="E80EC9"/>
                </a:solidFill>
              </a:rPr>
              <a:t>synthase</a:t>
            </a:r>
            <a:endParaRPr lang="fr-FR" sz="1600" b="1" dirty="0">
              <a:solidFill>
                <a:srgbClr val="E80EC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412776"/>
            <a:ext cx="27818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Triglycérides alimentaires 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1643772">
            <a:off x="1324810" y="1920631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19256" cy="115439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6</a:t>
            </a:r>
            <a:endParaRPr lang="fr-FR" sz="3200" b="1" dirty="0"/>
          </a:p>
        </p:txBody>
      </p:sp>
      <p:pic>
        <p:nvPicPr>
          <p:cNvPr id="4" name="Espace réservé du contenu 3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20000" t="10626" r="30799" b="71590"/>
          <a:stretch>
            <a:fillRect/>
          </a:stretch>
        </p:blipFill>
        <p:spPr>
          <a:xfrm>
            <a:off x="971600" y="1340768"/>
            <a:ext cx="6912768" cy="4824536"/>
          </a:xfrm>
        </p:spPr>
      </p:pic>
      <p:sp>
        <p:nvSpPr>
          <p:cNvPr id="5" name="Rectangle 4"/>
          <p:cNvSpPr/>
          <p:nvPr/>
        </p:nvSpPr>
        <p:spPr>
          <a:xfrm>
            <a:off x="539552" y="5949280"/>
            <a:ext cx="43847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Tissu </a:t>
            </a:r>
            <a:r>
              <a:rPr lang="fr-FR" b="1" dirty="0" err="1" smtClean="0"/>
              <a:t>adipeux,Muscles</a:t>
            </a:r>
            <a:r>
              <a:rPr lang="fr-FR" b="1" dirty="0" smtClean="0"/>
              <a:t> ,Myocarde, Foie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15816" y="908720"/>
            <a:ext cx="4119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3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8002149" y="2060848"/>
            <a:ext cx="11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Glycérol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444208" y="1772816"/>
            <a:ext cx="1727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E80EC9"/>
                </a:solidFill>
              </a:rPr>
              <a:t>Glycérol</a:t>
            </a:r>
            <a:r>
              <a:rPr lang="fr-FR" sz="1600" dirty="0" smtClean="0">
                <a:solidFill>
                  <a:srgbClr val="E80EC9"/>
                </a:solidFill>
              </a:rPr>
              <a:t> </a:t>
            </a:r>
            <a:r>
              <a:rPr lang="fr-FR" sz="1600" b="1" dirty="0" smtClean="0">
                <a:solidFill>
                  <a:srgbClr val="E80EC9"/>
                </a:solidFill>
              </a:rPr>
              <a:t>kinase</a:t>
            </a:r>
            <a:r>
              <a:rPr lang="fr-FR" sz="1600" dirty="0" smtClean="0">
                <a:solidFill>
                  <a:srgbClr val="E80EC9"/>
                </a:solidFill>
              </a:rPr>
              <a:t> </a:t>
            </a:r>
            <a:endParaRPr lang="fr-FR" sz="1600" dirty="0">
              <a:solidFill>
                <a:srgbClr val="E80EC9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0800000">
            <a:off x="6372200" y="2132856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19256" cy="115439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7</a:t>
            </a:r>
            <a:endParaRPr lang="fr-FR" sz="3200" b="1" dirty="0"/>
          </a:p>
        </p:txBody>
      </p:sp>
      <p:pic>
        <p:nvPicPr>
          <p:cNvPr id="4" name="Espace réservé du contenu 3" descr="photo 5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42573" t="21664" r="29774" b="43001"/>
          <a:stretch>
            <a:fillRect/>
          </a:stretch>
        </p:blipFill>
        <p:spPr>
          <a:xfrm>
            <a:off x="2411760" y="1556792"/>
            <a:ext cx="5256584" cy="5301208"/>
          </a:xfrm>
        </p:spPr>
      </p:pic>
      <p:sp>
        <p:nvSpPr>
          <p:cNvPr id="5" name="Rectangle 4"/>
          <p:cNvSpPr/>
          <p:nvPr/>
        </p:nvSpPr>
        <p:spPr>
          <a:xfrm>
            <a:off x="0" y="6211669"/>
            <a:ext cx="43847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Glycérol-3-phosphate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Tissu </a:t>
            </a:r>
            <a:r>
              <a:rPr lang="fr-FR" b="1" dirty="0" err="1" smtClean="0"/>
              <a:t>adipeux,Muscles</a:t>
            </a:r>
            <a:r>
              <a:rPr lang="fr-FR" b="1" dirty="0" smtClean="0"/>
              <a:t> ,Myocarde, Foie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15816" y="908720"/>
            <a:ext cx="4119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Synthèse des triglycérides 3</a:t>
            </a:r>
          </a:p>
          <a:p>
            <a:endParaRPr lang="fr-FR" sz="2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68760"/>
            <a:ext cx="381642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Les 03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acyls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 transférases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+ la  phosphatase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= complexe multienzymatique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(membrane du réticulum endoplasmique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fr-FR" sz="1600" b="1" dirty="0" smtClean="0">
                <a:solidFill>
                  <a:srgbClr val="E80EC9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la triglycéride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synthase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E80EC9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E80E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8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1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6" descr="photo 5 b is 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rcRect l="25075" t="24867" r="44191" b="42841"/>
          <a:stretch>
            <a:fillRect/>
          </a:stretch>
        </p:blipFill>
        <p:spPr>
          <a:xfrm>
            <a:off x="1763688" y="1412776"/>
            <a:ext cx="504056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9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4" y="1340768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2448272"/>
          </a:xfrm>
        </p:spPr>
        <p:txBody>
          <a:bodyPr>
            <a:normAutofit/>
          </a:bodyPr>
          <a:lstStyle/>
          <a:p>
            <a:r>
              <a:rPr lang="fr-FR" dirty="0" smtClean="0"/>
              <a:t>Trois enzymes différentes :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 algn="just">
              <a:buNone/>
            </a:pPr>
            <a:r>
              <a:rPr lang="fr-FR" dirty="0" smtClean="0"/>
              <a:t>                                    - Mêmes substrats et produits</a:t>
            </a:r>
          </a:p>
          <a:p>
            <a:pPr algn="just">
              <a:buNone/>
            </a:pPr>
            <a:r>
              <a:rPr lang="fr-FR" dirty="0" smtClean="0"/>
              <a:t>                                    - N’ont pas les mêmes localisations </a:t>
            </a:r>
          </a:p>
          <a:p>
            <a:pPr algn="just">
              <a:buNone/>
            </a:pPr>
            <a:r>
              <a:rPr lang="fr-FR" dirty="0" smtClean="0"/>
              <a:t>                                    - N’ont pas les mêmes spécificités.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10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645024"/>
            <a:ext cx="35126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/>
              <a:t>La lipase pancréatique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03848" y="1844824"/>
            <a:ext cx="26805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Lumière intestinale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699792" y="2492896"/>
            <a:ext cx="3556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alimentaires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691680" y="5733256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2 mono-glycérides , acide gras , glycérol</a:t>
            </a:r>
            <a:endParaRPr lang="fr-FR" sz="2400" dirty="0"/>
          </a:p>
        </p:txBody>
      </p:sp>
      <p:sp>
        <p:nvSpPr>
          <p:cNvPr id="11" name="Flèche vers le bas 10"/>
          <p:cNvSpPr/>
          <p:nvPr/>
        </p:nvSpPr>
        <p:spPr>
          <a:xfrm>
            <a:off x="4211960" y="2996952"/>
            <a:ext cx="288032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31640" y="4149080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E80EC9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Sels biliaires </a:t>
            </a:r>
            <a:endParaRPr lang="fr-FR" sz="2000" dirty="0">
              <a:solidFill>
                <a:srgbClr val="E80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54" y="1174195"/>
            <a:ext cx="6808692" cy="45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11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4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73325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Acide gras , Glycérol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3429000"/>
            <a:ext cx="418794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La lipoprotéine lipase (LPL)</a:t>
            </a:r>
            <a:endParaRPr lang="fr-FR" sz="2400" dirty="0"/>
          </a:p>
        </p:txBody>
      </p:sp>
      <p:sp>
        <p:nvSpPr>
          <p:cNvPr id="14" name="Flèche vers le bas 13"/>
          <p:cNvSpPr/>
          <p:nvPr/>
        </p:nvSpPr>
        <p:spPr>
          <a:xfrm>
            <a:off x="4572000" y="2996952"/>
            <a:ext cx="288032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39752" y="2492896"/>
            <a:ext cx="4858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Triglycérides chylomicrons et VLDL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1979712" y="2132856"/>
            <a:ext cx="5472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Tissus adipeux, Muscles ,Myocarde ,Tissu mammaire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9832" y="1700808"/>
            <a:ext cx="31327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Endothélium capillaire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2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058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1</a:t>
            </a:r>
            <a:endParaRPr lang="fr-FR" sz="40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204864"/>
            <a:ext cx="8434387" cy="45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-O-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CO-R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  <a:sym typeface="Wingdings 3" pitchFamily="18" charset="2"/>
              </a:rPr>
              <a:t>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Groupement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acyle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</a:t>
            </a:r>
            <a:r>
              <a:rPr lang="en-US" sz="2400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entury Schoolbook"/>
                <a:cs typeface="Arial" pitchFamily="34" charset="0"/>
              </a:rPr>
              <a:t>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</a:t>
            </a:r>
            <a:r>
              <a:rPr lang="en-US" sz="2400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CH- 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 R2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/>
                <a:cs typeface="Arial" pitchFamily="34" charset="0"/>
              </a:rPr>
              <a:t>│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CH2-O-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doni MT" pitchFamily="18" charset="0"/>
                <a:cs typeface="Arial" pitchFamily="34" charset="0"/>
              </a:rPr>
              <a:t>CO-R3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  <a:sym typeface="Wingdings 3" pitchFamily="18" charset="2"/>
              </a:rPr>
              <a:t>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Squelette glycérol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i="1" dirty="0" smtClean="0">
                <a:latin typeface="Bodoni MT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liaison ester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Triglycerides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cs typeface="Arial" pitchFamily="34" charset="0"/>
              </a:rPr>
              <a:t>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779912" y="4005064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12</a:t>
            </a:r>
            <a:endParaRPr lang="fr-FR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76470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b="1" dirty="0" smtClean="0">
                <a:solidFill>
                  <a:srgbClr val="00B0F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doni MT" pitchFamily="18" charset="0"/>
                <a:ea typeface="Calibri" pitchFamily="34" charset="0"/>
                <a:cs typeface="Arial" pitchFamily="34" charset="0"/>
              </a:rPr>
              <a:t>atabolisme des triglycérides 5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602128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Acide gras , Glycérol</a:t>
            </a:r>
            <a:endParaRPr lang="fr-FR" sz="2400" dirty="0"/>
          </a:p>
        </p:txBody>
      </p:sp>
      <p:sp>
        <p:nvSpPr>
          <p:cNvPr id="14" name="Flèche vers le bas 13"/>
          <p:cNvSpPr/>
          <p:nvPr/>
        </p:nvSpPr>
        <p:spPr>
          <a:xfrm>
            <a:off x="4355976" y="3356992"/>
            <a:ext cx="288032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63688" y="2060848"/>
            <a:ext cx="5353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Triglycérides des remnants, IDL et LDL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483768" y="2564904"/>
            <a:ext cx="410445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Tissus adipeux, Muscles ,Myocarde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4005064"/>
            <a:ext cx="327160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La triglycéride lipase 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4139952" y="1700808"/>
            <a:ext cx="5886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Foie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3808" y="2996952"/>
            <a:ext cx="335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Les triglycérides stockés 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1043608" y="4581128"/>
            <a:ext cx="20390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  <a:sym typeface="Wingdings 3" pitchFamily="18" charset="2"/>
              </a:rPr>
              <a:t>Hormonosensible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1" animBg="1"/>
      <p:bldP spid="12" grpId="0"/>
      <p:bldP spid="15" grpId="0" animBg="1"/>
      <p:bldP spid="17" grpId="0" animBg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horizontal à deux flèches 11"/>
          <p:cNvSpPr/>
          <p:nvPr/>
        </p:nvSpPr>
        <p:spPr>
          <a:xfrm>
            <a:off x="3347864" y="3789040"/>
            <a:ext cx="3384376" cy="1440160"/>
          </a:xfrm>
          <a:prstGeom prst="leftRightArrowCallout">
            <a:avLst>
              <a:gd name="adj1" fmla="val 11065"/>
              <a:gd name="adj2" fmla="val 12807"/>
              <a:gd name="adj3" fmla="val 16871"/>
              <a:gd name="adj4" fmla="val 682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13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pic>
        <p:nvPicPr>
          <p:cNvPr id="6" name="Picture 2" descr="http://upload.wikimedia.org/wikipedia/commons/7/7e/Digestive_appareil_%28french%29.png"/>
          <p:cNvPicPr>
            <a:picLocks noChangeAspect="1" noChangeArrowheads="1"/>
          </p:cNvPicPr>
          <p:nvPr/>
        </p:nvPicPr>
        <p:blipFill>
          <a:blip r:embed="rId2" cstate="print"/>
          <a:srcRect l="22857" t="34146" r="17143" b="14634"/>
          <a:stretch>
            <a:fillRect/>
          </a:stretch>
        </p:blipFill>
        <p:spPr bwMode="auto">
          <a:xfrm>
            <a:off x="611560" y="1772816"/>
            <a:ext cx="1512168" cy="15121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11760" y="2132856"/>
            <a:ext cx="597452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de production des triglycérides exogènes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6876256" y="4221088"/>
            <a:ext cx="18002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stockage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4221088"/>
            <a:ext cx="29878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923928" y="4149080"/>
            <a:ext cx="2237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Chylomicrons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4932040" y="2636912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619672" y="4725144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869160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0" grpId="0" animBg="1"/>
      <p:bldP spid="1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14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7864" y="1916832"/>
            <a:ext cx="46085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 stockage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 et de distribution des acides gras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4725144"/>
            <a:ext cx="34918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5580112" y="378904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788024" y="3284984"/>
            <a:ext cx="17189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12976"/>
            <a:ext cx="363589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exogènes et endogènes (chylomicrons – VLDL hépati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491880" y="3789040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Lipoprotéine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 lipase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3356992"/>
            <a:ext cx="13083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Acétyl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CoA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788024" y="4797152"/>
            <a:ext cx="18289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</a:t>
            </a:r>
            <a:endParaRPr lang="fr-FR" sz="2400" dirty="0"/>
          </a:p>
        </p:txBody>
      </p:sp>
      <p:sp>
        <p:nvSpPr>
          <p:cNvPr id="21" name="Flèche droite 20"/>
          <p:cNvSpPr/>
          <p:nvPr/>
        </p:nvSpPr>
        <p:spPr>
          <a:xfrm>
            <a:off x="3635896" y="3429000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0800000">
            <a:off x="6516216" y="3429000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5580112" y="522920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860032" y="6237312"/>
            <a:ext cx="17189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5400000">
            <a:off x="4211960" y="594928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156176" y="5589240"/>
            <a:ext cx="109427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Lipolyse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6084168" y="4077072"/>
            <a:ext cx="13683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Lipogenèse</a:t>
            </a:r>
            <a:endParaRPr lang="fr-FR" sz="2000" dirty="0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907705" y="5229200"/>
            <a:ext cx="151216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273824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xplosion 1 25"/>
          <p:cNvSpPr/>
          <p:nvPr/>
        </p:nvSpPr>
        <p:spPr>
          <a:xfrm>
            <a:off x="7596336" y="4797152"/>
            <a:ext cx="1403648" cy="108012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15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51920" y="1988840"/>
            <a:ext cx="34918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consommation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4788024" y="3429000"/>
            <a:ext cx="164365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429000"/>
            <a:ext cx="381642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exogènes et endogènes (chylomicrons – VLDL hépati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987824" y="386104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Lipoprotéine lipase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5629" y="350100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Acétyl</a:t>
            </a:r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lang="fr-FR" dirty="0" err="1" smtClean="0">
                <a:latin typeface="Bodoni MT" pitchFamily="18" charset="0"/>
                <a:ea typeface="Calibri" pitchFamily="34" charset="0"/>
                <a:cs typeface="Arial" pitchFamily="34" charset="0"/>
              </a:rPr>
              <a:t>CoA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3851920" y="3573016"/>
            <a:ext cx="936104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6444208" y="3501008"/>
            <a:ext cx="1440160" cy="2880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475656" y="1484784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vers le bas 31"/>
          <p:cNvSpPr/>
          <p:nvPr/>
        </p:nvSpPr>
        <p:spPr>
          <a:xfrm>
            <a:off x="8172400" y="3861048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812360" y="5013176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Énergie</a:t>
            </a:r>
            <a:endParaRPr lang="fr-FR" sz="2000" dirty="0"/>
          </a:p>
        </p:txBody>
      </p:sp>
      <p:sp>
        <p:nvSpPr>
          <p:cNvPr id="27" name="Flèche vers le bas 26"/>
          <p:cNvSpPr/>
          <p:nvPr/>
        </p:nvSpPr>
        <p:spPr>
          <a:xfrm rot="14033486">
            <a:off x="4259882" y="3399385"/>
            <a:ext cx="288032" cy="246421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99592" y="5589240"/>
            <a:ext cx="30489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du tissu adipeux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516216" y="3140968"/>
            <a:ext cx="141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ß-oxydation 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5" grpId="0" animBg="1"/>
      <p:bldP spid="16" grpId="0" animBg="1"/>
      <p:bldP spid="17" grpId="0"/>
      <p:bldP spid="18" grpId="0"/>
      <p:bldP spid="21" grpId="0" animBg="1"/>
      <p:bldP spid="23" grpId="0" animBg="1"/>
      <p:bldP spid="32" grpId="0" animBg="1"/>
      <p:bldP spid="22" grpId="0"/>
      <p:bldP spid="27" grpId="0" animBg="1"/>
      <p:bldP spid="3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MÉTABOLISME DES TRIGLYCÉRIDES 16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19672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Métabolisme tissulaire des triglycérides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339752" y="1988840"/>
            <a:ext cx="6516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Lieux de </a:t>
            </a:r>
            <a:r>
              <a:rPr lang="fr-FR" sz="2400" dirty="0" smtClean="0">
                <a:solidFill>
                  <a:schemeClr val="tx1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production des triglycérides endogènes</a:t>
            </a:r>
            <a:endParaRPr lang="fr-FR" sz="2400" dirty="0"/>
          </a:p>
        </p:txBody>
      </p:sp>
      <p:sp>
        <p:nvSpPr>
          <p:cNvPr id="13" name="Flèche vers le bas 12"/>
          <p:cNvSpPr/>
          <p:nvPr/>
        </p:nvSpPr>
        <p:spPr>
          <a:xfrm>
            <a:off x="6588224" y="3284984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96136" y="2852936"/>
            <a:ext cx="164365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doni MT" pitchFamily="18" charset="0"/>
                <a:ea typeface="Calibri" pitchFamily="34" charset="0"/>
                <a:cs typeface="Arial" pitchFamily="34" charset="0"/>
              </a:rPr>
              <a:t>Acides gras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2996952"/>
            <a:ext cx="38164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 des remnants et IDL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796136" y="4365104"/>
            <a:ext cx="18289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Triglycérides</a:t>
            </a:r>
            <a:endParaRPr lang="fr-FR" sz="2400" dirty="0"/>
          </a:p>
        </p:txBody>
      </p:sp>
      <p:sp>
        <p:nvSpPr>
          <p:cNvPr id="21" name="Flèche droite 20"/>
          <p:cNvSpPr/>
          <p:nvPr/>
        </p:nvSpPr>
        <p:spPr>
          <a:xfrm>
            <a:off x="4572000" y="2996952"/>
            <a:ext cx="1152128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475656" y="5517232"/>
            <a:ext cx="158417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17232"/>
            <a:ext cx="13681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vers le bas 31"/>
          <p:cNvSpPr/>
          <p:nvPr/>
        </p:nvSpPr>
        <p:spPr>
          <a:xfrm>
            <a:off x="6588224" y="4869160"/>
            <a:ext cx="288032" cy="10081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5400000">
            <a:off x="4933425" y="5299823"/>
            <a:ext cx="347226" cy="17901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4348"/>
          <a:stretch>
            <a:fillRect/>
          </a:stretch>
        </p:blipFill>
        <p:spPr bwMode="auto">
          <a:xfrm>
            <a:off x="467544" y="1772816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984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6012160" y="5949280"/>
            <a:ext cx="11769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VLDL</a:t>
            </a:r>
            <a:endParaRPr lang="fr-FR" sz="2800" dirty="0"/>
          </a:p>
        </p:txBody>
      </p:sp>
      <p:sp>
        <p:nvSpPr>
          <p:cNvPr id="37" name="Rectangle 36"/>
          <p:cNvSpPr/>
          <p:nvPr/>
        </p:nvSpPr>
        <p:spPr>
          <a:xfrm>
            <a:off x="7869292" y="2924944"/>
            <a:ext cx="12747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non utilisés</a:t>
            </a:r>
            <a:endParaRPr lang="fr-FR" dirty="0"/>
          </a:p>
        </p:txBody>
      </p:sp>
      <p:sp>
        <p:nvSpPr>
          <p:cNvPr id="38" name="Flèche vers le bas 37"/>
          <p:cNvSpPr/>
          <p:nvPr/>
        </p:nvSpPr>
        <p:spPr>
          <a:xfrm rot="5400000">
            <a:off x="7524328" y="2924944"/>
            <a:ext cx="21602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32" grpId="0" animBg="1"/>
      <p:bldP spid="27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4807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RÉGULATION</a:t>
            </a:r>
            <a:endParaRPr lang="fr-FR" sz="3200" dirty="0"/>
          </a:p>
        </p:txBody>
      </p:sp>
      <p:pic>
        <p:nvPicPr>
          <p:cNvPr id="5" name="Espace réservé du contenu 4" descr="photo 6 b is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10205" t="1571" r="34482"/>
          <a:stretch>
            <a:fillRect/>
          </a:stretch>
        </p:blipFill>
        <p:spPr>
          <a:xfrm rot="5400000">
            <a:off x="1745432" y="-980728"/>
            <a:ext cx="5472608" cy="8963472"/>
          </a:xfrm>
        </p:spPr>
      </p:pic>
      <p:sp>
        <p:nvSpPr>
          <p:cNvPr id="6" name="Rectangle 5"/>
          <p:cNvSpPr/>
          <p:nvPr/>
        </p:nvSpPr>
        <p:spPr>
          <a:xfrm>
            <a:off x="5940152" y="6093296"/>
            <a:ext cx="16083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Lipogenèse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403648" y="6021288"/>
            <a:ext cx="127810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Lipolyse</a:t>
            </a:r>
            <a:endParaRPr lang="fr-FR" sz="2400" dirty="0"/>
          </a:p>
        </p:txBody>
      </p:sp>
      <p:sp>
        <p:nvSpPr>
          <p:cNvPr id="8" name="Flèche droite 7"/>
          <p:cNvSpPr/>
          <p:nvPr/>
        </p:nvSpPr>
        <p:spPr>
          <a:xfrm rot="5400000">
            <a:off x="6120172" y="872716"/>
            <a:ext cx="28803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5400000">
            <a:off x="3743908" y="800708"/>
            <a:ext cx="28803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roix 14"/>
          <p:cNvSpPr/>
          <p:nvPr/>
        </p:nvSpPr>
        <p:spPr>
          <a:xfrm>
            <a:off x="6660232" y="1196752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roix 15"/>
          <p:cNvSpPr/>
          <p:nvPr/>
        </p:nvSpPr>
        <p:spPr>
          <a:xfrm>
            <a:off x="3059832" y="1124744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ix 17"/>
          <p:cNvSpPr/>
          <p:nvPr/>
        </p:nvSpPr>
        <p:spPr>
          <a:xfrm>
            <a:off x="5940152" y="1412776"/>
            <a:ext cx="288032" cy="288032"/>
          </a:xfrm>
          <a:prstGeom prst="plus">
            <a:avLst>
              <a:gd name="adj" fmla="val 426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oins 18"/>
          <p:cNvSpPr/>
          <p:nvPr/>
        </p:nvSpPr>
        <p:spPr>
          <a:xfrm>
            <a:off x="4572000" y="5013176"/>
            <a:ext cx="41034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79512" y="4653136"/>
            <a:ext cx="13226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T3 ,Cortisol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 rot="19908118">
            <a:off x="1463017" y="4356691"/>
            <a:ext cx="906229" cy="1741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28184" y="4437112"/>
            <a:ext cx="6126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G3P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36296" y="4941168"/>
            <a:ext cx="5072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AG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5400000">
            <a:off x="5976156" y="3681028"/>
            <a:ext cx="1152128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5400000">
            <a:off x="6228184" y="2276872"/>
            <a:ext cx="648072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03848" y="4149080"/>
            <a:ext cx="6527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TGL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7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8208912" cy="58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1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468880"/>
            <a:ext cx="8229600" cy="438912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Forme d’apport alimentaire des AG</a:t>
            </a:r>
          </a:p>
          <a:p>
            <a:pPr>
              <a:buNone/>
            </a:pPr>
            <a:r>
              <a:rPr lang="fr-FR" b="1" dirty="0" smtClean="0"/>
              <a:t>   - </a:t>
            </a:r>
            <a:r>
              <a:rPr lang="fr-FR" dirty="0" smtClean="0"/>
              <a:t>90% des graisses alimentaires (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1g par Kg de poids corporel et par jour).</a:t>
            </a:r>
          </a:p>
          <a:p>
            <a:pPr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  - </a:t>
            </a:r>
            <a:r>
              <a:rPr lang="fr-FR" dirty="0" smtClean="0"/>
              <a:t>Apport énergétique important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(1/3 environ de la ration calorique d’une alimentation équilibrée). </a:t>
            </a:r>
          </a:p>
          <a:p>
            <a:pPr>
              <a:buNone/>
            </a:pPr>
            <a:r>
              <a:rPr lang="fr-FR" dirty="0" smtClean="0"/>
              <a:t>   - Le véhicule des vitamines liposolubles (vitamines A, D, E et K). </a:t>
            </a:r>
          </a:p>
          <a:p>
            <a:pPr>
              <a:buNone/>
            </a:pP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268760"/>
            <a:ext cx="35024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2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b="1" i="1" dirty="0" smtClean="0"/>
              <a:t> Forme de transport plasmatique des AG</a:t>
            </a:r>
            <a:r>
              <a:rPr lang="fr-FR" i="1" dirty="0" smtClean="0"/>
              <a:t> </a:t>
            </a:r>
          </a:p>
          <a:p>
            <a:pPr>
              <a:buNone/>
            </a:pPr>
            <a:r>
              <a:rPr lang="fr-FR" dirty="0" smtClean="0"/>
              <a:t>   - De faibles quantités d’acides gras sont solubilisées par liaison à l’albumine sérique.</a:t>
            </a:r>
          </a:p>
          <a:p>
            <a:pPr>
              <a:buNone/>
            </a:pPr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   - </a:t>
            </a:r>
            <a:r>
              <a:rPr lang="fr-FR" dirty="0" smtClean="0"/>
              <a:t>La quasi-totalité des acides gras sont, sous forme de triglycérides, incorporés dans </a:t>
            </a:r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Lipoprotéines</a:t>
            </a:r>
          </a:p>
          <a:p>
            <a:pPr>
              <a:buNone/>
            </a:pPr>
            <a:r>
              <a:rPr lang="fr-FR" dirty="0" smtClean="0"/>
              <a:t> 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268760"/>
            <a:ext cx="35024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1 15"/>
          <p:cNvSpPr/>
          <p:nvPr/>
        </p:nvSpPr>
        <p:spPr>
          <a:xfrm>
            <a:off x="1979712" y="5805264"/>
            <a:ext cx="2160240" cy="105273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Forme de stockage intracellulaire des AG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    +++ </a:t>
            </a:r>
            <a:r>
              <a:rPr lang="fr-FR" dirty="0" smtClean="0"/>
              <a:t>Dans le tissu adipeux (plus de 10% du poids corporel</a:t>
            </a:r>
          </a:p>
          <a:p>
            <a:pPr>
              <a:buNone/>
            </a:pPr>
            <a:r>
              <a:rPr lang="fr-FR" dirty="0" smtClean="0"/>
              <a:t>            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980728"/>
            <a:ext cx="3418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chemeClr val="bg2">
                    <a:lumMod val="50000"/>
                  </a:schemeClr>
                </a:solidFill>
              </a:rPr>
              <a:t>Rôles biologiques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48"/>
          <a:stretch>
            <a:fillRect/>
          </a:stretch>
        </p:blipFill>
        <p:spPr bwMode="auto">
          <a:xfrm>
            <a:off x="7020272" y="472514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e cœur assure la circulation du sang dans l'organisme pour alimenter le corps en oxygènes et en nutriments. © www.afblum.be">
            <a:hlinkClick r:id="rId3" tooltip="Le cœur assure la circulation du sang dans l'organisme pour alimenter le corps en oxygènes et en nutriments. © www.afblum.be"/>
          </p:cNvPr>
          <p:cNvPicPr>
            <a:picLocks noChangeAspect="1" noChangeArrowheads="1"/>
          </p:cNvPicPr>
          <p:nvPr/>
        </p:nvPicPr>
        <p:blipFill>
          <a:blip r:embed="rId4" cstate="print"/>
          <a:srcRect l="24741" t="7001" r="25777"/>
          <a:stretch>
            <a:fillRect/>
          </a:stretch>
        </p:blipFill>
        <p:spPr bwMode="auto">
          <a:xfrm>
            <a:off x="1331640" y="4221088"/>
            <a:ext cx="12969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122413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gauche 7"/>
          <p:cNvSpPr/>
          <p:nvPr/>
        </p:nvSpPr>
        <p:spPr>
          <a:xfrm rot="19713399">
            <a:off x="3232547" y="5072279"/>
            <a:ext cx="1694509" cy="310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 rot="12756941">
            <a:off x="4846777" y="5276313"/>
            <a:ext cx="2445415" cy="32667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280" y="6093296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Bodoni MT" pitchFamily="18" charset="0"/>
                <a:cs typeface="Arial" pitchFamily="34" charset="0"/>
              </a:rPr>
              <a:t>Acétyles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860032" y="3573016"/>
            <a:ext cx="216024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27784" y="4149080"/>
            <a:ext cx="48545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 smtClean="0"/>
              <a:t>1 Kg de glycérol + 7kg d’acides gras.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2411760" y="3068960"/>
            <a:ext cx="54804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8 Kg de triglycérides ( homme de 70 Kg)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339752" y="5949280"/>
            <a:ext cx="131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Bodoni MT" pitchFamily="18" charset="0"/>
                <a:cs typeface="Arial" pitchFamily="34" charset="0"/>
              </a:rPr>
              <a:t>énergie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1 10"/>
          <p:cNvSpPr/>
          <p:nvPr/>
        </p:nvSpPr>
        <p:spPr>
          <a:xfrm>
            <a:off x="5220072" y="4437112"/>
            <a:ext cx="2844824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 1 8"/>
          <p:cNvSpPr/>
          <p:nvPr/>
        </p:nvSpPr>
        <p:spPr>
          <a:xfrm>
            <a:off x="1259632" y="2996952"/>
            <a:ext cx="3960440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4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45448"/>
          </a:xfrm>
        </p:spPr>
        <p:txBody>
          <a:bodyPr>
            <a:noAutofit/>
          </a:bodyPr>
          <a:lstStyle/>
          <a:p>
            <a:pPr lvl="0"/>
            <a:r>
              <a:rPr lang="fr-FR" sz="2400" dirty="0" smtClean="0"/>
              <a:t>Les acides gras, sous forme de triglycérides sont la forme privilégiée de réserve énergétique : </a:t>
            </a:r>
          </a:p>
          <a:p>
            <a:pPr lvl="0">
              <a:buNone/>
            </a:pPr>
            <a:r>
              <a:rPr lang="fr-FR" sz="2400" dirty="0" smtClean="0"/>
              <a:t>. </a:t>
            </a:r>
          </a:p>
          <a:p>
            <a:pPr lvl="0">
              <a:buNone/>
            </a:pPr>
            <a:r>
              <a:rPr lang="fr-FR" sz="2400" dirty="0" smtClean="0"/>
              <a:t>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284984"/>
            <a:ext cx="355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Réduits que les </a:t>
            </a:r>
            <a:r>
              <a:rPr lang="fr-FR" sz="2400" dirty="0" smtClean="0">
                <a:solidFill>
                  <a:srgbClr val="C00000"/>
                </a:solidFill>
              </a:rPr>
              <a:t>glucides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2210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Le rendement énergétique de l’oxydation complète (en CO</a:t>
            </a:r>
            <a:r>
              <a:rPr lang="fr-FR" baseline="-25000" dirty="0" smtClean="0"/>
              <a:t>2 </a:t>
            </a:r>
            <a:r>
              <a:rPr lang="fr-FR" dirty="0" smtClean="0"/>
              <a:t>et H</a:t>
            </a:r>
            <a:r>
              <a:rPr lang="fr-FR" baseline="-25000" dirty="0" smtClean="0"/>
              <a:t>2</a:t>
            </a:r>
            <a:r>
              <a:rPr lang="fr-FR" dirty="0" smtClean="0"/>
              <a:t>O) de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1g</a:t>
            </a:r>
            <a:r>
              <a:rPr lang="fr-FR" sz="2400" dirty="0" smtClean="0"/>
              <a:t> </a:t>
            </a:r>
            <a:r>
              <a:rPr lang="fr-FR" dirty="0" smtClean="0"/>
              <a:t>de lipides est </a:t>
            </a:r>
            <a:r>
              <a:rPr lang="fr-FR" sz="2400" dirty="0" smtClean="0">
                <a:solidFill>
                  <a:srgbClr val="C00000"/>
                </a:solidFill>
              </a:rPr>
              <a:t>+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02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&gt; </a:t>
            </a:r>
            <a:r>
              <a:rPr lang="fr-FR" dirty="0" smtClean="0"/>
              <a:t>à celui de </a:t>
            </a:r>
            <a:r>
              <a:rPr lang="fr-FR" sz="2400" dirty="0" smtClean="0">
                <a:solidFill>
                  <a:srgbClr val="C00000"/>
                </a:solidFill>
              </a:rPr>
              <a:t>1g </a:t>
            </a:r>
            <a:r>
              <a:rPr lang="fr-FR" dirty="0" smtClean="0"/>
              <a:t>de glucides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9Kcal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/>
              </a:rPr>
              <a:t>→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4Kcal.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4725144"/>
            <a:ext cx="14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Anhydres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5805264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les glucides sont hydrophiles </a:t>
            </a:r>
            <a:r>
              <a:rPr lang="fr-FR" sz="2000" dirty="0" smtClean="0">
                <a:latin typeface="Century Schoolbook"/>
              </a:rPr>
              <a:t>→</a:t>
            </a:r>
            <a:r>
              <a:rPr lang="fr-FR" sz="2000" dirty="0" smtClean="0"/>
              <a:t>hydratés </a:t>
            </a:r>
          </a:p>
          <a:p>
            <a:r>
              <a:rPr lang="fr-FR" sz="2000" dirty="0" smtClean="0"/>
              <a:t>         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1g de glycogène retient 2g d’eau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 5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73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Les AG sont stockés sous forme de TG:</a:t>
            </a:r>
          </a:p>
          <a:p>
            <a:pPr lvl="0"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3717032"/>
            <a:ext cx="619268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une molécule de haut intérêt biologique doit être stockée sous une forme différente </a:t>
            </a:r>
          </a:p>
          <a:p>
            <a:pPr algn="ctr"/>
            <a:r>
              <a:rPr lang="fr-FR" sz="2400" dirty="0" smtClean="0"/>
              <a:t> le contrôle du passage de l’une à l’autre par des voies distinctes </a:t>
            </a:r>
            <a:r>
              <a:rPr lang="fr-FR" sz="2400" dirty="0" smtClean="0">
                <a:latin typeface="Century Schoolbook"/>
              </a:rPr>
              <a:t>→</a:t>
            </a:r>
            <a:r>
              <a:rPr lang="fr-FR" sz="2400" dirty="0" smtClean="0"/>
              <a:t> l’adaptation de l’offre en cette molécule à la demande de l’organisme.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987824" y="2780928"/>
            <a:ext cx="321209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None/>
            </a:pPr>
            <a:r>
              <a:rPr lang="fr-FR" sz="2400" dirty="0" smtClean="0"/>
              <a:t>TG =  Graisses neutres </a:t>
            </a: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1763688" y="2060848"/>
            <a:ext cx="864096" cy="1440160"/>
          </a:xfrm>
          <a:prstGeom prst="bentUpArrow">
            <a:avLst>
              <a:gd name="adj1" fmla="val 16075"/>
              <a:gd name="adj2" fmla="val 17350"/>
              <a:gd name="adj3" fmla="val 27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71500" y="3392996"/>
            <a:ext cx="2736304" cy="648072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MÉTABOLISME DES TRIGLYCÉRIDES 1</a:t>
            </a:r>
            <a:endParaRPr lang="fr-FR" sz="3600" b="1" dirty="0"/>
          </a:p>
        </p:txBody>
      </p:sp>
      <p:pic>
        <p:nvPicPr>
          <p:cNvPr id="4" name="Picture 4" descr="Le cœur assure la circulation du sang dans l'organisme pour alimenter le corps en oxygènes et en nutriments. © www.afblum.be">
            <a:hlinkClick r:id="rId2" tooltip="Le cœur assure la circulation du sang dans l'organisme pour alimenter le corps en oxygènes et en nutriments. © www.afblum.b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41" t="7001" r="25777"/>
          <a:stretch>
            <a:fillRect/>
          </a:stretch>
        </p:blipFill>
        <p:spPr bwMode="auto">
          <a:xfrm>
            <a:off x="1619672" y="4149081"/>
            <a:ext cx="17281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13668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2088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7/7e/Digestive_appareil_%28french%29.png"/>
          <p:cNvPicPr>
            <a:picLocks noChangeAspect="1" noChangeArrowheads="1"/>
          </p:cNvPicPr>
          <p:nvPr/>
        </p:nvPicPr>
        <p:blipFill>
          <a:blip r:embed="rId7" cstate="print"/>
          <a:srcRect l="22857" t="34146" r="17143" b="14634"/>
          <a:stretch>
            <a:fillRect/>
          </a:stretch>
        </p:blipFill>
        <p:spPr bwMode="auto">
          <a:xfrm>
            <a:off x="1547664" y="1844824"/>
            <a:ext cx="1512168" cy="15121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91680" y="3429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Intestin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51920" y="378904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Tissu adipeux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44208" y="3717032"/>
            <a:ext cx="99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Muscles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979712" y="6165304"/>
            <a:ext cx="118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Myocarde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012160" y="6021288"/>
            <a:ext cx="58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Calibri" pitchFamily="34" charset="0"/>
                <a:cs typeface="Arial" pitchFamily="34" charset="0"/>
              </a:rPr>
              <a:t>Foie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avec flèche vers le bas 13"/>
          <p:cNvSpPr/>
          <p:nvPr/>
        </p:nvSpPr>
        <p:spPr>
          <a:xfrm>
            <a:off x="5436096" y="2636912"/>
            <a:ext cx="2952328" cy="1728192"/>
          </a:xfrm>
          <a:prstGeom prst="downArrowCallout">
            <a:avLst>
              <a:gd name="adj1" fmla="val 9700"/>
              <a:gd name="adj2" fmla="val 12888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1043608" y="5157192"/>
            <a:ext cx="3024336" cy="126876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avec flèche vers le haut 10"/>
          <p:cNvSpPr/>
          <p:nvPr/>
        </p:nvSpPr>
        <p:spPr>
          <a:xfrm>
            <a:off x="971600" y="3356992"/>
            <a:ext cx="3240360" cy="1656184"/>
          </a:xfrm>
          <a:prstGeom prst="upArrowCallout">
            <a:avLst>
              <a:gd name="adj1" fmla="val 8681"/>
              <a:gd name="adj2" fmla="val 12250"/>
              <a:gd name="adj3" fmla="val 25000"/>
              <a:gd name="adj4" fmla="val 644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31224" cy="11543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MÉTABOLISME DES TRIGLYCÉRIDES 2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1619672" y="1268760"/>
            <a:ext cx="564340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MÉTABOLISME DES TRIGLYCÉRIDES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763688" y="2780928"/>
            <a:ext cx="169642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Synthèse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293096"/>
            <a:ext cx="323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Acides gras , glycérol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5517232"/>
            <a:ext cx="128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Activés</a:t>
            </a:r>
            <a:endParaRPr lang="fr-FR" sz="2400" b="1" dirty="0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4437112"/>
            <a:ext cx="323011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Acides gras , glycérol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2996952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Catabolisme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  <p:bldP spid="11" grpId="0" animBg="1"/>
      <p:bldP spid="5" grpId="0" animBg="1"/>
      <p:bldP spid="6" grpId="0"/>
      <p:bldP spid="8" grpId="0"/>
      <p:bldP spid="9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</TotalTime>
  <Words>623</Words>
  <Application>Microsoft Office PowerPoint</Application>
  <PresentationFormat>Affichage à l'écran (4:3)</PresentationFormat>
  <Paragraphs>193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Bodoni MT</vt:lpstr>
      <vt:lpstr>Calibri</vt:lpstr>
      <vt:lpstr>Century Schoolbook</vt:lpstr>
      <vt:lpstr>Constantia</vt:lpstr>
      <vt:lpstr>Times New Roman</vt:lpstr>
      <vt:lpstr>Wingdings 2</vt:lpstr>
      <vt:lpstr>Wingdings 3</vt:lpstr>
      <vt:lpstr>Débit</vt:lpstr>
      <vt:lpstr>METABOLISME DES TRIGLYCÉRIDES</vt:lpstr>
      <vt:lpstr>INTRODUCTION 1</vt:lpstr>
      <vt:lpstr>INTRODUCTION 1</vt:lpstr>
      <vt:lpstr>INTRODUCTION 2</vt:lpstr>
      <vt:lpstr>INTRODUCTION 3</vt:lpstr>
      <vt:lpstr>INTRODUCTION 4</vt:lpstr>
      <vt:lpstr>INTRODUCTION 5</vt:lpstr>
      <vt:lpstr>MÉTABOLISME DES TRIGLYCÉRIDES 1</vt:lpstr>
      <vt:lpstr>MÉTABOLISME DES TRIGLYCÉRIDES 2</vt:lpstr>
      <vt:lpstr>MÉTABOLISME DES TRIGLYCÉRIDES 3</vt:lpstr>
      <vt:lpstr>MÉTABOLISME DES TRIGLYCÉRIDES 4</vt:lpstr>
      <vt:lpstr>MÉTABOLISME DES TRIGLYCÉRIDES 5</vt:lpstr>
      <vt:lpstr>MÉTABOLISME DES TRIGLYCÉRIDES 6</vt:lpstr>
      <vt:lpstr>MÉTABOLISME DES TRIGLYCÉRIDES 7</vt:lpstr>
      <vt:lpstr>MÉTABOLISME DES TRIGLYCÉRIDES 8</vt:lpstr>
      <vt:lpstr>MÉTABOLISME DES TRIGLYCÉRIDES 9</vt:lpstr>
      <vt:lpstr>MÉTABOLISME DES TRIGLYCÉRIDES 10</vt:lpstr>
      <vt:lpstr>Présentation PowerPoint</vt:lpstr>
      <vt:lpstr>MÉTABOLISME DES TRIGLYCÉRIDES 11</vt:lpstr>
      <vt:lpstr>MÉTABOLISME DES TRIGLYCÉRIDES 12</vt:lpstr>
      <vt:lpstr>MÉTABOLISME DES TRIGLYCÉRIDES 13</vt:lpstr>
      <vt:lpstr>MÉTABOLISME DES TRIGLYCÉRIDES 14</vt:lpstr>
      <vt:lpstr>MÉTABOLISME DES TRIGLYCÉRIDES 15</vt:lpstr>
      <vt:lpstr>MÉTABOLISME DES TRIGLYCÉRIDES 16</vt:lpstr>
      <vt:lpstr>RÉGULATION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METABOLISME DES TRIGLYCÉRIDES</dc:title>
  <dc:creator>ency-education.com</dc:creator>
  <cp:lastModifiedBy>said</cp:lastModifiedBy>
  <cp:revision>92</cp:revision>
  <dcterms:created xsi:type="dcterms:W3CDTF">2011-10-30T10:18:58Z</dcterms:created>
  <dcterms:modified xsi:type="dcterms:W3CDTF">2021-11-25T03:18:58Z</dcterms:modified>
</cp:coreProperties>
</file>