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Override3.xml" ContentType="application/vnd.openxmlformats-officedocument.themeOverrid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34" r:id="rId3"/>
    <p:sldId id="335" r:id="rId4"/>
    <p:sldId id="337" r:id="rId5"/>
    <p:sldId id="338" r:id="rId6"/>
    <p:sldId id="339" r:id="rId7"/>
    <p:sldId id="341" r:id="rId8"/>
    <p:sldId id="342" r:id="rId9"/>
    <p:sldId id="345" r:id="rId10"/>
    <p:sldId id="348" r:id="rId11"/>
    <p:sldId id="349" r:id="rId12"/>
    <p:sldId id="350" r:id="rId13"/>
  </p:sldIdLst>
  <p:sldSz cx="12192000" cy="6858000"/>
  <p:notesSz cx="7315200" cy="96012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1317" autoAdjust="0"/>
    <p:restoredTop sz="99879" autoAdjust="0"/>
  </p:normalViewPr>
  <p:slideViewPr>
    <p:cSldViewPr snapToGrid="0">
      <p:cViewPr>
        <p:scale>
          <a:sx n="60" d="100"/>
          <a:sy n="60" d="100"/>
        </p:scale>
        <p:origin x="-1262" y="-68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70371" cy="4818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143138" y="0"/>
            <a:ext cx="3170371" cy="4818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61AC71-0EFC-4A85-BB72-A38DB08DD2A4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9119387"/>
            <a:ext cx="3170371" cy="4818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143138" y="9119387"/>
            <a:ext cx="3170371" cy="4818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10D5BC-7AF6-472D-B907-025C4739507C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629205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6341" tIns="48171" rIns="96341" bIns="48171" rtlCol="0"/>
          <a:lstStyle>
            <a:lvl1pPr algn="r">
              <a:defRPr sz="1300"/>
            </a:lvl1pPr>
          </a:lstStyle>
          <a:p>
            <a:fld id="{21C341DB-E09C-46F9-A9A3-5CD66EBBFAFE}" type="datetimeFigureOut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41" tIns="48171" rIns="96341" bIns="48171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31520" y="4620578"/>
            <a:ext cx="5852160" cy="3780472"/>
          </a:xfrm>
          <a:prstGeom prst="rect">
            <a:avLst/>
          </a:prstGeom>
        </p:spPr>
        <p:txBody>
          <a:bodyPr vert="horz" lIns="96341" tIns="48171" rIns="96341" bIns="48171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6341" tIns="48171" rIns="96341" bIns="48171" rtlCol="0" anchor="b"/>
          <a:lstStyle>
            <a:lvl1pPr algn="r">
              <a:defRPr sz="1300"/>
            </a:lvl1pPr>
          </a:lstStyle>
          <a:p>
            <a:fld id="{C74CEC9C-CF39-4266-8185-096B8DC832B6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916984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4CEC9C-CF39-4266-8185-096B8DC832B6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C0B8DD-8913-480F-9711-1B63A4651A60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174379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531EB-3A9C-4871-B1BC-35D63AEA03E6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879196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79272-4844-4729-9758-9ABE26BC79A9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3094932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6594FA-5340-4128-BB2D-019090B75421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532966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5D7CEE-9203-4499-BC15-A718BF31860F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2542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542DE3-D83C-4B0D-AF8E-303B7F90248B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14032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6D0CF-1810-4D72-9873-BFD4D8D924CE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6910334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282DE3-3AD3-4036-8601-79D5BCE3FC9D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24625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D6077-8AD8-4F13-AB31-AF57DE3A0DC0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1376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E3494-F9F5-4D59-981F-EEBA91E60700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26336150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A460AF-09D3-4167-BF35-DC5312D2C8CB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3665151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D425FF-CD6A-4E42-9F82-CF9392FC3A77}" type="datetime1">
              <a:rPr lang="fr-FR" smtClean="0"/>
              <a:pPr/>
              <a:t>14/11/2022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76011-8115-47B4-B914-0A485709FB3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="" xmlns:p14="http://schemas.microsoft.com/office/powerpoint/2010/main" val="99508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png"/><Relationship Id="rId4" Type="http://schemas.openxmlformats.org/officeDocument/2006/relationships/image" Target="../media/image1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1"/>
          <p:cNvSpPr txBox="1">
            <a:spLocks/>
          </p:cNvSpPr>
          <p:nvPr/>
        </p:nvSpPr>
        <p:spPr>
          <a:xfrm>
            <a:off x="0" y="1063117"/>
            <a:ext cx="12192000" cy="2149983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Electronique &amp; composants des systèmes</a:t>
            </a:r>
          </a:p>
          <a:p>
            <a:pPr algn="ctr"/>
            <a:endParaRPr lang="fr-FR" sz="2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  <a:p>
            <a:pPr algn="ctr">
              <a:spcBef>
                <a:spcPts val="0"/>
              </a:spcBef>
            </a:pPr>
            <a:r>
              <a:rPr lang="fr-FR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Ch2. Les éléments d’un ordinateur </a:t>
            </a:r>
          </a:p>
          <a:p>
            <a:pPr algn="ctr">
              <a:spcBef>
                <a:spcPts val="0"/>
              </a:spcBef>
            </a:pPr>
            <a:endParaRPr lang="en-US" sz="2800" dirty="0" smtClean="0">
              <a:latin typeface="Calibri"/>
              <a:ea typeface="Calibri"/>
              <a:cs typeface="Arial"/>
            </a:endParaRPr>
          </a:p>
          <a:p>
            <a:pPr algn="ctr"/>
            <a:endParaRPr lang="fr-FR" sz="2800" dirty="0">
              <a:solidFill>
                <a:srgbClr val="FF0000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184652" y="4091432"/>
            <a:ext cx="60004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dirty="0" smtClean="0"/>
              <a:t>Cours réalisé par Dr. KAOUACHE Abdelhakim</a:t>
            </a:r>
            <a:endParaRPr lang="fr-FR" sz="2400" b="1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1</a:t>
            </a:fld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4240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93472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BDA608BC-105D-4C19-BCEC-20B4BC9F433D}" type="slidenum">
              <a:rPr lang="fr-FR" sz="2800" b="1">
                <a:solidFill>
                  <a:srgbClr val="FF0000"/>
                </a:solidFill>
              </a:rPr>
              <a:pPr/>
              <a:t>10</a:t>
            </a:fld>
            <a:endParaRPr lang="fr-FR" sz="2800" b="1">
              <a:solidFill>
                <a:srgbClr val="FF0000"/>
              </a:solidFill>
            </a:endParaRPr>
          </a:p>
        </p:txBody>
      </p:sp>
      <p:sp>
        <p:nvSpPr>
          <p:cNvPr id="9218" name="Line 2"/>
          <p:cNvSpPr>
            <a:spLocks noChangeShapeType="1"/>
          </p:cNvSpPr>
          <p:nvPr/>
        </p:nvSpPr>
        <p:spPr bwMode="auto">
          <a:xfrm flipH="1">
            <a:off x="2787651" y="3627439"/>
            <a:ext cx="863600" cy="663575"/>
          </a:xfrm>
          <a:prstGeom prst="line">
            <a:avLst/>
          </a:prstGeom>
          <a:noFill/>
          <a:ln w="50800">
            <a:solidFill>
              <a:srgbClr val="868686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19" name="Line 3"/>
          <p:cNvSpPr>
            <a:spLocks noChangeShapeType="1"/>
          </p:cNvSpPr>
          <p:nvPr/>
        </p:nvSpPr>
        <p:spPr bwMode="auto">
          <a:xfrm>
            <a:off x="4106334" y="3679825"/>
            <a:ext cx="2038351" cy="827088"/>
          </a:xfrm>
          <a:prstGeom prst="line">
            <a:avLst/>
          </a:prstGeom>
          <a:noFill/>
          <a:ln w="50800">
            <a:solidFill>
              <a:srgbClr val="868686"/>
            </a:solidFill>
            <a:round/>
            <a:headEnd type="stealth" w="med" len="lg"/>
            <a:tailEnd type="none" w="sm" len="sm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9281585" y="3448051"/>
            <a:ext cx="1102783" cy="771525"/>
          </a:xfrm>
          <a:prstGeom prst="line">
            <a:avLst/>
          </a:prstGeom>
          <a:noFill/>
          <a:ln w="50800">
            <a:solidFill>
              <a:srgbClr val="868686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 flipH="1">
            <a:off x="6959600" y="3429000"/>
            <a:ext cx="2296584" cy="1060450"/>
          </a:xfrm>
          <a:prstGeom prst="line">
            <a:avLst/>
          </a:prstGeom>
          <a:noFill/>
          <a:ln w="50800">
            <a:solidFill>
              <a:srgbClr val="868686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4938184" y="2276475"/>
            <a:ext cx="2885016" cy="793750"/>
          </a:xfrm>
          <a:prstGeom prst="rect">
            <a:avLst/>
          </a:prstGeom>
          <a:solidFill>
            <a:srgbClr val="393939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5596467" y="2473326"/>
            <a:ext cx="456856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fr-FR" dirty="0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UC</a:t>
            </a:r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260351" y="2368551"/>
            <a:ext cx="1292662" cy="646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fr-FR">
                <a:effectLst>
                  <a:outerShdw blurRad="38100" dist="38100" dir="2700000" algn="tl">
                    <a:srgbClr val="C0C0C0"/>
                  </a:outerShdw>
                </a:effectLst>
              </a:rPr>
              <a:t>Données</a:t>
            </a:r>
          </a:p>
          <a:p>
            <a:pPr algn="ctr" defTabSz="762000"/>
            <a:r>
              <a:rPr lang="fr-FR">
                <a:effectLst>
                  <a:outerShdw blurRad="38100" dist="38100" dir="2700000" algn="tl">
                    <a:srgbClr val="C0C0C0"/>
                  </a:outerShdw>
                </a:effectLst>
              </a:rPr>
              <a:t>Instructions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10204451" y="2486026"/>
            <a:ext cx="1036181" cy="369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fr-FR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Résultats</a:t>
            </a:r>
          </a:p>
        </p:txBody>
      </p:sp>
      <p:sp>
        <p:nvSpPr>
          <p:cNvPr id="9227" name="Line 11"/>
          <p:cNvSpPr>
            <a:spLocks noChangeShapeType="1"/>
          </p:cNvSpPr>
          <p:nvPr/>
        </p:nvSpPr>
        <p:spPr bwMode="auto">
          <a:xfrm>
            <a:off x="2381252" y="2655888"/>
            <a:ext cx="2457449" cy="12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 flipV="1">
            <a:off x="7945967" y="2640013"/>
            <a:ext cx="2175933" cy="127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lg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29" name="Rectangle 13"/>
          <p:cNvSpPr>
            <a:spLocks noChangeArrowheads="1"/>
          </p:cNvSpPr>
          <p:nvPr/>
        </p:nvSpPr>
        <p:spPr bwMode="auto">
          <a:xfrm>
            <a:off x="3714751" y="1962150"/>
            <a:ext cx="345016" cy="1600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9086851" y="1962150"/>
            <a:ext cx="345016" cy="1600200"/>
          </a:xfrm>
          <a:prstGeom prst="rect">
            <a:avLst/>
          </a:prstGeom>
          <a:solidFill>
            <a:schemeClr val="bg2"/>
          </a:solidFill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047751" y="4402139"/>
            <a:ext cx="2084673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fr-FR" sz="1600">
                <a:effectLst>
                  <a:outerShdw blurRad="38100" dist="38100" dir="2700000" algn="tl">
                    <a:srgbClr val="C0C0C0"/>
                  </a:outerShdw>
                </a:effectLst>
              </a:rPr>
              <a:t>Périphériques d’entrée</a:t>
            </a:r>
          </a:p>
        </p:txBody>
      </p:sp>
      <p:pic>
        <p:nvPicPr>
          <p:cNvPr id="9232" name="Picture 16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45818" y="2393951"/>
            <a:ext cx="85936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3361267" y="1582739"/>
            <a:ext cx="655629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fr-FR" sz="1600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Saisie</a:t>
            </a:r>
          </a:p>
        </p:txBody>
      </p:sp>
      <p:sp>
        <p:nvSpPr>
          <p:cNvPr id="9234" name="Rectangle 18"/>
          <p:cNvSpPr>
            <a:spLocks noChangeArrowheads="1"/>
          </p:cNvSpPr>
          <p:nvPr/>
        </p:nvSpPr>
        <p:spPr bwMode="auto">
          <a:xfrm>
            <a:off x="8468784" y="1565275"/>
            <a:ext cx="1087349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fr-FR" sz="1600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Restitution</a:t>
            </a:r>
          </a:p>
        </p:txBody>
      </p:sp>
      <p:sp>
        <p:nvSpPr>
          <p:cNvPr id="9235" name="Rectangle 19"/>
          <p:cNvSpPr>
            <a:spLocks noChangeArrowheads="1"/>
          </p:cNvSpPr>
          <p:nvPr/>
        </p:nvSpPr>
        <p:spPr bwMode="auto">
          <a:xfrm>
            <a:off x="5520268" y="1582739"/>
            <a:ext cx="1095300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defTabSz="762000"/>
            <a:r>
              <a:rPr lang="fr-FR" sz="1600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Traitement</a:t>
            </a:r>
          </a:p>
        </p:txBody>
      </p:sp>
      <p:grpSp>
        <p:nvGrpSpPr>
          <p:cNvPr id="2" name="Group 33"/>
          <p:cNvGrpSpPr>
            <a:grpSpLocks/>
          </p:cNvGrpSpPr>
          <p:nvPr/>
        </p:nvGrpSpPr>
        <p:grpSpPr bwMode="auto">
          <a:xfrm>
            <a:off x="8597901" y="4330702"/>
            <a:ext cx="2787651" cy="2486026"/>
            <a:chOff x="4062" y="2728"/>
            <a:chExt cx="1317" cy="1566"/>
          </a:xfrm>
        </p:grpSpPr>
        <p:sp>
          <p:nvSpPr>
            <p:cNvPr id="9236" name="Rectangle 20"/>
            <p:cNvSpPr>
              <a:spLocks noChangeArrowheads="1"/>
            </p:cNvSpPr>
            <p:nvPr/>
          </p:nvSpPr>
          <p:spPr bwMode="auto">
            <a:xfrm>
              <a:off x="4062" y="2728"/>
              <a:ext cx="1004" cy="2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algn="ctr" defTabSz="762000"/>
              <a:r>
                <a:rPr lang="fr-FR" sz="1600">
                  <a:effectLst>
                    <a:outerShdw blurRad="38100" dist="38100" dir="2700000" algn="tl">
                      <a:srgbClr val="C0C0C0"/>
                    </a:outerShdw>
                  </a:effectLst>
                </a:rPr>
                <a:t>Périphériques de sortie</a:t>
              </a:r>
            </a:p>
          </p:txBody>
        </p:sp>
        <p:grpSp>
          <p:nvGrpSpPr>
            <p:cNvPr id="3" name="Group 23"/>
            <p:cNvGrpSpPr>
              <a:grpSpLocks/>
            </p:cNvGrpSpPr>
            <p:nvPr/>
          </p:nvGrpSpPr>
          <p:grpSpPr bwMode="auto">
            <a:xfrm>
              <a:off x="4317" y="3048"/>
              <a:ext cx="402" cy="533"/>
              <a:chOff x="4317" y="3048"/>
              <a:chExt cx="402" cy="533"/>
            </a:xfrm>
          </p:grpSpPr>
          <p:pic>
            <p:nvPicPr>
              <p:cNvPr id="9237" name="Picture 21"/>
              <p:cNvPicPr>
                <a:picLocks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4341" y="3048"/>
                <a:ext cx="378" cy="34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38" name="Rectangle 22"/>
              <p:cNvSpPr>
                <a:spLocks noChangeArrowheads="1"/>
              </p:cNvSpPr>
              <p:nvPr/>
            </p:nvSpPr>
            <p:spPr bwMode="auto">
              <a:xfrm>
                <a:off x="4317" y="3387"/>
                <a:ext cx="277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Ecran</a:t>
                </a:r>
              </a:p>
            </p:txBody>
          </p:sp>
        </p:grpSp>
        <p:grpSp>
          <p:nvGrpSpPr>
            <p:cNvPr id="4" name="Group 26"/>
            <p:cNvGrpSpPr>
              <a:grpSpLocks/>
            </p:cNvGrpSpPr>
            <p:nvPr/>
          </p:nvGrpSpPr>
          <p:grpSpPr bwMode="auto">
            <a:xfrm>
              <a:off x="4825" y="3076"/>
              <a:ext cx="461" cy="549"/>
              <a:chOff x="4825" y="3076"/>
              <a:chExt cx="461" cy="549"/>
            </a:xfrm>
          </p:grpSpPr>
          <p:pic>
            <p:nvPicPr>
              <p:cNvPr id="9240" name="Picture 24"/>
              <p:cNvPicPr>
                <a:picLocks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873" y="3076"/>
                <a:ext cx="413" cy="3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41" name="Rectangle 25"/>
              <p:cNvSpPr>
                <a:spLocks noChangeArrowheads="1"/>
              </p:cNvSpPr>
              <p:nvPr/>
            </p:nvSpPr>
            <p:spPr bwMode="auto">
              <a:xfrm>
                <a:off x="4825" y="3431"/>
                <a:ext cx="36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Modem</a:t>
                </a:r>
              </a:p>
            </p:txBody>
          </p:sp>
        </p:grpSp>
        <p:grpSp>
          <p:nvGrpSpPr>
            <p:cNvPr id="5" name="Group 29"/>
            <p:cNvGrpSpPr>
              <a:grpSpLocks/>
            </p:cNvGrpSpPr>
            <p:nvPr/>
          </p:nvGrpSpPr>
          <p:grpSpPr bwMode="auto">
            <a:xfrm>
              <a:off x="4860" y="3739"/>
              <a:ext cx="519" cy="488"/>
              <a:chOff x="4860" y="3739"/>
              <a:chExt cx="519" cy="488"/>
            </a:xfrm>
          </p:grpSpPr>
          <p:pic>
            <p:nvPicPr>
              <p:cNvPr id="9243" name="Picture 27"/>
              <p:cNvPicPr>
                <a:picLocks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5062" y="3739"/>
                <a:ext cx="317" cy="2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44" name="Rectangle 28"/>
              <p:cNvSpPr>
                <a:spLocks noChangeArrowheads="1"/>
              </p:cNvSpPr>
              <p:nvPr/>
            </p:nvSpPr>
            <p:spPr bwMode="auto">
              <a:xfrm>
                <a:off x="4860" y="4033"/>
                <a:ext cx="49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Imprimante</a:t>
                </a:r>
              </a:p>
            </p:txBody>
          </p:sp>
        </p:grpSp>
        <p:grpSp>
          <p:nvGrpSpPr>
            <p:cNvPr id="6" name="Group 32"/>
            <p:cNvGrpSpPr>
              <a:grpSpLocks/>
            </p:cNvGrpSpPr>
            <p:nvPr/>
          </p:nvGrpSpPr>
          <p:grpSpPr bwMode="auto">
            <a:xfrm>
              <a:off x="4067" y="3639"/>
              <a:ext cx="549" cy="655"/>
              <a:chOff x="4067" y="3639"/>
              <a:chExt cx="549" cy="655"/>
            </a:xfrm>
          </p:grpSpPr>
          <p:pic>
            <p:nvPicPr>
              <p:cNvPr id="9246" name="Picture 30"/>
              <p:cNvPicPr>
                <a:picLocks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4294" y="3639"/>
                <a:ext cx="322" cy="4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47" name="Rectangle 31"/>
              <p:cNvSpPr>
                <a:spLocks noChangeArrowheads="1"/>
              </p:cNvSpPr>
              <p:nvPr/>
            </p:nvSpPr>
            <p:spPr bwMode="auto">
              <a:xfrm>
                <a:off x="4067" y="4100"/>
                <a:ext cx="526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Haut parleur</a:t>
                </a:r>
              </a:p>
            </p:txBody>
          </p:sp>
        </p:grpSp>
      </p:grpSp>
      <p:grpSp>
        <p:nvGrpSpPr>
          <p:cNvPr id="7" name="Group 58"/>
          <p:cNvGrpSpPr>
            <a:grpSpLocks/>
          </p:cNvGrpSpPr>
          <p:nvPr/>
        </p:nvGrpSpPr>
        <p:grpSpPr bwMode="auto">
          <a:xfrm>
            <a:off x="446618" y="4919665"/>
            <a:ext cx="4180416" cy="1836738"/>
            <a:chOff x="211" y="3099"/>
            <a:chExt cx="1975" cy="1157"/>
          </a:xfrm>
        </p:grpSpPr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773" y="3642"/>
              <a:ext cx="428" cy="504"/>
              <a:chOff x="773" y="3642"/>
              <a:chExt cx="428" cy="504"/>
            </a:xfrm>
          </p:grpSpPr>
          <p:pic>
            <p:nvPicPr>
              <p:cNvPr id="9250" name="Picture 34"/>
              <p:cNvPicPr>
                <a:picLocks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805" y="3642"/>
                <a:ext cx="396" cy="2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51" name="Rectangle 35"/>
              <p:cNvSpPr>
                <a:spLocks noChangeArrowheads="1"/>
              </p:cNvSpPr>
              <p:nvPr/>
            </p:nvSpPr>
            <p:spPr bwMode="auto">
              <a:xfrm>
                <a:off x="773" y="3952"/>
                <a:ext cx="360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Modem</a:t>
                </a:r>
              </a:p>
            </p:txBody>
          </p:sp>
        </p:grpSp>
        <p:grpSp>
          <p:nvGrpSpPr>
            <p:cNvPr id="9" name="Group 39"/>
            <p:cNvGrpSpPr>
              <a:grpSpLocks/>
            </p:cNvGrpSpPr>
            <p:nvPr/>
          </p:nvGrpSpPr>
          <p:grpSpPr bwMode="auto">
            <a:xfrm>
              <a:off x="1362" y="3121"/>
              <a:ext cx="355" cy="521"/>
              <a:chOff x="1362" y="3121"/>
              <a:chExt cx="355" cy="521"/>
            </a:xfrm>
          </p:grpSpPr>
          <p:pic>
            <p:nvPicPr>
              <p:cNvPr id="9253" name="Picture 37"/>
              <p:cNvPicPr>
                <a:picLocks noChangeArrowheads="1"/>
              </p:cNvPicPr>
              <p:nvPr/>
            </p:nvPicPr>
            <p:blipFill>
              <a:blip r:embed="rId7" cstate="print"/>
              <a:srcRect/>
              <a:stretch>
                <a:fillRect/>
              </a:stretch>
            </p:blipFill>
            <p:spPr bwMode="auto">
              <a:xfrm>
                <a:off x="1373" y="3121"/>
                <a:ext cx="344" cy="3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54" name="Rectangle 38"/>
              <p:cNvSpPr>
                <a:spLocks noChangeArrowheads="1"/>
              </p:cNvSpPr>
              <p:nvPr/>
            </p:nvSpPr>
            <p:spPr bwMode="auto">
              <a:xfrm>
                <a:off x="1362" y="3448"/>
                <a:ext cx="289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Micro</a:t>
                </a:r>
              </a:p>
            </p:txBody>
          </p:sp>
        </p:grpSp>
        <p:grpSp>
          <p:nvGrpSpPr>
            <p:cNvPr id="10" name="Group 42"/>
            <p:cNvGrpSpPr>
              <a:grpSpLocks/>
            </p:cNvGrpSpPr>
            <p:nvPr/>
          </p:nvGrpSpPr>
          <p:grpSpPr bwMode="auto">
            <a:xfrm>
              <a:off x="1804" y="3698"/>
              <a:ext cx="382" cy="558"/>
              <a:chOff x="1804" y="3698"/>
              <a:chExt cx="382" cy="558"/>
            </a:xfrm>
          </p:grpSpPr>
          <p:pic>
            <p:nvPicPr>
              <p:cNvPr id="9256" name="Picture 40"/>
              <p:cNvPicPr>
                <a:picLocks noChangeArrowheads="1"/>
              </p:cNvPicPr>
              <p:nvPr/>
            </p:nvPicPr>
            <p:blipFill>
              <a:blip r:embed="rId8" cstate="print"/>
              <a:srcRect/>
              <a:stretch>
                <a:fillRect/>
              </a:stretch>
            </p:blipFill>
            <p:spPr bwMode="auto">
              <a:xfrm>
                <a:off x="1844" y="3698"/>
                <a:ext cx="342" cy="35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57" name="Rectangle 41"/>
              <p:cNvSpPr>
                <a:spLocks noChangeArrowheads="1"/>
              </p:cNvSpPr>
              <p:nvPr/>
            </p:nvSpPr>
            <p:spPr bwMode="auto">
              <a:xfrm>
                <a:off x="1804" y="4062"/>
                <a:ext cx="32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Clavier</a:t>
                </a:r>
              </a:p>
            </p:txBody>
          </p:sp>
        </p:grpSp>
        <p:grpSp>
          <p:nvGrpSpPr>
            <p:cNvPr id="11" name="Group 45"/>
            <p:cNvGrpSpPr>
              <a:grpSpLocks/>
            </p:cNvGrpSpPr>
            <p:nvPr/>
          </p:nvGrpSpPr>
          <p:grpSpPr bwMode="auto">
            <a:xfrm>
              <a:off x="1848" y="3132"/>
              <a:ext cx="310" cy="537"/>
              <a:chOff x="1848" y="3132"/>
              <a:chExt cx="310" cy="537"/>
            </a:xfrm>
          </p:grpSpPr>
          <p:pic>
            <p:nvPicPr>
              <p:cNvPr id="9259" name="Picture 43"/>
              <p:cNvPicPr>
                <a:picLocks noChangeArrowheads="1"/>
              </p:cNvPicPr>
              <p:nvPr/>
            </p:nvPicPr>
            <p:blipFill>
              <a:blip r:embed="rId9" cstate="print"/>
              <a:srcRect/>
              <a:stretch>
                <a:fillRect/>
              </a:stretch>
            </p:blipFill>
            <p:spPr bwMode="auto">
              <a:xfrm>
                <a:off x="1868" y="3132"/>
                <a:ext cx="290" cy="3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60" name="Rectangle 44"/>
              <p:cNvSpPr>
                <a:spLocks noChangeArrowheads="1"/>
              </p:cNvSpPr>
              <p:nvPr/>
            </p:nvSpPr>
            <p:spPr bwMode="auto">
              <a:xfrm>
                <a:off x="1848" y="3475"/>
                <a:ext cx="298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Souris</a:t>
                </a:r>
              </a:p>
            </p:txBody>
          </p:sp>
        </p:grpSp>
        <p:grpSp>
          <p:nvGrpSpPr>
            <p:cNvPr id="12" name="Group 48"/>
            <p:cNvGrpSpPr>
              <a:grpSpLocks/>
            </p:cNvGrpSpPr>
            <p:nvPr/>
          </p:nvGrpSpPr>
          <p:grpSpPr bwMode="auto">
            <a:xfrm>
              <a:off x="1327" y="3619"/>
              <a:ext cx="419" cy="524"/>
              <a:chOff x="1327" y="3619"/>
              <a:chExt cx="419" cy="524"/>
            </a:xfrm>
          </p:grpSpPr>
          <p:pic>
            <p:nvPicPr>
              <p:cNvPr id="9262" name="Picture 46"/>
              <p:cNvPicPr>
                <a:picLocks noChangeArrowheads="1"/>
              </p:cNvPicPr>
              <p:nvPr/>
            </p:nvPicPr>
            <p:blipFill>
              <a:blip r:embed="rId10" cstate="print"/>
              <a:srcRect/>
              <a:stretch>
                <a:fillRect/>
              </a:stretch>
            </p:blipFill>
            <p:spPr bwMode="auto">
              <a:xfrm>
                <a:off x="1364" y="3619"/>
                <a:ext cx="382" cy="3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63" name="Rectangle 47"/>
              <p:cNvSpPr>
                <a:spLocks noChangeArrowheads="1"/>
              </p:cNvSpPr>
              <p:nvPr/>
            </p:nvSpPr>
            <p:spPr bwMode="auto">
              <a:xfrm>
                <a:off x="1327" y="3949"/>
                <a:ext cx="353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 dirty="0"/>
                  <a:t>Caméra</a:t>
                </a:r>
              </a:p>
            </p:txBody>
          </p:sp>
        </p:grpSp>
        <p:grpSp>
          <p:nvGrpSpPr>
            <p:cNvPr id="13" name="Group 51"/>
            <p:cNvGrpSpPr>
              <a:grpSpLocks/>
            </p:cNvGrpSpPr>
            <p:nvPr/>
          </p:nvGrpSpPr>
          <p:grpSpPr bwMode="auto">
            <a:xfrm>
              <a:off x="211" y="3639"/>
              <a:ext cx="501" cy="461"/>
              <a:chOff x="211" y="3639"/>
              <a:chExt cx="501" cy="461"/>
            </a:xfrm>
          </p:grpSpPr>
          <p:pic>
            <p:nvPicPr>
              <p:cNvPr id="9265" name="Picture 49"/>
              <p:cNvPicPr>
                <a:picLocks noChangeArrowheads="1"/>
              </p:cNvPicPr>
              <p:nvPr/>
            </p:nvPicPr>
            <p:blipFill>
              <a:blip r:embed="rId11" cstate="print"/>
              <a:srcRect/>
              <a:stretch>
                <a:fillRect/>
              </a:stretch>
            </p:blipFill>
            <p:spPr bwMode="auto">
              <a:xfrm>
                <a:off x="287" y="3639"/>
                <a:ext cx="425" cy="2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66" name="Rectangle 50"/>
              <p:cNvSpPr>
                <a:spLocks noChangeArrowheads="1"/>
              </p:cNvSpPr>
              <p:nvPr/>
            </p:nvSpPr>
            <p:spPr bwMode="auto">
              <a:xfrm>
                <a:off x="211" y="3906"/>
                <a:ext cx="385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 dirty="0"/>
                  <a:t>CD-ROM</a:t>
                </a:r>
              </a:p>
            </p:txBody>
          </p:sp>
        </p:grpSp>
        <p:grpSp>
          <p:nvGrpSpPr>
            <p:cNvPr id="14" name="Group 54"/>
            <p:cNvGrpSpPr>
              <a:grpSpLocks/>
            </p:cNvGrpSpPr>
            <p:nvPr/>
          </p:nvGrpSpPr>
          <p:grpSpPr bwMode="auto">
            <a:xfrm>
              <a:off x="229" y="3099"/>
              <a:ext cx="430" cy="546"/>
              <a:chOff x="229" y="3099"/>
              <a:chExt cx="430" cy="546"/>
            </a:xfrm>
          </p:grpSpPr>
          <p:pic>
            <p:nvPicPr>
              <p:cNvPr id="9268" name="Picture 52"/>
              <p:cNvPicPr>
                <a:picLocks noChangeArrowheads="1"/>
              </p:cNvPicPr>
              <p:nvPr/>
            </p:nvPicPr>
            <p:blipFill>
              <a:blip r:embed="rId12" cstate="print"/>
              <a:srcRect/>
              <a:stretch>
                <a:fillRect/>
              </a:stretch>
            </p:blipFill>
            <p:spPr bwMode="auto">
              <a:xfrm>
                <a:off x="301" y="3099"/>
                <a:ext cx="358" cy="3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69" name="Rectangle 53"/>
              <p:cNvSpPr>
                <a:spLocks noChangeArrowheads="1"/>
              </p:cNvSpPr>
              <p:nvPr/>
            </p:nvSpPr>
            <p:spPr bwMode="auto">
              <a:xfrm>
                <a:off x="229" y="3451"/>
                <a:ext cx="352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Joystick</a:t>
                </a:r>
              </a:p>
            </p:txBody>
          </p:sp>
        </p:grpSp>
        <p:grpSp>
          <p:nvGrpSpPr>
            <p:cNvPr id="15" name="Group 57"/>
            <p:cNvGrpSpPr>
              <a:grpSpLocks/>
            </p:cNvGrpSpPr>
            <p:nvPr/>
          </p:nvGrpSpPr>
          <p:grpSpPr bwMode="auto">
            <a:xfrm>
              <a:off x="750" y="3110"/>
              <a:ext cx="424" cy="540"/>
              <a:chOff x="750" y="3110"/>
              <a:chExt cx="424" cy="540"/>
            </a:xfrm>
          </p:grpSpPr>
          <p:pic>
            <p:nvPicPr>
              <p:cNvPr id="9271" name="Picture 55"/>
              <p:cNvPicPr>
                <a:picLocks noChangeArrowheads="1"/>
              </p:cNvPicPr>
              <p:nvPr/>
            </p:nvPicPr>
            <p:blipFill>
              <a:blip r:embed="rId13" cstate="print"/>
              <a:srcRect/>
              <a:stretch>
                <a:fillRect/>
              </a:stretch>
            </p:blipFill>
            <p:spPr bwMode="auto">
              <a:xfrm>
                <a:off x="837" y="3110"/>
                <a:ext cx="337" cy="35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  <p:sp>
            <p:nvSpPr>
              <p:cNvPr id="9272" name="Rectangle 56"/>
              <p:cNvSpPr>
                <a:spLocks noChangeArrowheads="1"/>
              </p:cNvSpPr>
              <p:nvPr/>
            </p:nvSpPr>
            <p:spPr bwMode="auto">
              <a:xfrm>
                <a:off x="750" y="3456"/>
                <a:ext cx="364" cy="19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spAutoFit/>
              </a:bodyPr>
              <a:lstStyle/>
              <a:p>
                <a:pPr defTabSz="762000"/>
                <a:r>
                  <a:rPr lang="fr-FR" sz="1400"/>
                  <a:t>Scanner</a:t>
                </a:r>
              </a:p>
            </p:txBody>
          </p:sp>
        </p:grpSp>
      </p:grpSp>
      <p:sp>
        <p:nvSpPr>
          <p:cNvPr id="9275" name="Rectangle 59"/>
          <p:cNvSpPr>
            <a:spLocks noChangeArrowheads="1"/>
          </p:cNvSpPr>
          <p:nvPr/>
        </p:nvSpPr>
        <p:spPr bwMode="auto">
          <a:xfrm>
            <a:off x="5181601" y="4564064"/>
            <a:ext cx="1910202" cy="3391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ctr" defTabSz="762000"/>
            <a:r>
              <a:rPr lang="fr-FR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Mémoires auxiliaires</a:t>
            </a:r>
          </a:p>
        </p:txBody>
      </p:sp>
      <p:grpSp>
        <p:nvGrpSpPr>
          <p:cNvPr id="16" name="Group 62"/>
          <p:cNvGrpSpPr>
            <a:grpSpLocks/>
          </p:cNvGrpSpPr>
          <p:nvPr/>
        </p:nvGrpSpPr>
        <p:grpSpPr bwMode="auto">
          <a:xfrm>
            <a:off x="6045206" y="4902204"/>
            <a:ext cx="1703918" cy="908051"/>
            <a:chOff x="2856" y="3088"/>
            <a:chExt cx="805" cy="572"/>
          </a:xfrm>
        </p:grpSpPr>
        <p:pic>
          <p:nvPicPr>
            <p:cNvPr id="9276" name="Picture 60"/>
            <p:cNvPicPr>
              <a:picLocks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2951" y="3088"/>
              <a:ext cx="414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277" name="Rectangle 61"/>
            <p:cNvSpPr>
              <a:spLocks noChangeArrowheads="1"/>
            </p:cNvSpPr>
            <p:nvPr/>
          </p:nvSpPr>
          <p:spPr bwMode="auto">
            <a:xfrm>
              <a:off x="2856" y="3466"/>
              <a:ext cx="805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fr-FR" sz="1400" dirty="0" smtClean="0"/>
                <a:t>Disquette ou clé USB</a:t>
              </a:r>
              <a:endParaRPr lang="fr-FR" sz="1400" dirty="0"/>
            </a:p>
          </p:txBody>
        </p:sp>
      </p:grpSp>
      <p:grpSp>
        <p:nvGrpSpPr>
          <p:cNvPr id="17" name="Group 67"/>
          <p:cNvGrpSpPr>
            <a:grpSpLocks/>
          </p:cNvGrpSpPr>
          <p:nvPr/>
        </p:nvGrpSpPr>
        <p:grpSpPr bwMode="auto">
          <a:xfrm>
            <a:off x="5998632" y="5908680"/>
            <a:ext cx="1132417" cy="708026"/>
            <a:chOff x="2834" y="3722"/>
            <a:chExt cx="535" cy="446"/>
          </a:xfrm>
        </p:grpSpPr>
        <p:grpSp>
          <p:nvGrpSpPr>
            <p:cNvPr id="18" name="Group 65"/>
            <p:cNvGrpSpPr>
              <a:grpSpLocks/>
            </p:cNvGrpSpPr>
            <p:nvPr/>
          </p:nvGrpSpPr>
          <p:grpSpPr bwMode="auto">
            <a:xfrm>
              <a:off x="2924" y="3722"/>
              <a:ext cx="445" cy="228"/>
              <a:chOff x="2924" y="3722"/>
              <a:chExt cx="445" cy="228"/>
            </a:xfrm>
          </p:grpSpPr>
          <p:sp>
            <p:nvSpPr>
              <p:cNvPr id="9279" name="Freeform 63"/>
              <p:cNvSpPr>
                <a:spLocks/>
              </p:cNvSpPr>
              <p:nvPr/>
            </p:nvSpPr>
            <p:spPr bwMode="auto">
              <a:xfrm>
                <a:off x="2924" y="3755"/>
                <a:ext cx="445" cy="195"/>
              </a:xfrm>
              <a:custGeom>
                <a:avLst/>
                <a:gdLst/>
                <a:ahLst/>
                <a:cxnLst>
                  <a:cxn ang="0">
                    <a:pos x="0" y="1"/>
                  </a:cxn>
                  <a:cxn ang="0">
                    <a:pos x="0" y="159"/>
                  </a:cxn>
                  <a:cxn ang="0">
                    <a:pos x="7" y="166"/>
                  </a:cxn>
                  <a:cxn ang="0">
                    <a:pos x="17" y="171"/>
                  </a:cxn>
                  <a:cxn ang="0">
                    <a:pos x="33" y="176"/>
                  </a:cxn>
                  <a:cxn ang="0">
                    <a:pos x="54" y="181"/>
                  </a:cxn>
                  <a:cxn ang="0">
                    <a:pos x="82" y="186"/>
                  </a:cxn>
                  <a:cxn ang="0">
                    <a:pos x="112" y="189"/>
                  </a:cxn>
                  <a:cxn ang="0">
                    <a:pos x="143" y="191"/>
                  </a:cxn>
                  <a:cxn ang="0">
                    <a:pos x="173" y="192"/>
                  </a:cxn>
                  <a:cxn ang="0">
                    <a:pos x="201" y="194"/>
                  </a:cxn>
                  <a:cxn ang="0">
                    <a:pos x="231" y="194"/>
                  </a:cxn>
                  <a:cxn ang="0">
                    <a:pos x="266" y="192"/>
                  </a:cxn>
                  <a:cxn ang="0">
                    <a:pos x="296" y="192"/>
                  </a:cxn>
                  <a:cxn ang="0">
                    <a:pos x="328" y="189"/>
                  </a:cxn>
                  <a:cxn ang="0">
                    <a:pos x="358" y="186"/>
                  </a:cxn>
                  <a:cxn ang="0">
                    <a:pos x="380" y="182"/>
                  </a:cxn>
                  <a:cxn ang="0">
                    <a:pos x="403" y="178"/>
                  </a:cxn>
                  <a:cxn ang="0">
                    <a:pos x="420" y="173"/>
                  </a:cxn>
                  <a:cxn ang="0">
                    <a:pos x="429" y="170"/>
                  </a:cxn>
                  <a:cxn ang="0">
                    <a:pos x="438" y="165"/>
                  </a:cxn>
                  <a:cxn ang="0">
                    <a:pos x="444" y="159"/>
                  </a:cxn>
                  <a:cxn ang="0">
                    <a:pos x="444" y="0"/>
                  </a:cxn>
                  <a:cxn ang="0">
                    <a:pos x="0" y="1"/>
                  </a:cxn>
                </a:cxnLst>
                <a:rect l="0" t="0" r="r" b="b"/>
                <a:pathLst>
                  <a:path w="445" h="195">
                    <a:moveTo>
                      <a:pt x="0" y="1"/>
                    </a:moveTo>
                    <a:lnTo>
                      <a:pt x="0" y="159"/>
                    </a:lnTo>
                    <a:lnTo>
                      <a:pt x="7" y="166"/>
                    </a:lnTo>
                    <a:lnTo>
                      <a:pt x="17" y="171"/>
                    </a:lnTo>
                    <a:lnTo>
                      <a:pt x="33" y="176"/>
                    </a:lnTo>
                    <a:lnTo>
                      <a:pt x="54" y="181"/>
                    </a:lnTo>
                    <a:lnTo>
                      <a:pt x="82" y="186"/>
                    </a:lnTo>
                    <a:lnTo>
                      <a:pt x="112" y="189"/>
                    </a:lnTo>
                    <a:lnTo>
                      <a:pt x="143" y="191"/>
                    </a:lnTo>
                    <a:lnTo>
                      <a:pt x="173" y="192"/>
                    </a:lnTo>
                    <a:lnTo>
                      <a:pt x="201" y="194"/>
                    </a:lnTo>
                    <a:lnTo>
                      <a:pt x="231" y="194"/>
                    </a:lnTo>
                    <a:lnTo>
                      <a:pt x="266" y="192"/>
                    </a:lnTo>
                    <a:lnTo>
                      <a:pt x="296" y="192"/>
                    </a:lnTo>
                    <a:lnTo>
                      <a:pt x="328" y="189"/>
                    </a:lnTo>
                    <a:lnTo>
                      <a:pt x="358" y="186"/>
                    </a:lnTo>
                    <a:lnTo>
                      <a:pt x="380" y="182"/>
                    </a:lnTo>
                    <a:lnTo>
                      <a:pt x="403" y="178"/>
                    </a:lnTo>
                    <a:lnTo>
                      <a:pt x="420" y="173"/>
                    </a:lnTo>
                    <a:lnTo>
                      <a:pt x="429" y="170"/>
                    </a:lnTo>
                    <a:lnTo>
                      <a:pt x="438" y="165"/>
                    </a:lnTo>
                    <a:lnTo>
                      <a:pt x="444" y="159"/>
                    </a:lnTo>
                    <a:lnTo>
                      <a:pt x="444" y="0"/>
                    </a:lnTo>
                    <a:lnTo>
                      <a:pt x="0" y="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fr-FR"/>
              </a:p>
            </p:txBody>
          </p:sp>
          <p:sp>
            <p:nvSpPr>
              <p:cNvPr id="9280" name="Oval 64"/>
              <p:cNvSpPr>
                <a:spLocks noChangeArrowheads="1"/>
              </p:cNvSpPr>
              <p:nvPr/>
            </p:nvSpPr>
            <p:spPr bwMode="auto">
              <a:xfrm>
                <a:off x="2928" y="3722"/>
                <a:ext cx="436" cy="6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rgbClr val="FFFFF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/>
              </a:p>
            </p:txBody>
          </p:sp>
        </p:grpSp>
        <p:sp>
          <p:nvSpPr>
            <p:cNvPr id="9282" name="Rectangle 66"/>
            <p:cNvSpPr>
              <a:spLocks noChangeArrowheads="1"/>
            </p:cNvSpPr>
            <p:nvPr/>
          </p:nvSpPr>
          <p:spPr bwMode="auto">
            <a:xfrm>
              <a:off x="2834" y="3974"/>
              <a:ext cx="463" cy="1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spAutoFit/>
            </a:bodyPr>
            <a:lstStyle/>
            <a:p>
              <a:pPr defTabSz="762000"/>
              <a:r>
                <a:rPr lang="fr-FR" sz="1400" dirty="0"/>
                <a:t>Disque dur</a:t>
              </a:r>
            </a:p>
          </p:txBody>
        </p:sp>
      </p:grpSp>
      <p:sp>
        <p:nvSpPr>
          <p:cNvPr id="9284" name="Line 68"/>
          <p:cNvSpPr>
            <a:spLocks noChangeShapeType="1"/>
          </p:cNvSpPr>
          <p:nvPr/>
        </p:nvSpPr>
        <p:spPr bwMode="auto">
          <a:xfrm>
            <a:off x="6428318" y="3206751"/>
            <a:ext cx="4233" cy="1228725"/>
          </a:xfrm>
          <a:prstGeom prst="line">
            <a:avLst/>
          </a:prstGeom>
          <a:noFill/>
          <a:ln w="50800">
            <a:solidFill>
              <a:srgbClr val="868686"/>
            </a:solidFill>
            <a:round/>
            <a:headEnd type="stealth" w="med" len="lg"/>
            <a:tailEnd type="stealth" w="med" len="lg"/>
          </a:ln>
          <a:effectLst>
            <a:outerShdw dist="35921" dir="2700000" algn="ctr" rotWithShape="0">
              <a:srgbClr val="FFFFFF"/>
            </a:outerShdw>
          </a:effectLst>
        </p:spPr>
        <p:txBody>
          <a:bodyPr wrap="none" anchor="ctr"/>
          <a:lstStyle/>
          <a:p>
            <a:endParaRPr lang="fr-FR"/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0" y="-1270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5. Schéma général de  fonctionnement d’un ordinateur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r>
              <a:rPr lang="fr-FR" sz="2800" b="1" dirty="0" smtClean="0"/>
              <a:t>(rôle de ses composants)</a:t>
            </a:r>
            <a:endParaRPr lang="en-US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7884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BDA608BC-105D-4C19-BCEC-20B4BC9F433D}" type="slidenum">
              <a:rPr lang="fr-FR" sz="2800" b="1">
                <a:solidFill>
                  <a:srgbClr val="FF0000"/>
                </a:solidFill>
              </a:rPr>
              <a:pPr/>
              <a:t>11</a:t>
            </a:fld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71" name="Rectangle 1"/>
          <p:cNvSpPr>
            <a:spLocks noChangeArrowheads="1"/>
          </p:cNvSpPr>
          <p:nvPr/>
        </p:nvSpPr>
        <p:spPr bwMode="auto">
          <a:xfrm>
            <a:off x="0" y="-1270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5.  Schéma général de  fonctionnement d’un ordinateur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  <a:r>
              <a:rPr lang="fr-FR" sz="2800" b="1" dirty="0" smtClean="0"/>
              <a:t>(rôle de ses composants) (suite)</a:t>
            </a:r>
            <a:endParaRPr lang="en-US" sz="2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1193800"/>
            <a:ext cx="87961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Processeur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Traitement de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 num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rique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2171700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moire centrale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 processeur 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 sert pour stocker et 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moriser les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donn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et le 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sultat de leurs traitements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sym typeface="Wingdings" pitchFamily="2" charset="2"/>
            </a:endParaRPr>
          </a:p>
        </p:txBody>
      </p:sp>
      <p:sp>
        <p:nvSpPr>
          <p:cNvPr id="41987" name="Rectangle 3"/>
          <p:cNvSpPr>
            <a:spLocks noChangeArrowheads="1"/>
          </p:cNvSpPr>
          <p:nvPr/>
        </p:nvSpPr>
        <p:spPr bwMode="auto">
          <a:xfrm>
            <a:off x="0" y="3695700"/>
            <a:ext cx="12192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p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riph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riques permettent la communication avec le monde ext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 </a:t>
            </a:r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4838700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Bus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Lignes liant les diff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rents constituants de la carte 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 et permettant 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change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des donn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  <a:sym typeface="Wingdings" pitchFamily="2" charset="2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es (informations) entre eux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6. Les formes de l’ordinateur</a:t>
            </a:r>
          </a:p>
        </p:txBody>
      </p:sp>
      <p:pic>
        <p:nvPicPr>
          <p:cNvPr id="440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20663"/>
            <a:ext cx="6858000" cy="3101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403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9525" y="11105"/>
            <a:ext cx="3657600" cy="3242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" name="Rectangle 10"/>
          <p:cNvSpPr/>
          <p:nvPr/>
        </p:nvSpPr>
        <p:spPr>
          <a:xfrm>
            <a:off x="1643942" y="3320534"/>
            <a:ext cx="12093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/>
              <a:t>Desktop</a:t>
            </a:r>
            <a:endParaRPr lang="en-US" sz="2400" dirty="0"/>
          </a:p>
        </p:txBody>
      </p:sp>
      <p:sp>
        <p:nvSpPr>
          <p:cNvPr id="44038" name="Rectangle 6"/>
          <p:cNvSpPr>
            <a:spLocks noChangeArrowheads="1"/>
          </p:cNvSpPr>
          <p:nvPr/>
        </p:nvSpPr>
        <p:spPr bwMode="auto">
          <a:xfrm>
            <a:off x="5016500" y="3238500"/>
            <a:ext cx="1270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Tour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039" name="Rectangle 7"/>
          <p:cNvSpPr>
            <a:spLocks noChangeArrowheads="1"/>
          </p:cNvSpPr>
          <p:nvPr/>
        </p:nvSpPr>
        <p:spPr bwMode="auto">
          <a:xfrm>
            <a:off x="3225800" y="3263900"/>
            <a:ext cx="184217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Mini-tour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8048227" y="3155434"/>
            <a:ext cx="27584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Portable (</a:t>
            </a:r>
            <a:r>
              <a:rPr lang="fr-FR" sz="2400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laptop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lang="en-US" sz="2400" dirty="0" smtClean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44040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38262" y="3886200"/>
            <a:ext cx="1828800" cy="2090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9" name="Rectangle 18"/>
          <p:cNvSpPr/>
          <p:nvPr/>
        </p:nvSpPr>
        <p:spPr>
          <a:xfrm>
            <a:off x="1199120" y="6165334"/>
            <a:ext cx="222336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Tablette (tactile)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4042" name="Picture 10"/>
          <p:cNvPicPr>
            <a:picLocks noChangeAspect="1" noChangeArrowheads="1"/>
          </p:cNvPicPr>
          <p:nvPr/>
        </p:nvPicPr>
        <p:blipFill>
          <a:blip r:embed="rId5"/>
          <a:srcRect t="13033"/>
          <a:stretch>
            <a:fillRect/>
          </a:stretch>
        </p:blipFill>
        <p:spPr bwMode="auto">
          <a:xfrm>
            <a:off x="4622800" y="3810000"/>
            <a:ext cx="3200400" cy="271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5262871" y="6063734"/>
            <a:ext cx="151182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Tout en un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8788400" y="6356350"/>
            <a:ext cx="2743200" cy="365125"/>
          </a:xfrm>
        </p:spPr>
        <p:txBody>
          <a:bodyPr vert="horz" lIns="91440" tIns="45720" rIns="91440" bIns="45720" rtlCol="0" anchor="ctr"/>
          <a:lstStyle/>
          <a:p>
            <a:fld id="{BDA608BC-105D-4C19-BCEC-20B4BC9F433D}" type="slidenum">
              <a:rPr lang="fr-FR" sz="2800" b="1">
                <a:solidFill>
                  <a:srgbClr val="FF0000"/>
                </a:solidFill>
              </a:rPr>
              <a:pPr/>
              <a:t>12</a:t>
            </a:fld>
            <a:endParaRPr lang="fr-FR" sz="2800" b="1" dirty="0">
              <a:solidFill>
                <a:srgbClr val="FF0000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616535" y="4692134"/>
            <a:ext cx="297010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2400" dirty="0" smtClean="0"/>
              <a:t>Smartphone </a:t>
            </a:r>
          </a:p>
          <a:p>
            <a:pPr algn="ctr"/>
            <a:r>
              <a:rPr lang="fr-FR" sz="2400" dirty="0" smtClean="0"/>
              <a:t>(téléphone intelligent)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9284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2. Le PC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0" y="303784"/>
            <a:ext cx="122333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1. Définition d’un ordinateur</a:t>
            </a:r>
            <a:endParaRPr lang="fr-F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0" y="160603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Architecture de Von Neumann 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230453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4. Composition d’un PC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0" y="308610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algn="just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5. Schéma général de fonctionnement d’un ordinateur</a:t>
            </a:r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430530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0" lvl="0" indent="0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6. Les formes de l’ordinateur</a:t>
            </a:r>
          </a:p>
        </p:txBody>
      </p:sp>
      <p:sp>
        <p:nvSpPr>
          <p:cNvPr id="15" name="Espace réservé du numéro de diapositive 14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2</a:t>
            </a:fld>
            <a:endParaRPr lang="fr-FR" sz="28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8990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11684"/>
            <a:ext cx="122333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1. Définition d’un ordinateur</a:t>
            </a:r>
            <a:endParaRPr lang="fr-FR" sz="28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0" y="812800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Ordinateur est un syst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 informatique (voir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2.2. Syst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 informatique </a:t>
            </a:r>
            <a:r>
              <a:rPr kumimoji="0" lang="fr-FR" sz="280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 chapitre 1)</a:t>
            </a:r>
            <a:endParaRPr kumimoji="0" lang="fr-FR" sz="2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301122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2. Le PC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3683000"/>
            <a:ext cx="12192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IBM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Internal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Business Machines) en 1981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(commercialisation)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ordinateur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pour une utilisation personnelle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  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PC (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Personal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Computer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)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3</a:t>
            </a:fld>
            <a:endParaRPr lang="fr-FR" sz="2800" b="1" dirty="0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Espace réservé du contenu 4"/>
          <p:cNvGrpSpPr>
            <a:grpSpLocks noGrp="1"/>
          </p:cNvGrpSpPr>
          <p:nvPr>
            <p:ph idx="1"/>
          </p:nvPr>
        </p:nvGrpSpPr>
        <p:grpSpPr>
          <a:xfrm>
            <a:off x="1619213" y="1546205"/>
            <a:ext cx="9144000" cy="5029200"/>
            <a:chOff x="1214414" y="-1320693"/>
            <a:chExt cx="7358114" cy="8178717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214414" y="285729"/>
              <a:ext cx="7358114" cy="5616363"/>
            </a:xfrm>
            <a:prstGeom prst="roundRect">
              <a:avLst>
                <a:gd name="adj" fmla="val 6843"/>
              </a:avLst>
            </a:prstGeom>
            <a:solidFill>
              <a:schemeClr val="accent3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7" name="Rectangle à coins arrondis 6"/>
            <p:cNvSpPr/>
            <p:nvPr/>
          </p:nvSpPr>
          <p:spPr>
            <a:xfrm>
              <a:off x="1865553" y="714354"/>
              <a:ext cx="6120952" cy="4125562"/>
            </a:xfrm>
            <a:prstGeom prst="roundRect">
              <a:avLst>
                <a:gd name="adj" fmla="val 5887"/>
              </a:avLst>
            </a:prstGeom>
            <a:gradFill>
              <a:gsLst>
                <a:gs pos="0">
                  <a:srgbClr val="FBEAC7"/>
                </a:gs>
                <a:gs pos="17999">
                  <a:srgbClr val="FEE7F2"/>
                </a:gs>
                <a:gs pos="36000">
                  <a:srgbClr val="FAC77D"/>
                </a:gs>
                <a:gs pos="61000">
                  <a:srgbClr val="FBA97D"/>
                </a:gs>
                <a:gs pos="82001">
                  <a:srgbClr val="FBD49C"/>
                </a:gs>
                <a:gs pos="100000">
                  <a:srgbClr val="FEE7F2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 dirty="0"/>
            </a:p>
          </p:txBody>
        </p:sp>
        <p:sp>
          <p:nvSpPr>
            <p:cNvPr id="8" name="Rectangle à coins arrondis 7"/>
            <p:cNvSpPr/>
            <p:nvPr/>
          </p:nvSpPr>
          <p:spPr>
            <a:xfrm>
              <a:off x="5348377" y="2290699"/>
              <a:ext cx="2377661" cy="2281308"/>
            </a:xfrm>
            <a:prstGeom prst="roundRect">
              <a:avLst>
                <a:gd name="adj" fmla="val 5887"/>
              </a:avLst>
            </a:prstGeom>
            <a:gradFill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L’unité</a:t>
              </a: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 Arithmétique </a:t>
              </a: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et Logique </a:t>
              </a: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(UAL)</a:t>
              </a:r>
              <a:endParaRPr lang="fr-F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à coins arrondis 8"/>
            <p:cNvSpPr/>
            <p:nvPr/>
          </p:nvSpPr>
          <p:spPr>
            <a:xfrm>
              <a:off x="2191135" y="2290699"/>
              <a:ext cx="2344194" cy="2281308"/>
            </a:xfrm>
            <a:prstGeom prst="roundRect">
              <a:avLst>
                <a:gd name="adj" fmla="val 5887"/>
              </a:avLst>
            </a:prstGeom>
            <a:gradFill>
              <a:gsLst>
                <a:gs pos="0">
                  <a:srgbClr val="03D4A8"/>
                </a:gs>
                <a:gs pos="25000">
                  <a:srgbClr val="21D6E0"/>
                </a:gs>
                <a:gs pos="75000">
                  <a:srgbClr val="0087E6"/>
                </a:gs>
                <a:gs pos="100000">
                  <a:srgbClr val="005CBF"/>
                </a:gs>
              </a:gsLst>
              <a:lin ang="5400000" scaled="0"/>
            </a:gra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L’unité </a:t>
              </a: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de Contrôle </a:t>
              </a:r>
            </a:p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(UC) </a:t>
              </a:r>
              <a:endParaRPr lang="fr-F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0" name="ZoneTexte 5"/>
            <p:cNvSpPr txBox="1"/>
            <p:nvPr/>
          </p:nvSpPr>
          <p:spPr>
            <a:xfrm>
              <a:off x="2285984" y="785793"/>
              <a:ext cx="5214974" cy="135140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400" b="1" dirty="0" smtClean="0"/>
                <a:t>L’unité centrale de traitement  (Central </a:t>
              </a:r>
              <a:r>
                <a:rPr lang="fr-FR" sz="2400" b="1" dirty="0" err="1" smtClean="0"/>
                <a:t>Processing</a:t>
              </a:r>
              <a:r>
                <a:rPr lang="fr-FR" sz="2400" b="1" dirty="0" smtClean="0"/>
                <a:t> Unit (CPU))</a:t>
              </a:r>
              <a:endParaRPr lang="fr-FR" sz="2400" b="1" dirty="0"/>
            </a:p>
          </p:txBody>
        </p:sp>
        <p:sp>
          <p:nvSpPr>
            <p:cNvPr id="11" name="Rectangle avec flèche vers le haut 10"/>
            <p:cNvSpPr/>
            <p:nvPr/>
          </p:nvSpPr>
          <p:spPr>
            <a:xfrm>
              <a:off x="5737290" y="4986586"/>
              <a:ext cx="1706278" cy="1800001"/>
            </a:xfrm>
            <a:prstGeom prst="upArrowCallout">
              <a:avLst>
                <a:gd name="adj1" fmla="val 23334"/>
                <a:gd name="adj2" fmla="val 25494"/>
                <a:gd name="adj3" fmla="val 41049"/>
                <a:gd name="adj4" fmla="val 33619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Entrées</a:t>
              </a:r>
              <a:r>
                <a:rPr lang="fr-FR" dirty="0" smtClean="0"/>
                <a:t> </a:t>
              </a:r>
              <a:endParaRPr lang="fr-FR" dirty="0"/>
            </a:p>
          </p:txBody>
        </p:sp>
        <p:sp>
          <p:nvSpPr>
            <p:cNvPr id="12" name="Rectangle avec flèche vers le bas 11"/>
            <p:cNvSpPr/>
            <p:nvPr/>
          </p:nvSpPr>
          <p:spPr>
            <a:xfrm>
              <a:off x="2714612" y="5058024"/>
              <a:ext cx="1800000" cy="1800000"/>
            </a:xfrm>
            <a:prstGeom prst="downArrowCallout">
              <a:avLst>
                <a:gd name="adj1" fmla="val 22681"/>
                <a:gd name="adj2" fmla="val 25000"/>
                <a:gd name="adj3" fmla="val 41886"/>
                <a:gd name="adj4" fmla="val 34585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400" b="1" dirty="0" smtClean="0">
                  <a:solidFill>
                    <a:schemeClr val="tx1"/>
                  </a:solidFill>
                </a:rPr>
                <a:t>Sorties</a:t>
              </a:r>
              <a:endParaRPr lang="fr-FR" sz="2400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Organigramme : Multidocument 12"/>
            <p:cNvSpPr/>
            <p:nvPr/>
          </p:nvSpPr>
          <p:spPr>
            <a:xfrm>
              <a:off x="3000364" y="-1320693"/>
              <a:ext cx="3929090" cy="1168392"/>
            </a:xfrm>
            <a:prstGeom prst="flowChartMultidocument">
              <a:avLst/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fr-FR" sz="2800" dirty="0" smtClean="0">
                  <a:solidFill>
                    <a:schemeClr val="tx1"/>
                  </a:solidFill>
                </a:rPr>
                <a:t>Mémoire centrale</a:t>
              </a:r>
              <a:endParaRPr lang="fr-FR" sz="2800" dirty="0">
                <a:solidFill>
                  <a:schemeClr val="tx1"/>
                </a:solidFill>
              </a:endParaRPr>
            </a:p>
          </p:txBody>
        </p:sp>
        <p:sp>
          <p:nvSpPr>
            <p:cNvPr id="14" name="Double flèche verticale 13"/>
            <p:cNvSpPr/>
            <p:nvPr/>
          </p:nvSpPr>
          <p:spPr>
            <a:xfrm>
              <a:off x="5572132" y="-214338"/>
              <a:ext cx="500066" cy="928694"/>
            </a:xfrm>
            <a:prstGeom prst="upDownArrow">
              <a:avLst>
                <a:gd name="adj1" fmla="val 20203"/>
                <a:gd name="adj2" fmla="val 29797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  <p:sp>
          <p:nvSpPr>
            <p:cNvPr id="15" name="Double flèche verticale 14"/>
            <p:cNvSpPr/>
            <p:nvPr/>
          </p:nvSpPr>
          <p:spPr>
            <a:xfrm>
              <a:off x="3286116" y="-152303"/>
              <a:ext cx="500066" cy="866658"/>
            </a:xfrm>
            <a:prstGeom prst="upDownArrow">
              <a:avLst>
                <a:gd name="adj1" fmla="val 24746"/>
                <a:gd name="adj2" fmla="val 29797"/>
              </a:avLst>
            </a:prstGeom>
            <a:solidFill>
              <a:schemeClr val="accent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fr-FR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fr-FR"/>
            </a:p>
          </p:txBody>
        </p:sp>
      </p:grpSp>
      <p:sp>
        <p:nvSpPr>
          <p:cNvPr id="17" name="Espace réservé du numéro de diapositive 16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4</a:t>
            </a:fld>
            <a:endParaRPr lang="fr-FR" sz="2800" b="1">
              <a:solidFill>
                <a:srgbClr val="FF0000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Architecture de Von Neumann </a:t>
            </a:r>
          </a:p>
        </p:txBody>
      </p:sp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0" y="469900"/>
            <a:ext cx="12192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John Von Neumann (1903-1957)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  <a:sym typeface="Wingdings" pitchFamily="2" charset="2"/>
              </a:rPr>
              <a:t>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modèle décrivant les principes de fonctionnement d’un ordinateur (architecture de Von Neumann) (théorie)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  <a:sym typeface="Wingdings" pitchFamily="2" charset="2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Architecture de Von Neumann (suite) 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647700"/>
            <a:ext cx="4739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Architecture de Von Neumann</a:t>
            </a:r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1" y="1257300"/>
            <a:ext cx="1219200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Central </a:t>
            </a:r>
            <a:r>
              <a:rPr kumimoji="0" lang="fr-FR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Processing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Unit (CPU) (unit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centrale de traitement)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Unit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Arithm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tique et Logique (UAL)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UAL effectue des op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rations sur les bits 0 et 1 (fonctions arithm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tiques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 fonctions de comparaison et de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calage)</a:t>
            </a:r>
            <a:endParaRPr lang="en-US" sz="28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Unit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contrôle (UC)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quencer les instructions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par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UAL 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est-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dire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terminer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fr-FR" sz="2800" dirty="0" smtClean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l'ordre dans lequel se succ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dent les instructions ex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 par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UAL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S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quence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instructions = f (programme enregistr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dans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la 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moire 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fr-FR" sz="2800" dirty="0" smtClean="0">
                <a:solidFill>
                  <a:srgbClr val="0070C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centrale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et les donn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es)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5</a:t>
            </a:fld>
            <a:endParaRPr lang="fr-FR" sz="2800" b="1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3. Architecture de Von Neumann (suite) </a:t>
            </a:r>
          </a:p>
        </p:txBody>
      </p:sp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0" y="647700"/>
            <a:ext cx="473995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eaLnBrk="1" fontAlgn="base" hangingPunct="1">
              <a:spcBef>
                <a:spcPct val="0"/>
              </a:spcBef>
              <a:spcAft>
                <a:spcPct val="0"/>
              </a:spcAft>
              <a:buClrTx/>
              <a:buFontTx/>
              <a:buChar char="•"/>
            </a:pPr>
            <a:r>
              <a:rPr lang="fr-FR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Architecture de Von Neumann</a:t>
            </a:r>
          </a:p>
        </p:txBody>
      </p:sp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0" y="1346200"/>
            <a:ext cx="121920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Dispositifs d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Communication avec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Lecture de donn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es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Lecture des programmes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Dispositifs de sortie </a:t>
            </a:r>
            <a:endParaRPr kumimoji="0" lang="en-US" sz="2800" b="0" i="0" u="none" strike="noStrike" cap="none" normalizeH="0" baseline="0" dirty="0" smtClean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Communication avec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rieur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Fournir les r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sultats (de calcul par exemple)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directement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à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utilisateur</a:t>
            </a: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Symbol" pitchFamily="18" charset="2"/>
              <a:buChar char="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moire centrale</a:t>
            </a:r>
            <a:endParaRPr kumimoji="0" lang="en-US" sz="28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Programmes</a:t>
            </a:r>
            <a:endParaRPr kumimoji="0" lang="fr-FR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6</a:t>
            </a:fld>
            <a:endParaRPr lang="fr-FR" sz="2800" b="1">
              <a:solidFill>
                <a:srgbClr val="FF0000"/>
              </a:solidFill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CF4668DC-857F-487D-BFFA-8C0CA5037977}" type="slidenum">
              <a:rPr lang="fr-BE" sz="2800" b="1" smtClean="0">
                <a:solidFill>
                  <a:srgbClr val="FF0000"/>
                </a:solidFill>
              </a:rPr>
              <a:pPr/>
              <a:t>7</a:t>
            </a:fld>
            <a:endParaRPr lang="fr-BE" sz="2800" b="1" dirty="0">
              <a:solidFill>
                <a:srgbClr val="FF0000"/>
              </a:solidFill>
            </a:endParaRPr>
          </a:p>
        </p:txBody>
      </p:sp>
      <p:pic>
        <p:nvPicPr>
          <p:cNvPr id="9" name="Espace réservé du contenu 8" descr="Composition-PC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09600" y="1000108"/>
            <a:ext cx="10915688" cy="5286412"/>
          </a:xfrm>
        </p:spPr>
      </p:pic>
      <p:sp>
        <p:nvSpPr>
          <p:cNvPr id="5" name="Rectangle 4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4. </a:t>
            </a: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Composition d’un PC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8</a:t>
            </a:fld>
            <a:endParaRPr lang="fr-FR" sz="2800" b="1">
              <a:solidFill>
                <a:srgbClr val="FF0000"/>
              </a:solidFill>
            </a:endParaRPr>
          </a:p>
        </p:txBody>
      </p:sp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1" y="302359"/>
            <a:ext cx="12192000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Unit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centrale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Alimentation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Carte m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è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Processeur ou microprocesseur ou CPU (Central </a:t>
            </a:r>
            <a:r>
              <a:rPr kumimoji="0" lang="fr-FR" sz="2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Processing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Unit)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Unit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Arithm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tique et Logique (UAL) ou UC 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(voir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Architecture de  </a:t>
            </a: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tabLst/>
            </a:pPr>
            <a:r>
              <a:rPr lang="en-US" sz="26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kumimoji="0" lang="en-US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Von Neumann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828800" marR="0" lvl="4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Unit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 contrôle (UC) (voir </a:t>
            </a:r>
            <a:r>
              <a:rPr kumimoji="0" lang="fr-FR" sz="2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Architecture de Von Neumann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600" b="0" i="0" u="none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Connecteurs</a:t>
            </a:r>
            <a:endParaRPr kumimoji="0" lang="fr-F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moire vive (RAM)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Cartes d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extensions ou cartes d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interfaces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Carte graphique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Carte son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1371600" marR="0" lvl="3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Carte r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seau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Disque dur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Lecteur CD/DVD</a:t>
            </a:r>
            <a:endParaRPr kumimoji="0" lang="fr-F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4. </a:t>
            </a: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Composition d’un PC (suite)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/>
          <a:p>
            <a:fld id="{48076011-8115-47B4-B914-0A485709FB3B}" type="slidenum">
              <a:rPr lang="fr-FR" sz="2800" b="1" smtClean="0">
                <a:solidFill>
                  <a:srgbClr val="FF0000"/>
                </a:solidFill>
              </a:rPr>
              <a:pPr/>
              <a:t>9</a:t>
            </a:fld>
            <a:endParaRPr lang="fr-FR" sz="2800" b="1">
              <a:solidFill>
                <a:srgbClr val="FF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28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4. </a:t>
            </a:r>
            <a:r>
              <a:rPr lang="fr-FR" sz="28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itchFamily="18" charset="0"/>
                <a:cs typeface="Times New Roman" pitchFamily="18" charset="0"/>
              </a:rPr>
              <a:t>Composition d’un PC (suite)</a:t>
            </a:r>
            <a:endParaRPr lang="en-US" sz="28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itchFamily="18" charset="0"/>
              <a:cs typeface="Times New Roman" pitchFamily="18" charset="0"/>
            </a:endParaRPr>
          </a:p>
        </p:txBody>
      </p:sp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0" y="479247"/>
            <a:ext cx="121920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p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riph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riques d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(circulation de l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 dans un seul sens)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Clavier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Souris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Microphone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Scanner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Joystick (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manette de jeu)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p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riph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riques de sortie (circulation de l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 dans un seul sens) 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Moniteur (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cran)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Imprimante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Haut-parleur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Tx/>
              <a:buFont typeface="Symbol" pitchFamily="18" charset="2"/>
              <a:buChar char="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Les p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riph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riques d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Entr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/ Sortie (circulation de l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’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information dans les deux sens)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Disque dur (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lecteur disque dur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CD-ROM</a:t>
            </a:r>
            <a:endParaRPr kumimoji="0" lang="en-US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"/>
              <a:tabLst/>
            </a:pP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Modem (acronyme pour modulateur-d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é</a:t>
            </a:r>
            <a:r>
              <a:rPr kumimoji="0" lang="fr-FR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modulateur)</a:t>
            </a:r>
            <a:endParaRPr kumimoji="0" lang="fr-FR" sz="2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45116</TotalTime>
  <Words>673</Words>
  <Application>Microsoft Office PowerPoint</Application>
  <PresentationFormat>Personnalisé</PresentationFormat>
  <Paragraphs>140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Abdelhakim Kaouache</dc:creator>
  <cp:lastModifiedBy>Abdelhakim Kaouache</cp:lastModifiedBy>
  <cp:revision>585</cp:revision>
  <cp:lastPrinted>2017-10-12T09:43:56Z</cp:lastPrinted>
  <dcterms:created xsi:type="dcterms:W3CDTF">2016-10-27T07:51:51Z</dcterms:created>
  <dcterms:modified xsi:type="dcterms:W3CDTF">2022-11-14T20:13:29Z</dcterms:modified>
</cp:coreProperties>
</file>