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2"/>
  </p:notesMasterIdLst>
  <p:sldIdLst>
    <p:sldId id="257" r:id="rId3"/>
    <p:sldId id="308" r:id="rId4"/>
    <p:sldId id="311" r:id="rId5"/>
    <p:sldId id="318" r:id="rId6"/>
    <p:sldId id="312" r:id="rId7"/>
    <p:sldId id="294" r:id="rId8"/>
    <p:sldId id="295" r:id="rId9"/>
    <p:sldId id="313" r:id="rId10"/>
    <p:sldId id="314" r:id="rId1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7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CC0000"/>
    <a:srgbClr val="339933"/>
    <a:srgbClr val="009900"/>
    <a:srgbClr val="33CC33"/>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18" autoAdjust="0"/>
    <p:restoredTop sz="86924" autoAdjust="0"/>
  </p:normalViewPr>
  <p:slideViewPr>
    <p:cSldViewPr snapToGrid="0" showGuides="1">
      <p:cViewPr varScale="1">
        <p:scale>
          <a:sx n="63" d="100"/>
          <a:sy n="63" d="100"/>
        </p:scale>
        <p:origin x="1056" y="66"/>
      </p:cViewPr>
      <p:guideLst>
        <p:guide orient="horz" pos="2205"/>
        <p:guide pos="3772"/>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10/05/2022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DDFAD25E-82FC-49B0-BEBB-8C7576AC02EA}" type="slidenum">
              <a:rPr lang="fr-FR" smtClean="0"/>
              <a:t>1</a:t>
            </a:fld>
            <a:endParaRPr lang="fr-FR"/>
          </a:p>
        </p:txBody>
      </p:sp>
    </p:spTree>
    <p:extLst>
      <p:ext uri="{BB962C8B-B14F-4D97-AF65-F5344CB8AC3E}">
        <p14:creationId xmlns:p14="http://schemas.microsoft.com/office/powerpoint/2010/main" val="9878958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2</a:t>
            </a:fld>
            <a:endParaRPr lang="fr-FR"/>
          </a:p>
        </p:txBody>
      </p:sp>
    </p:spTree>
    <p:extLst>
      <p:ext uri="{BB962C8B-B14F-4D97-AF65-F5344CB8AC3E}">
        <p14:creationId xmlns:p14="http://schemas.microsoft.com/office/powerpoint/2010/main" val="29366317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5F79DEAE-846F-4343-A1E3-56725A21F705}" type="slidenum">
              <a:rPr lang="fr-FR" smtClean="0"/>
              <a:t>3</a:t>
            </a:fld>
            <a:endParaRPr lang="fr-FR"/>
          </a:p>
        </p:txBody>
      </p:sp>
    </p:spTree>
    <p:extLst>
      <p:ext uri="{BB962C8B-B14F-4D97-AF65-F5344CB8AC3E}">
        <p14:creationId xmlns:p14="http://schemas.microsoft.com/office/powerpoint/2010/main" val="7487668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08428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dirty="0"/>
          </a:p>
        </p:txBody>
      </p:sp>
      <p:sp>
        <p:nvSpPr>
          <p:cNvPr id="4" name="Espace réservé du numéro de diapositive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90909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984914-762E-4256-86D3-E337413C8D55}"/>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46F1A0E-D5A9-4EA0-8E2C-203703B28D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24A8974-F979-4F16-BC29-09312AA0B5FD}"/>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5" name="Espace réservé du pied de page 4">
            <a:extLst>
              <a:ext uri="{FF2B5EF4-FFF2-40B4-BE49-F238E27FC236}">
                <a16:creationId xmlns:a16="http://schemas.microsoft.com/office/drawing/2014/main" id="{25CA240F-77A4-474F-8E63-191415000F4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CA02625-7F43-460B-94C4-AAEE4CF11939}"/>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395833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11EFD0-B723-4646-9B4C-8A73B509813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DDB22F9-B2E4-4B04-9E18-8ABBB881220B}"/>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CDC747-303C-4EE6-B2FC-107DC04498AA}"/>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5" name="Espace réservé du pied de page 4">
            <a:extLst>
              <a:ext uri="{FF2B5EF4-FFF2-40B4-BE49-F238E27FC236}">
                <a16:creationId xmlns:a16="http://schemas.microsoft.com/office/drawing/2014/main" id="{E89ABBA7-8E66-432C-8899-E0A3A957D38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DC5714B-2DB7-4FFF-9A4D-2E59A82C1766}"/>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1653288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1B344C9-A613-43C4-9593-156DDD58582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3AD8683-059A-4C8B-9F83-AE4031F3631A}"/>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4ED83BB-16D1-4368-B9A6-29A61431AFC3}"/>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5" name="Espace réservé du pied de page 4">
            <a:extLst>
              <a:ext uri="{FF2B5EF4-FFF2-40B4-BE49-F238E27FC236}">
                <a16:creationId xmlns:a16="http://schemas.microsoft.com/office/drawing/2014/main" id="{507E0CFF-3907-46F1-90E5-69DB2F19FE1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D3683F8-8206-4664-A5F5-1845E160F7EA}"/>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233381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10/05/2022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10/05/2022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10/05/2022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C2B383-5053-4FC0-B571-716C644CECB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8C7BAAF-9BA8-4971-8E3D-6B329F0E2ED0}"/>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E27BC94-FB7B-4398-BCCE-F4EEF6B708B0}"/>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5" name="Espace réservé du pied de page 4">
            <a:extLst>
              <a:ext uri="{FF2B5EF4-FFF2-40B4-BE49-F238E27FC236}">
                <a16:creationId xmlns:a16="http://schemas.microsoft.com/office/drawing/2014/main" id="{B4FFA417-F3DC-4960-BCD8-C1A495D3E40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6EA7D9F-FEAF-42CE-AAF6-5547BE35521F}"/>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41651993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10/05/2022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79776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10/05/2022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777BBBF-26D0-45AB-BBE0-8C82DE196EA0}"/>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84A79A3E-B20B-4549-8A30-AFFC51CAA9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D2223CF5-E34C-4204-A9E7-9F9F893CD954}"/>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5" name="Espace réservé du pied de page 4">
            <a:extLst>
              <a:ext uri="{FF2B5EF4-FFF2-40B4-BE49-F238E27FC236}">
                <a16:creationId xmlns:a16="http://schemas.microsoft.com/office/drawing/2014/main" id="{719D1BE6-7C9F-4900-86E6-C9788CA9492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E2106B2-8D4E-42FF-9FA0-93CAB5D09C68}"/>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4055483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031697-0481-4E68-BB5B-F5D77194DEE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A6D24F2-86FF-415C-8263-5805316F25B7}"/>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1F75FC4-8E3D-4A5F-8755-04E8BCBBA54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49E81F4-1297-4FE6-BE83-F3B3159B5A3F}"/>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6" name="Espace réservé du pied de page 5">
            <a:extLst>
              <a:ext uri="{FF2B5EF4-FFF2-40B4-BE49-F238E27FC236}">
                <a16:creationId xmlns:a16="http://schemas.microsoft.com/office/drawing/2014/main" id="{353FB375-3CFC-4134-8D6B-94E03D96BA0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1CAB1E3-2199-477F-A3AE-635DC9794BC3}"/>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3643909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4D6932-10A2-43D7-920F-8D4F8BB2F2BE}"/>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86073B5-351A-41E2-9B17-2E3E68C430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78CF1CCA-9A17-4DF6-A596-796D003ED372}"/>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B64654A-E2CC-48EC-AEAA-B1BEF2E83B6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A6C406BB-55CC-47ED-9772-5DD15306F40C}"/>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69A5251-C54C-4C03-9E70-26A7A907E1D2}"/>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8" name="Espace réservé du pied de page 7">
            <a:extLst>
              <a:ext uri="{FF2B5EF4-FFF2-40B4-BE49-F238E27FC236}">
                <a16:creationId xmlns:a16="http://schemas.microsoft.com/office/drawing/2014/main" id="{CE9B575B-AAB3-4595-BFDC-8FB4237ECD1C}"/>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BB10D53-8BB2-4EC7-8E72-4E432A15755D}"/>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1913446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263494-DF57-4BD2-933D-3A3CDB807A8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6A0731A-3314-4090-8E31-BB16BE70C41E}"/>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4" name="Espace réservé du pied de page 3">
            <a:extLst>
              <a:ext uri="{FF2B5EF4-FFF2-40B4-BE49-F238E27FC236}">
                <a16:creationId xmlns:a16="http://schemas.microsoft.com/office/drawing/2014/main" id="{51214361-946E-41BB-9E21-16A51B1C6F4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EBB6D46-09F2-40FB-98AE-4B5BFD60AD53}"/>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4287376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5CB7ED6B-0F0A-4202-BC54-34D0805D0BB0}"/>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3" name="Espace réservé du pied de page 2">
            <a:extLst>
              <a:ext uri="{FF2B5EF4-FFF2-40B4-BE49-F238E27FC236}">
                <a16:creationId xmlns:a16="http://schemas.microsoft.com/office/drawing/2014/main" id="{3BD6E16F-51A2-4D91-927F-C2087498715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E4C3B0AB-61CC-4B9C-8D5B-295B5A4DF03A}"/>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3351566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7755F4-3C3C-4E45-B46E-A3E86DC4C41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CB4C27B7-E194-4ADC-A2CA-FD8139ECD17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F223AD78-9AB1-4239-A1E3-223BB76EC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D55823C9-2656-4818-8196-45A3D353185C}"/>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6" name="Espace réservé du pied de page 5">
            <a:extLst>
              <a:ext uri="{FF2B5EF4-FFF2-40B4-BE49-F238E27FC236}">
                <a16:creationId xmlns:a16="http://schemas.microsoft.com/office/drawing/2014/main" id="{95AF9B45-8AC8-4A79-804F-E534769FA26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8211DCF-E04C-4E73-9F38-BB64456B46FF}"/>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9846205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FEE56B-AF68-4F52-A267-4096AF97F04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826EF7C0-2129-41B9-90C2-A97676A18ED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9B37F22E-CBE8-4F9F-90A0-A19A00B2DE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9C90D61F-BE8E-4024-85BF-FCB0D2C2D19A}"/>
              </a:ext>
            </a:extLst>
          </p:cNvPr>
          <p:cNvSpPr>
            <a:spLocks noGrp="1"/>
          </p:cNvSpPr>
          <p:nvPr>
            <p:ph type="dt" sz="half" idx="10"/>
          </p:nvPr>
        </p:nvSpPr>
        <p:spPr/>
        <p:txBody>
          <a:bodyPr/>
          <a:lstStyle/>
          <a:p>
            <a:fld id="{F25AD0AB-2659-4C05-8FA2-2B2E3358085E}" type="datetimeFigureOut">
              <a:rPr lang="fr-FR" smtClean="0"/>
              <a:t>10/05/2022</a:t>
            </a:fld>
            <a:endParaRPr lang="fr-FR"/>
          </a:p>
        </p:txBody>
      </p:sp>
      <p:sp>
        <p:nvSpPr>
          <p:cNvPr id="6" name="Espace réservé du pied de page 5">
            <a:extLst>
              <a:ext uri="{FF2B5EF4-FFF2-40B4-BE49-F238E27FC236}">
                <a16:creationId xmlns:a16="http://schemas.microsoft.com/office/drawing/2014/main" id="{B9156670-408A-447B-A8CD-2915EEE9E2E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1E665AE-6B42-46EC-A4B1-F800AF41FE4D}"/>
              </a:ext>
            </a:extLst>
          </p:cNvPr>
          <p:cNvSpPr>
            <a:spLocks noGrp="1"/>
          </p:cNvSpPr>
          <p:nvPr>
            <p:ph type="sldNum" sz="quarter" idx="12"/>
          </p:nvPr>
        </p:nvSpPr>
        <p:spPr/>
        <p:txBody>
          <a:bodyPr/>
          <a:lstStyle/>
          <a:p>
            <a:fld id="{98EB0146-24E9-416C-BFE6-53E3D612DCA5}" type="slidenum">
              <a:rPr lang="fr-FR" smtClean="0"/>
              <a:t>‹#›</a:t>
            </a:fld>
            <a:endParaRPr lang="fr-FR"/>
          </a:p>
        </p:txBody>
      </p:sp>
    </p:spTree>
    <p:extLst>
      <p:ext uri="{BB962C8B-B14F-4D97-AF65-F5344CB8AC3E}">
        <p14:creationId xmlns:p14="http://schemas.microsoft.com/office/powerpoint/2010/main" val="4276865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8539041-973D-4AB1-9CB6-6F5FD3F75E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F9E9ACE0-1400-4943-8F5A-029F8C946B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5F00538-2A09-4EED-A946-1FCEB9DC7BC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5AD0AB-2659-4C05-8FA2-2B2E3358085E}" type="datetimeFigureOut">
              <a:rPr lang="fr-FR" smtClean="0"/>
              <a:t>10/05/2022</a:t>
            </a:fld>
            <a:endParaRPr lang="fr-FR"/>
          </a:p>
        </p:txBody>
      </p:sp>
      <p:sp>
        <p:nvSpPr>
          <p:cNvPr id="5" name="Espace réservé du pied de page 4">
            <a:extLst>
              <a:ext uri="{FF2B5EF4-FFF2-40B4-BE49-F238E27FC236}">
                <a16:creationId xmlns:a16="http://schemas.microsoft.com/office/drawing/2014/main" id="{78F378BB-3FB6-4B90-8C97-76E6104D3F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743C006-E4FC-43A4-B217-B36D3C73F1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EB0146-24E9-416C-BFE6-53E3D612DCA5}" type="slidenum">
              <a:rPr lang="fr-FR" smtClean="0"/>
              <a:t>‹#›</a:t>
            </a:fld>
            <a:endParaRPr lang="fr-FR"/>
          </a:p>
        </p:txBody>
      </p:sp>
    </p:spTree>
    <p:extLst>
      <p:ext uri="{BB962C8B-B14F-4D97-AF65-F5344CB8AC3E}">
        <p14:creationId xmlns:p14="http://schemas.microsoft.com/office/powerpoint/2010/main" val="12189527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10/05/2022</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www.autodesk.fr/" TargetMode="External"/><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8" Type="http://schemas.openxmlformats.org/officeDocument/2006/relationships/hyperlink" Target="http://www.lespaysagistes.com/guide-paysagiste/tutoriaux-autocad.php" TargetMode="External"/><Relationship Id="rId3" Type="http://schemas.openxmlformats.org/officeDocument/2006/relationships/hyperlink" Target="http://fr.tuto.com/autocad" TargetMode="External"/><Relationship Id="rId7" Type="http://schemas.openxmlformats.org/officeDocument/2006/relationships/hyperlink" Target="http://www.autocadtutorial.net/" TargetMode="External"/><Relationship Id="rId2" Type="http://schemas.openxmlformats.org/officeDocument/2006/relationships/hyperlink" Target="http://fr.wikipedia.org/wiki/AutoCAD" TargetMode="External"/><Relationship Id="rId1" Type="http://schemas.openxmlformats.org/officeDocument/2006/relationships/slideLayout" Target="../slideLayouts/slideLayout13.xml"/><Relationship Id="rId6" Type="http://schemas.openxmlformats.org/officeDocument/2006/relationships/hyperlink" Target="http://www.cadtutor.net/" TargetMode="External"/><Relationship Id="rId5" Type="http://schemas.openxmlformats.org/officeDocument/2006/relationships/hyperlink" Target="http://www.formacad.ca/" TargetMode="External"/><Relationship Id="rId4" Type="http://schemas.openxmlformats.org/officeDocument/2006/relationships/hyperlink" Target="http://www.formationautoc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Image 1">
            <a:extLst>
              <a:ext uri="{FF2B5EF4-FFF2-40B4-BE49-F238E27FC236}">
                <a16:creationId xmlns:a16="http://schemas.microsoft.com/office/drawing/2014/main" id="{42A95127-A93C-4154-A847-5868E0FD49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0012" y="548652"/>
            <a:ext cx="1292708" cy="127002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708756E6-A081-4445-8B8D-6EF0656913F0}"/>
              </a:ext>
            </a:extLst>
          </p:cNvPr>
          <p:cNvSpPr>
            <a:spLocks noChangeArrowheads="1"/>
          </p:cNvSpPr>
          <p:nvPr/>
        </p:nvSpPr>
        <p:spPr bwMode="auto">
          <a:xfrm>
            <a:off x="1524001"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Rectangle 4">
            <a:extLst>
              <a:ext uri="{FF2B5EF4-FFF2-40B4-BE49-F238E27FC236}">
                <a16:creationId xmlns:a16="http://schemas.microsoft.com/office/drawing/2014/main" id="{3C7A4D08-5049-4636-9C8D-5902A9023664}"/>
              </a:ext>
            </a:extLst>
          </p:cNvPr>
          <p:cNvSpPr>
            <a:spLocks noChangeArrowheads="1"/>
          </p:cNvSpPr>
          <p:nvPr/>
        </p:nvSpPr>
        <p:spPr bwMode="auto">
          <a:xfrm>
            <a:off x="1749289" y="380363"/>
            <a:ext cx="873680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fr-FR" altLang="fr-FR" sz="1600" b="1" dirty="0">
                <a:latin typeface="Verdana" panose="020B0604030504040204" pitchFamily="34" charset="0"/>
                <a:ea typeface="Verdana" panose="020B0604030504040204" pitchFamily="34" charset="0"/>
                <a:cs typeface="Tahoma" panose="020B0604030504040204" pitchFamily="34" charset="0"/>
              </a:rPr>
              <a:t>Ministère de l’Enseignement Supérieur et de la Recherche Scientifique</a:t>
            </a:r>
            <a:endParaRPr lang="fr-FR" altLang="fr-FR" sz="900" dirty="0">
              <a:latin typeface="Verdana" panose="020B0604030504040204" pitchFamily="34" charset="0"/>
              <a:ea typeface="Verdana" panose="020B0604030504040204" pitchFamily="34" charset="0"/>
              <a:cs typeface="Tahoma" panose="020B0604030504040204" pitchFamily="34" charset="0"/>
            </a:endParaRPr>
          </a:p>
          <a:p>
            <a:pPr algn="ctr" eaLnBrk="0" fontAlgn="base" hangingPunct="0">
              <a:spcBef>
                <a:spcPct val="0"/>
              </a:spcBef>
              <a:spcAft>
                <a:spcPct val="0"/>
              </a:spcAft>
            </a:pPr>
            <a:r>
              <a:rPr lang="fr-FR" altLang="fr-FR" sz="1600" b="1" dirty="0">
                <a:latin typeface="Verdana" panose="020B0604030504040204" pitchFamily="34" charset="0"/>
                <a:ea typeface="Verdana" panose="020B0604030504040204" pitchFamily="34" charset="0"/>
                <a:cs typeface="Tahoma" panose="020B0604030504040204" pitchFamily="34" charset="0"/>
              </a:rPr>
              <a:t>Centre Universitaire </a:t>
            </a:r>
            <a:r>
              <a:rPr lang="fr-FR" altLang="fr-FR" sz="1600" b="1" dirty="0" err="1">
                <a:latin typeface="Verdana" panose="020B0604030504040204" pitchFamily="34" charset="0"/>
                <a:ea typeface="Verdana" panose="020B0604030504040204" pitchFamily="34" charset="0"/>
                <a:cs typeface="Tahoma" panose="020B0604030504040204" pitchFamily="34" charset="0"/>
              </a:rPr>
              <a:t>Abdelhafid</a:t>
            </a:r>
            <a:r>
              <a:rPr lang="fr-FR" altLang="fr-FR" sz="1600" b="1" dirty="0">
                <a:latin typeface="Verdana" panose="020B0604030504040204" pitchFamily="34" charset="0"/>
                <a:ea typeface="Verdana" panose="020B0604030504040204" pitchFamily="34" charset="0"/>
                <a:cs typeface="Tahoma" panose="020B0604030504040204" pitchFamily="34" charset="0"/>
              </a:rPr>
              <a:t> BOUSSOUF Mila</a:t>
            </a:r>
          </a:p>
          <a:p>
            <a:pPr algn="ctr"/>
            <a:r>
              <a:rPr lang="fr-FR" sz="1600" b="1" dirty="0">
                <a:solidFill>
                  <a:schemeClr val="tx1"/>
                </a:solidFill>
                <a:latin typeface="Verdana" panose="020B0604030504040204" pitchFamily="34" charset="0"/>
                <a:ea typeface="Verdana" panose="020B0604030504040204" pitchFamily="34" charset="0"/>
                <a:cs typeface="Times New Roman" panose="02020603050405020304" pitchFamily="18" charset="0"/>
              </a:rPr>
              <a:t>Institut de Science et </a:t>
            </a:r>
            <a:r>
              <a:rPr lang="fr-FR" sz="1600" b="1" dirty="0" err="1">
                <a:solidFill>
                  <a:schemeClr val="tx1"/>
                </a:solidFill>
                <a:latin typeface="Verdana" panose="020B0604030504040204" pitchFamily="34" charset="0"/>
                <a:ea typeface="Verdana" panose="020B0604030504040204" pitchFamily="34" charset="0"/>
                <a:cs typeface="Times New Roman" panose="02020603050405020304" pitchFamily="18" charset="0"/>
              </a:rPr>
              <a:t>Technolgies</a:t>
            </a:r>
            <a:endParaRPr lang="fr-FR" sz="1600" b="1" dirty="0">
              <a:solidFill>
                <a:schemeClr val="tx1"/>
              </a:solidFill>
              <a:latin typeface="Verdana" panose="020B0604030504040204" pitchFamily="34" charset="0"/>
              <a:ea typeface="Verdana" panose="020B0604030504040204" pitchFamily="34" charset="0"/>
              <a:cs typeface="Times New Roman" panose="02020603050405020304" pitchFamily="18" charset="0"/>
            </a:endParaRPr>
          </a:p>
          <a:p>
            <a:pPr algn="ctr"/>
            <a:r>
              <a:rPr lang="fr-FR" sz="1600" b="1" dirty="0">
                <a:solidFill>
                  <a:schemeClr val="tx1"/>
                </a:solidFill>
                <a:latin typeface="Verdana" panose="020B0604030504040204" pitchFamily="34" charset="0"/>
                <a:ea typeface="Verdana" panose="020B0604030504040204" pitchFamily="34" charset="0"/>
                <a:cs typeface="Times New Roman" panose="02020603050405020304" pitchFamily="18" charset="0"/>
              </a:rPr>
              <a:t>Département de Géni Civil et d’Hydraulique</a:t>
            </a:r>
          </a:p>
        </p:txBody>
      </p:sp>
      <p:pic>
        <p:nvPicPr>
          <p:cNvPr id="8" name="Image 1">
            <a:extLst>
              <a:ext uri="{FF2B5EF4-FFF2-40B4-BE49-F238E27FC236}">
                <a16:creationId xmlns:a16="http://schemas.microsoft.com/office/drawing/2014/main" id="{B9F88E00-6EA7-42E9-97DA-F38AC4A8AA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79548" y="591414"/>
            <a:ext cx="1292708" cy="127002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8D1C6F0A-E904-45CB-A03F-5F9C53DE3A19}"/>
              </a:ext>
            </a:extLst>
          </p:cNvPr>
          <p:cNvSpPr/>
          <p:nvPr/>
        </p:nvSpPr>
        <p:spPr>
          <a:xfrm>
            <a:off x="0" y="2386887"/>
            <a:ext cx="12192000" cy="1757259"/>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800" b="1" dirty="0">
                <a:solidFill>
                  <a:schemeClr val="bg1"/>
                </a:solidFill>
                <a:latin typeface="Tahoma" panose="020B0604030504040204" pitchFamily="34" charset="0"/>
                <a:ea typeface="Tahoma" panose="020B0604030504040204" pitchFamily="34" charset="0"/>
                <a:cs typeface="Tahoma" panose="020B0604030504040204" pitchFamily="34" charset="0"/>
              </a:rPr>
              <a:t>Dessin Assisté Par Ordinateur (DAO)</a:t>
            </a:r>
          </a:p>
          <a:p>
            <a:pPr algn="ctr"/>
            <a:r>
              <a:rPr lang="fr-FR"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r>
              <a:rPr lang="fr-FR" sz="4800" b="1" dirty="0" err="1">
                <a:solidFill>
                  <a:schemeClr val="bg1"/>
                </a:solidFill>
                <a:latin typeface="Tahoma" panose="020B0604030504040204" pitchFamily="34" charset="0"/>
                <a:ea typeface="Tahoma" panose="020B0604030504040204" pitchFamily="34" charset="0"/>
                <a:cs typeface="Tahoma" panose="020B0604030504040204" pitchFamily="34" charset="0"/>
              </a:rPr>
              <a:t>Autocad</a:t>
            </a:r>
            <a:r>
              <a:rPr lang="fr-FR" sz="4800" b="1" dirty="0">
                <a:solidFill>
                  <a:schemeClr val="bg1"/>
                </a:solidFill>
                <a:latin typeface="Tahoma" panose="020B0604030504040204" pitchFamily="34" charset="0"/>
                <a:ea typeface="Tahoma" panose="020B0604030504040204" pitchFamily="34" charset="0"/>
                <a:cs typeface="Tahoma" panose="020B0604030504040204" pitchFamily="34" charset="0"/>
              </a:rPr>
              <a:t> -</a:t>
            </a:r>
          </a:p>
        </p:txBody>
      </p:sp>
      <p:sp>
        <p:nvSpPr>
          <p:cNvPr id="11" name="Rectangle 10">
            <a:extLst>
              <a:ext uri="{FF2B5EF4-FFF2-40B4-BE49-F238E27FC236}">
                <a16:creationId xmlns:a16="http://schemas.microsoft.com/office/drawing/2014/main" id="{7AC1EF4A-4A86-4C1D-BFF7-FD43976293BB}"/>
              </a:ext>
            </a:extLst>
          </p:cNvPr>
          <p:cNvSpPr/>
          <p:nvPr/>
        </p:nvSpPr>
        <p:spPr>
          <a:xfrm>
            <a:off x="8115887" y="5053914"/>
            <a:ext cx="3527536" cy="8430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fr-FR" b="1" u="sng" dirty="0">
                <a:solidFill>
                  <a:schemeClr val="tx1"/>
                </a:solidFill>
                <a:latin typeface="Verdana" panose="020B0604030504040204" pitchFamily="34" charset="0"/>
                <a:ea typeface="Verdana" panose="020B0604030504040204" pitchFamily="34" charset="0"/>
                <a:cs typeface="Arial" panose="020B0604020202020204" pitchFamily="34" charset="0"/>
              </a:rPr>
              <a:t>Présenté par:</a:t>
            </a:r>
          </a:p>
          <a:p>
            <a:r>
              <a:rPr lang="fr-FR" b="1" dirty="0">
                <a:solidFill>
                  <a:schemeClr val="tx1"/>
                </a:solidFill>
                <a:latin typeface="Verdana" panose="020B0604030504040204" pitchFamily="34" charset="0"/>
                <a:ea typeface="Verdana" panose="020B0604030504040204" pitchFamily="34" charset="0"/>
                <a:cs typeface="Arial" panose="020B0604020202020204" pitchFamily="34" charset="0"/>
              </a:rPr>
              <a:t>        </a:t>
            </a:r>
            <a:r>
              <a:rPr lang="fr-FR" b="1" dirty="0" err="1">
                <a:solidFill>
                  <a:schemeClr val="tx1"/>
                </a:solidFill>
                <a:latin typeface="Verdana" panose="020B0604030504040204" pitchFamily="34" charset="0"/>
                <a:ea typeface="Verdana" panose="020B0604030504040204" pitchFamily="34" charset="0"/>
                <a:cs typeface="Arial" panose="020B0604020202020204" pitchFamily="34" charset="0"/>
              </a:rPr>
              <a:t>S.SAHNOUNE</a:t>
            </a:r>
            <a:r>
              <a:rPr lang="fr-FR" dirty="0" err="1"/>
              <a:t>Architecte</a:t>
            </a:r>
            <a:r>
              <a:rPr lang="fr-FR" dirty="0"/>
              <a:t> </a:t>
            </a:r>
          </a:p>
        </p:txBody>
      </p:sp>
      <p:sp>
        <p:nvSpPr>
          <p:cNvPr id="12" name="Rectangle 11">
            <a:extLst>
              <a:ext uri="{FF2B5EF4-FFF2-40B4-BE49-F238E27FC236}">
                <a16:creationId xmlns:a16="http://schemas.microsoft.com/office/drawing/2014/main" id="{CD5C487A-6F4C-40E4-A846-EA8735FCB147}"/>
              </a:ext>
            </a:extLst>
          </p:cNvPr>
          <p:cNvSpPr/>
          <p:nvPr/>
        </p:nvSpPr>
        <p:spPr>
          <a:xfrm>
            <a:off x="3330827" y="6221896"/>
            <a:ext cx="5573728" cy="6361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solidFill>
                <a:latin typeface="Verdana" panose="020B0604030504040204" pitchFamily="34" charset="0"/>
                <a:ea typeface="Verdana" panose="020B0604030504040204" pitchFamily="34" charset="0"/>
                <a:cs typeface="Arial" panose="020B0604020202020204" pitchFamily="34" charset="0"/>
              </a:rPr>
              <a:t>Année universitaire : 2021/2022</a:t>
            </a:r>
          </a:p>
        </p:txBody>
      </p:sp>
      <p:sp>
        <p:nvSpPr>
          <p:cNvPr id="2" name="Rectangle 1">
            <a:extLst>
              <a:ext uri="{FF2B5EF4-FFF2-40B4-BE49-F238E27FC236}">
                <a16:creationId xmlns:a16="http://schemas.microsoft.com/office/drawing/2014/main" id="{A33144DC-0D6D-4C6C-AC8B-460F42DD12F0}"/>
              </a:ext>
            </a:extLst>
          </p:cNvPr>
          <p:cNvSpPr/>
          <p:nvPr/>
        </p:nvSpPr>
        <p:spPr>
          <a:xfrm>
            <a:off x="6518652" y="4194631"/>
            <a:ext cx="5673348" cy="602088"/>
          </a:xfrm>
          <a:prstGeom prst="rect">
            <a:avLst/>
          </a:prstGeom>
        </p:spPr>
        <p:txBody>
          <a:bodyPr wrap="none">
            <a:spAutoFit/>
          </a:bodyPr>
          <a:lstStyle/>
          <a:p>
            <a:pPr algn="ctr">
              <a:lnSpc>
                <a:spcPct val="115000"/>
              </a:lnSpc>
            </a:pPr>
            <a:r>
              <a:rPr lang="fr-FR" b="1" dirty="0">
                <a:latin typeface="Verdana" panose="020B0604030504040204" pitchFamily="34" charset="0"/>
                <a:ea typeface="Verdana" panose="020B0604030504040204" pitchFamily="34" charset="0"/>
                <a:cs typeface="Arial" panose="020B0604020202020204" pitchFamily="34" charset="0"/>
              </a:rPr>
              <a:t>COURS semestre 04/ Hydraulique Urbaine</a:t>
            </a:r>
          </a:p>
          <a:p>
            <a:pPr algn="ctr">
              <a:lnSpc>
                <a:spcPct val="115000"/>
              </a:lnSpc>
            </a:pPr>
            <a:endParaRPr lang="fr-FR" sz="1200" dirty="0">
              <a:latin typeface="Verdana" panose="020B0604030504040204" pitchFamily="34" charset="0"/>
              <a:ea typeface="Verdana" panose="020B0604030504040204" pitchFamily="34" charset="0"/>
              <a:cs typeface="Arial" panose="020B0604020202020204" pitchFamily="34" charset="0"/>
            </a:endParaRPr>
          </a:p>
        </p:txBody>
      </p:sp>
    </p:spTree>
    <p:extLst>
      <p:ext uri="{BB962C8B-B14F-4D97-AF65-F5344CB8AC3E}">
        <p14:creationId xmlns:p14="http://schemas.microsoft.com/office/powerpoint/2010/main" val="557298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50017C3A-18EE-4CBE-B9AF-917A7A176BAE}"/>
              </a:ext>
            </a:extLst>
          </p:cNvPr>
          <p:cNvSpPr>
            <a:spLocks noChangeArrowheads="1"/>
          </p:cNvSpPr>
          <p:nvPr/>
        </p:nvSpPr>
        <p:spPr bwMode="auto">
          <a:xfrm>
            <a:off x="217846" y="281470"/>
            <a:ext cx="4041913" cy="549867"/>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50000"/>
              </a:lnSpc>
              <a:defRPr sz="1800" b="0" i="0" u="none" strike="noStrike" kern="0" cap="none" spc="0" baseline="0">
                <a:solidFill>
                  <a:srgbClr val="000000"/>
                </a:solidFill>
                <a:uFillTx/>
              </a:defRPr>
            </a:pPr>
            <a:r>
              <a:rPr lang="fr-FR" sz="2000" b="1" dirty="0">
                <a:solidFill>
                  <a:schemeClr val="accent4">
                    <a:lumMod val="40000"/>
                    <a:lumOff val="60000"/>
                  </a:schemeClr>
                </a:solidFill>
              </a:rPr>
              <a:t>DESCRIPTION DU COURS</a:t>
            </a:r>
            <a:endParaRPr lang="fr-FR" alt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EA5FFEEE-7606-456C-BA88-BFAB78F0E8D3}"/>
              </a:ext>
            </a:extLst>
          </p:cNvPr>
          <p:cNvSpPr/>
          <p:nvPr/>
        </p:nvSpPr>
        <p:spPr>
          <a:xfrm>
            <a:off x="217846" y="1793517"/>
            <a:ext cx="11756308" cy="3338735"/>
          </a:xfrm>
          <a:prstGeom prst="rect">
            <a:avLst/>
          </a:prstGeom>
        </p:spPr>
        <p:txBody>
          <a:bodyPr wrap="square">
            <a:spAutoFit/>
          </a:bodyPr>
          <a:lstStyle/>
          <a:p>
            <a:pPr algn="just">
              <a:lnSpc>
                <a:spcPct val="150000"/>
              </a:lnSpc>
            </a:pPr>
            <a:r>
              <a:rPr lang="fr-FR" sz="2400" dirty="0">
                <a:latin typeface="Verdana" panose="020B0604030504040204" pitchFamily="34" charset="0"/>
                <a:ea typeface="Verdana" panose="020B0604030504040204" pitchFamily="34" charset="0"/>
                <a:cs typeface="Times New Roman" panose="02020603050405020304" pitchFamily="18" charset="0"/>
              </a:rPr>
              <a:t>	le DAO signifie « Dessin Assisté Par Ordinateur ». Autrement dit le dessinateur dessine sur l’ordinateur grâce à des nombreux logiciels.</a:t>
            </a:r>
          </a:p>
          <a:p>
            <a:pPr algn="just">
              <a:lnSpc>
                <a:spcPct val="150000"/>
              </a:lnSpc>
            </a:pPr>
            <a:r>
              <a:rPr lang="fr-FR" sz="2400" dirty="0">
                <a:latin typeface="Verdana" panose="020B0604030504040204" pitchFamily="34" charset="0"/>
                <a:ea typeface="Verdana" panose="020B0604030504040204" pitchFamily="34" charset="0"/>
                <a:cs typeface="Times New Roman" panose="02020603050405020304" pitchFamily="18" charset="0"/>
              </a:rPr>
              <a:t>	Le DAO concerne le dessin technique exclusivement 2D, c’est-à-dire en deux dimensions.</a:t>
            </a:r>
          </a:p>
          <a:p>
            <a:pPr algn="just">
              <a:lnSpc>
                <a:spcPct val="150000"/>
              </a:lnSpc>
            </a:pPr>
            <a:r>
              <a:rPr lang="fr-FR" sz="2400" dirty="0">
                <a:latin typeface="Verdana" panose="020B0604030504040204" pitchFamily="34" charset="0"/>
                <a:ea typeface="Verdana" panose="020B0604030504040204" pitchFamily="34" charset="0"/>
                <a:cs typeface="Times New Roman" panose="02020603050405020304" pitchFamily="18" charset="0"/>
              </a:rPr>
              <a:t>Le résultat obtenu est ce qu’il est convenu d’appeler un « plan »,</a:t>
            </a:r>
          </a:p>
          <a:p>
            <a:pPr algn="just">
              <a:lnSpc>
                <a:spcPct val="200000"/>
              </a:lnSpc>
            </a:pPr>
            <a:endParaRPr lang="fr-FR" dirty="0"/>
          </a:p>
        </p:txBody>
      </p:sp>
    </p:spTree>
    <p:extLst>
      <p:ext uri="{BB962C8B-B14F-4D97-AF65-F5344CB8AC3E}">
        <p14:creationId xmlns:p14="http://schemas.microsoft.com/office/powerpoint/2010/main" val="3848678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8BF6DC5-671A-4225-8194-AA082BCEAECA}"/>
              </a:ext>
            </a:extLst>
          </p:cNvPr>
          <p:cNvSpPr/>
          <p:nvPr/>
        </p:nvSpPr>
        <p:spPr>
          <a:xfrm>
            <a:off x="159027" y="648456"/>
            <a:ext cx="11767930" cy="6111609"/>
          </a:xfrm>
          <a:prstGeom prst="rect">
            <a:avLst/>
          </a:prstGeom>
        </p:spPr>
        <p:txBody>
          <a:bodyPr wrap="square">
            <a:spAutoFit/>
          </a:bodyPr>
          <a:lstStyle/>
          <a:p>
            <a:pPr algn="just">
              <a:lnSpc>
                <a:spcPct val="150000"/>
              </a:lnSpc>
            </a:pPr>
            <a:r>
              <a:rPr lang="fr-FR" sz="2000" b="1" dirty="0">
                <a:solidFill>
                  <a:prstClr val="black"/>
                </a:solidFill>
                <a:latin typeface="Verdana" panose="020B0604030504040204" pitchFamily="34" charset="0"/>
                <a:ea typeface="Verdana" panose="020B0604030504040204" pitchFamily="34" charset="0"/>
                <a:cs typeface="Times New Roman" panose="02020603050405020304" pitchFamily="18" charset="0"/>
              </a:rPr>
              <a:t>	</a:t>
            </a:r>
            <a:r>
              <a:rPr lang="fr-FR" sz="2400" dirty="0">
                <a:latin typeface="Verdana" panose="020B0604030504040204" pitchFamily="34" charset="0"/>
                <a:ea typeface="Verdana" panose="020B0604030504040204" pitchFamily="34" charset="0"/>
              </a:rPr>
              <a:t>L'objectif principal de ce cours est d’</a:t>
            </a:r>
            <a:r>
              <a:rPr lang="fr-FR" sz="2400" dirty="0">
                <a:solidFill>
                  <a:srgbClr val="FF0000"/>
                </a:solidFill>
                <a:latin typeface="Verdana" panose="020B0604030504040204" pitchFamily="34" charset="0"/>
                <a:ea typeface="Verdana" panose="020B0604030504040204" pitchFamily="34" charset="0"/>
              </a:rPr>
              <a:t>apprendre </a:t>
            </a:r>
            <a:r>
              <a:rPr lang="fr-FR" sz="2400" dirty="0">
                <a:latin typeface="Verdana" panose="020B0604030504040204" pitchFamily="34" charset="0"/>
                <a:ea typeface="Verdana" panose="020B0604030504040204" pitchFamily="34" charset="0"/>
              </a:rPr>
              <a:t>aux étudiants à </a:t>
            </a:r>
            <a:r>
              <a:rPr lang="fr-FR" sz="2400" dirty="0">
                <a:solidFill>
                  <a:srgbClr val="FF0000"/>
                </a:solidFill>
                <a:latin typeface="Verdana" panose="020B0604030504040204" pitchFamily="34" charset="0"/>
                <a:ea typeface="Verdana" panose="020B0604030504040204" pitchFamily="34" charset="0"/>
              </a:rPr>
              <a:t>maîtriser</a:t>
            </a:r>
            <a:r>
              <a:rPr lang="fr-FR" sz="2400" dirty="0">
                <a:latin typeface="Verdana" panose="020B0604030504040204" pitchFamily="34" charset="0"/>
                <a:ea typeface="Verdana" panose="020B0604030504040204" pitchFamily="34" charset="0"/>
              </a:rPr>
              <a:t> les </a:t>
            </a:r>
            <a:r>
              <a:rPr lang="fr-FR" sz="2400" dirty="0">
                <a:solidFill>
                  <a:srgbClr val="FF0000"/>
                </a:solidFill>
                <a:latin typeface="Verdana" panose="020B0604030504040204" pitchFamily="34" charset="0"/>
                <a:ea typeface="Verdana" panose="020B0604030504040204" pitchFamily="34" charset="0"/>
              </a:rPr>
              <a:t>outils et commandes de base</a:t>
            </a:r>
            <a:r>
              <a:rPr lang="fr-FR" sz="2400" dirty="0">
                <a:latin typeface="Verdana" panose="020B0604030504040204" pitchFamily="34" charset="0"/>
                <a:ea typeface="Verdana" panose="020B0604030504040204" pitchFamily="34" charset="0"/>
              </a:rPr>
              <a:t> nécessaires pour la création de </a:t>
            </a:r>
            <a:r>
              <a:rPr lang="fr-FR" sz="2400" dirty="0">
                <a:solidFill>
                  <a:srgbClr val="FF0000"/>
                </a:solidFill>
                <a:latin typeface="Verdana" panose="020B0604030504040204" pitchFamily="34" charset="0"/>
                <a:ea typeface="Verdana" panose="020B0604030504040204" pitchFamily="34" charset="0"/>
              </a:rPr>
              <a:t>dessins 2D professionnels</a:t>
            </a:r>
            <a:r>
              <a:rPr lang="fr-FR" sz="2400" dirty="0">
                <a:latin typeface="Verdana" panose="020B0604030504040204" pitchFamily="34" charset="0"/>
                <a:ea typeface="Verdana" panose="020B0604030504040204" pitchFamily="34" charset="0"/>
              </a:rPr>
              <a:t>, grâce à </a:t>
            </a:r>
            <a:r>
              <a:rPr lang="fr-FR" sz="2400" u="sng" dirty="0">
                <a:latin typeface="Verdana" panose="020B0604030504040204" pitchFamily="34" charset="0"/>
                <a:ea typeface="Verdana" panose="020B0604030504040204" pitchFamily="34" charset="0"/>
              </a:rPr>
              <a:t>l'apprentissage</a:t>
            </a:r>
            <a:r>
              <a:rPr lang="fr-FR" sz="2400" dirty="0">
                <a:latin typeface="Verdana" panose="020B0604030504040204" pitchFamily="34" charset="0"/>
                <a:ea typeface="Verdana" panose="020B0604030504040204" pitchFamily="34" charset="0"/>
              </a:rPr>
              <a:t> </a:t>
            </a:r>
            <a:r>
              <a:rPr lang="fr-FR" sz="2400" dirty="0">
                <a:solidFill>
                  <a:srgbClr val="FF0000"/>
                </a:solidFill>
                <a:latin typeface="Verdana" panose="020B0604030504040204" pitchFamily="34" charset="0"/>
                <a:ea typeface="Verdana" panose="020B0604030504040204" pitchFamily="34" charset="0"/>
              </a:rPr>
              <a:t>des fonctions essentielles du logiciel</a:t>
            </a:r>
            <a:r>
              <a:rPr lang="fr-FR" sz="2400" dirty="0">
                <a:latin typeface="Verdana" panose="020B0604030504040204" pitchFamily="34" charset="0"/>
                <a:ea typeface="Verdana" panose="020B0604030504040204" pitchFamily="34" charset="0"/>
              </a:rPr>
              <a:t>. </a:t>
            </a:r>
          </a:p>
          <a:p>
            <a:pPr algn="just">
              <a:lnSpc>
                <a:spcPct val="150000"/>
              </a:lnSpc>
            </a:pPr>
            <a:r>
              <a:rPr lang="fr-FR" sz="2400" dirty="0">
                <a:latin typeface="Verdana" panose="020B0604030504040204" pitchFamily="34" charset="0"/>
                <a:ea typeface="Verdana" panose="020B0604030504040204" pitchFamily="34" charset="0"/>
              </a:rPr>
              <a:t>	Après la formation, l’étudiant devrait être capable de : </a:t>
            </a:r>
          </a:p>
          <a:p>
            <a:pPr marL="800100" lvl="1"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rPr>
              <a:t>Naviguer dans l’interface utilisateur de manière autonome ; </a:t>
            </a:r>
          </a:p>
          <a:p>
            <a:pPr marL="800100" lvl="1"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rPr>
              <a:t>Utiliser les fonctions fondamentales du logiciel ; </a:t>
            </a:r>
          </a:p>
          <a:p>
            <a:pPr marL="800100" lvl="1"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rPr>
              <a:t>Utiliser les outils de dessin de précision pour créer des plans ; </a:t>
            </a:r>
          </a:p>
          <a:p>
            <a:pPr marL="800100" lvl="1"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rPr>
              <a:t>Modifier et importer des éléments préexistants ; </a:t>
            </a:r>
          </a:p>
          <a:p>
            <a:pPr marL="800100" lvl="1"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rPr>
              <a:t>Présenter les projets avec des mises en page détaillées ; </a:t>
            </a:r>
          </a:p>
          <a:p>
            <a:pPr marL="800100" lvl="1" indent="-342900" algn="just">
              <a:lnSpc>
                <a:spcPct val="150000"/>
              </a:lnSpc>
              <a:buFont typeface="Wingdings" panose="05000000000000000000" pitchFamily="2" charset="2"/>
              <a:buChar char="Ø"/>
            </a:pPr>
            <a:r>
              <a:rPr lang="fr-FR" sz="2400" dirty="0">
                <a:latin typeface="Verdana" panose="020B0604030504040204" pitchFamily="34" charset="0"/>
                <a:ea typeface="Verdana" panose="020B0604030504040204" pitchFamily="34" charset="0"/>
              </a:rPr>
              <a:t>Préparer les documents pour l'impression </a:t>
            </a:r>
            <a:r>
              <a:rPr lang="fr-FR" sz="2000" dirty="0">
                <a:latin typeface="Verdana" panose="020B0604030504040204" pitchFamily="34" charset="0"/>
                <a:ea typeface="Verdana" panose="020B0604030504040204" pitchFamily="34" charset="0"/>
              </a:rPr>
              <a:t>; </a:t>
            </a:r>
            <a:endParaRPr lang="fr-FR" sz="2000" b="1" dirty="0">
              <a:solidFill>
                <a:srgbClr val="FF0000"/>
              </a:solidFill>
              <a:latin typeface="Verdana" panose="020B0604030504040204" pitchFamily="34" charset="0"/>
              <a:ea typeface="Verdana" panose="020B0604030504040204" pitchFamily="34" charset="0"/>
            </a:endParaRPr>
          </a:p>
        </p:txBody>
      </p:sp>
      <p:sp>
        <p:nvSpPr>
          <p:cNvPr id="6" name="AutoShape 5">
            <a:extLst>
              <a:ext uri="{FF2B5EF4-FFF2-40B4-BE49-F238E27FC236}">
                <a16:creationId xmlns:a16="http://schemas.microsoft.com/office/drawing/2014/main" id="{977406F1-35E0-4BF7-AAA0-DA95C714B1B3}"/>
              </a:ext>
            </a:extLst>
          </p:cNvPr>
          <p:cNvSpPr>
            <a:spLocks noChangeArrowheads="1"/>
          </p:cNvSpPr>
          <p:nvPr/>
        </p:nvSpPr>
        <p:spPr bwMode="auto">
          <a:xfrm>
            <a:off x="159027" y="98590"/>
            <a:ext cx="2252870" cy="549867"/>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a:lnSpc>
                <a:spcPct val="150000"/>
              </a:lnSpc>
              <a:defRPr sz="1800" b="0" i="0" u="none" strike="noStrike" kern="0" cap="none" spc="0" baseline="0">
                <a:solidFill>
                  <a:srgbClr val="000000"/>
                </a:solidFill>
                <a:uFillTx/>
              </a:defRPr>
            </a:pPr>
            <a:r>
              <a:rPr lang="fr-FR" sz="2000" b="1" dirty="0">
                <a:solidFill>
                  <a:schemeClr val="accent4">
                    <a:lumMod val="40000"/>
                    <a:lumOff val="60000"/>
                  </a:schemeClr>
                </a:solidFill>
              </a:rPr>
              <a:t>OBJECTIFS </a:t>
            </a:r>
            <a:endParaRPr lang="fr-FR" altLang="fr-FR" sz="2000" b="1"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263811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1000"/>
                                        <p:tgtEl>
                                          <p:spTgt spid="5">
                                            <p:txEl>
                                              <p:pRg st="0" end="0"/>
                                            </p:txEl>
                                          </p:spTgt>
                                        </p:tgtEl>
                                      </p:cBhvr>
                                    </p:animEffect>
                                    <p:anim calcmode="lin" valueType="num">
                                      <p:cBhvr>
                                        <p:cTn id="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Effect transition="in" filter="fade">
                                      <p:cBhvr>
                                        <p:cTn id="14" dur="1000"/>
                                        <p:tgtEl>
                                          <p:spTgt spid="5">
                                            <p:txEl>
                                              <p:pRg st="1" end="1"/>
                                            </p:txEl>
                                          </p:spTgt>
                                        </p:tgtEl>
                                      </p:cBhvr>
                                    </p:animEffect>
                                    <p:anim calcmode="lin" valueType="num">
                                      <p:cBhvr>
                                        <p:cTn id="15"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Effect transition="in" filter="fade">
                                      <p:cBhvr>
                                        <p:cTn id="21" dur="1000"/>
                                        <p:tgtEl>
                                          <p:spTgt spid="5">
                                            <p:txEl>
                                              <p:pRg st="2" end="2"/>
                                            </p:txEl>
                                          </p:spTgt>
                                        </p:tgtEl>
                                      </p:cBhvr>
                                    </p:animEffect>
                                    <p:anim calcmode="lin" valueType="num">
                                      <p:cBhvr>
                                        <p:cTn id="22"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Effect transition="in" filter="fade">
                                      <p:cBhvr>
                                        <p:cTn id="28" dur="1000"/>
                                        <p:tgtEl>
                                          <p:spTgt spid="5">
                                            <p:txEl>
                                              <p:pRg st="3" end="3"/>
                                            </p:txEl>
                                          </p:spTgt>
                                        </p:tgtEl>
                                      </p:cBhvr>
                                    </p:animEffect>
                                    <p:anim calcmode="lin" valueType="num">
                                      <p:cBhvr>
                                        <p:cTn id="29" dur="1000" fill="hold"/>
                                        <p:tgtEl>
                                          <p:spTgt spid="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Effect transition="in" filter="fade">
                                      <p:cBhvr>
                                        <p:cTn id="35" dur="1000"/>
                                        <p:tgtEl>
                                          <p:spTgt spid="5">
                                            <p:txEl>
                                              <p:pRg st="4" end="4"/>
                                            </p:txEl>
                                          </p:spTgt>
                                        </p:tgtEl>
                                      </p:cBhvr>
                                    </p:animEffect>
                                    <p:anim calcmode="lin" valueType="num">
                                      <p:cBhvr>
                                        <p:cTn id="36" dur="1000" fill="hold"/>
                                        <p:tgtEl>
                                          <p:spTgt spid="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5">
                                            <p:txEl>
                                              <p:pRg st="5" end="5"/>
                                            </p:txEl>
                                          </p:spTgt>
                                        </p:tgtEl>
                                        <p:attrNameLst>
                                          <p:attrName>style.visibility</p:attrName>
                                        </p:attrNameLst>
                                      </p:cBhvr>
                                      <p:to>
                                        <p:strVal val="visible"/>
                                      </p:to>
                                    </p:set>
                                    <p:animEffect transition="in" filter="fade">
                                      <p:cBhvr>
                                        <p:cTn id="42" dur="1000"/>
                                        <p:tgtEl>
                                          <p:spTgt spid="5">
                                            <p:txEl>
                                              <p:pRg st="5" end="5"/>
                                            </p:txEl>
                                          </p:spTgt>
                                        </p:tgtEl>
                                      </p:cBhvr>
                                    </p:animEffect>
                                    <p:anim calcmode="lin" valueType="num">
                                      <p:cBhvr>
                                        <p:cTn id="43" dur="1000" fill="hold"/>
                                        <p:tgtEl>
                                          <p:spTgt spid="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5">
                                            <p:txEl>
                                              <p:pRg st="6" end="6"/>
                                            </p:txEl>
                                          </p:spTgt>
                                        </p:tgtEl>
                                        <p:attrNameLst>
                                          <p:attrName>style.visibility</p:attrName>
                                        </p:attrNameLst>
                                      </p:cBhvr>
                                      <p:to>
                                        <p:strVal val="visible"/>
                                      </p:to>
                                    </p:set>
                                    <p:animEffect transition="in" filter="fade">
                                      <p:cBhvr>
                                        <p:cTn id="49" dur="1000"/>
                                        <p:tgtEl>
                                          <p:spTgt spid="5">
                                            <p:txEl>
                                              <p:pRg st="6" end="6"/>
                                            </p:txEl>
                                          </p:spTgt>
                                        </p:tgtEl>
                                      </p:cBhvr>
                                    </p:animEffect>
                                    <p:anim calcmode="lin" valueType="num">
                                      <p:cBhvr>
                                        <p:cTn id="50" dur="1000" fill="hold"/>
                                        <p:tgtEl>
                                          <p:spTgt spid="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xEl>
                                              <p:pRg st="7" end="7"/>
                                            </p:txEl>
                                          </p:spTgt>
                                        </p:tgtEl>
                                        <p:attrNameLst>
                                          <p:attrName>style.visibility</p:attrName>
                                        </p:attrNameLst>
                                      </p:cBhvr>
                                      <p:to>
                                        <p:strVal val="visible"/>
                                      </p:to>
                                    </p:set>
                                    <p:animEffect transition="in" filter="fade">
                                      <p:cBhvr>
                                        <p:cTn id="56" dur="1000"/>
                                        <p:tgtEl>
                                          <p:spTgt spid="5">
                                            <p:txEl>
                                              <p:pRg st="7" end="7"/>
                                            </p:txEl>
                                          </p:spTgt>
                                        </p:tgtEl>
                                      </p:cBhvr>
                                    </p:animEffect>
                                    <p:anim calcmode="lin" valueType="num">
                                      <p:cBhvr>
                                        <p:cTn id="57" dur="1000" fill="hold"/>
                                        <p:tgtEl>
                                          <p:spTgt spid="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5">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2417265"/>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5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01: </a:t>
            </a:r>
          </a:p>
          <a:p>
            <a:pPr algn="ctr" defTabSz="457200">
              <a:lnSpc>
                <a:spcPct val="150000"/>
              </a:lnSpc>
              <a:defRPr sz="1800" b="0" i="0" u="none" strike="noStrike" kern="0" cap="none" spc="0" baseline="0">
                <a:solidFill>
                  <a:srgbClr val="000000"/>
                </a:solidFill>
                <a:uFillTx/>
              </a:defRPr>
            </a:pPr>
            <a:r>
              <a:rPr lang="fr-FR" sz="5400" b="1" kern="0" dirty="0">
                <a:solidFill>
                  <a:schemeClr val="bg1"/>
                </a:solidFill>
                <a:latin typeface="Verdana" panose="020B0604030504040204" pitchFamily="34" charset="0"/>
                <a:ea typeface="Verdana" panose="020B0604030504040204" pitchFamily="34" charset="0"/>
              </a:rPr>
              <a:t>AUTOCAD</a:t>
            </a:r>
            <a:r>
              <a:rPr lang="fr-FR" sz="4800" b="1" kern="0" dirty="0">
                <a:solidFill>
                  <a:schemeClr val="bg1"/>
                </a:solidFill>
                <a:latin typeface="Verdana" panose="020B0604030504040204" pitchFamily="34" charset="0"/>
                <a:ea typeface="Verdana" panose="020B0604030504040204" pitchFamily="34" charset="0"/>
              </a:rPr>
              <a:t> </a:t>
            </a:r>
            <a:endParaRPr lang="fr-FR" altLang="fr-FR" sz="48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79538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err="1">
                <a:solidFill>
                  <a:schemeClr val="bg1"/>
                </a:solidFill>
                <a:latin typeface="Verdana" panose="020B0604030504040204" pitchFamily="34" charset="0"/>
                <a:ea typeface="Verdana" panose="020B0604030504040204" pitchFamily="34" charset="0"/>
              </a:rPr>
              <a:t>Autocad</a:t>
            </a:r>
            <a:r>
              <a:rPr lang="fr-FR" sz="2400" b="1" kern="0" dirty="0">
                <a:solidFill>
                  <a:schemeClr val="bg1"/>
                </a:solidFill>
                <a:latin typeface="Verdana" panose="020B0604030504040204" pitchFamily="34" charset="0"/>
                <a:ea typeface="Verdana" panose="020B0604030504040204" pitchFamily="34" charset="0"/>
              </a:rPr>
              <a:t>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6" name="Text Box 5">
            <a:extLst>
              <a:ext uri="{FF2B5EF4-FFF2-40B4-BE49-F238E27FC236}">
                <a16:creationId xmlns:a16="http://schemas.microsoft.com/office/drawing/2014/main" id="{7E8AA710-ACA2-48D0-91C6-E208C9F7B0EC}"/>
              </a:ext>
            </a:extLst>
          </p:cNvPr>
          <p:cNvSpPr txBox="1">
            <a:spLocks noChangeArrowheads="1"/>
          </p:cNvSpPr>
          <p:nvPr/>
        </p:nvSpPr>
        <p:spPr bwMode="auto">
          <a:xfrm>
            <a:off x="119270" y="940281"/>
            <a:ext cx="5425848" cy="779131"/>
          </a:xfrm>
          <a:prstGeom prst="rect">
            <a:avLst/>
          </a:prstGeom>
          <a:noFill/>
          <a:ln w="0">
            <a:noFill/>
            <a:prstDash val="solid"/>
          </a:ln>
        </p:spPr>
        <p:txBody>
          <a:bodyPr wrap="none" lIns="90004" tIns="44997" rIns="90004" bIns="44997" anchor="ctr" anchorCtr="1" compatLnSpc="0"/>
          <a:lstStyle/>
          <a:p>
            <a:pPr defTabSz="457200"/>
            <a:r>
              <a:rPr lang="fr-FR" sz="2800" b="1" dirty="0">
                <a:solidFill>
                  <a:srgbClr val="C00000"/>
                </a:solidFill>
                <a:latin typeface="Verdana" panose="020B0604030504040204" pitchFamily="34" charset="0"/>
                <a:ea typeface="Verdana" panose="020B0604030504040204" pitchFamily="34" charset="0"/>
                <a:cs typeface="Verdana" panose="020B0604030504040204" pitchFamily="34" charset="0"/>
              </a:rPr>
              <a:t>1.1. Évolution du logiciel </a:t>
            </a:r>
          </a:p>
        </p:txBody>
      </p:sp>
      <p:sp>
        <p:nvSpPr>
          <p:cNvPr id="4" name="Rectangle 3">
            <a:extLst>
              <a:ext uri="{FF2B5EF4-FFF2-40B4-BE49-F238E27FC236}">
                <a16:creationId xmlns:a16="http://schemas.microsoft.com/office/drawing/2014/main" id="{45E43C37-3F95-428C-9335-0385C89BD27C}"/>
              </a:ext>
            </a:extLst>
          </p:cNvPr>
          <p:cNvSpPr/>
          <p:nvPr/>
        </p:nvSpPr>
        <p:spPr>
          <a:xfrm>
            <a:off x="278296" y="1719412"/>
            <a:ext cx="11754678" cy="4185056"/>
          </a:xfrm>
          <a:prstGeom prst="rect">
            <a:avLst/>
          </a:prstGeom>
        </p:spPr>
        <p:txBody>
          <a:bodyPr wrap="square">
            <a:spAutoFit/>
          </a:bodyPr>
          <a:lstStyle/>
          <a:p>
            <a:pPr algn="just" defTabSz="457200">
              <a:lnSpc>
                <a:spcPct val="150000"/>
              </a:lnSpc>
            </a:pP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	Le logiciel AutoCAD, </a:t>
            </a:r>
            <a:r>
              <a:rPr lang="fr-FR" sz="2000" dirty="0">
                <a:latin typeface="Verdana" panose="020B0604030504040204" pitchFamily="34" charset="0"/>
                <a:ea typeface="Verdana" panose="020B0604030504040204" pitchFamily="34" charset="0"/>
                <a:cs typeface="Times New Roman" panose="02020603050405020304" pitchFamily="18" charset="0"/>
              </a:rPr>
              <a:t>C’est un logiciel de </a:t>
            </a:r>
            <a:r>
              <a:rPr lang="fr-FR" sz="20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DAO</a:t>
            </a:r>
            <a:r>
              <a:rPr lang="fr-FR" sz="2000" dirty="0">
                <a:latin typeface="Verdana" panose="020B0604030504040204" pitchFamily="34" charset="0"/>
                <a:ea typeface="Verdana" panose="020B0604030504040204" pitchFamily="34" charset="0"/>
                <a:cs typeface="Times New Roman" panose="02020603050405020304" pitchFamily="18" charset="0"/>
              </a:rPr>
              <a:t> professionnel de </a:t>
            </a:r>
            <a:r>
              <a:rPr lang="fr-FR" sz="20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2D/3D </a:t>
            </a:r>
            <a:r>
              <a:rPr lang="fr-FR" sz="2000" dirty="0">
                <a:latin typeface="Verdana" panose="020B0604030504040204" pitchFamily="34" charset="0"/>
                <a:ea typeface="Verdana" panose="020B0604030504040204" pitchFamily="34" charset="0"/>
                <a:cs typeface="Times New Roman" panose="02020603050405020304" pitchFamily="18" charset="0"/>
              </a:rPr>
              <a:t>qui est un peu </a:t>
            </a:r>
          </a:p>
          <a:p>
            <a:pPr algn="just" defTabSz="457200">
              <a:lnSpc>
                <a:spcPct val="150000"/>
              </a:lnSpc>
            </a:pPr>
            <a:r>
              <a:rPr lang="fr-FR" sz="2000" dirty="0">
                <a:latin typeface="Verdana" panose="020B0604030504040204" pitchFamily="34" charset="0"/>
                <a:ea typeface="Verdana" panose="020B0604030504040204" pitchFamily="34" charset="0"/>
                <a:cs typeface="Times New Roman" panose="02020603050405020304" pitchFamily="18" charset="0"/>
              </a:rPr>
              <a:t>plus orienté vers le dessin technique et industriel, </a:t>
            </a: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créé par la société AUTODESK basée </a:t>
            </a:r>
          </a:p>
          <a:p>
            <a:pPr algn="just" defTabSz="457200">
              <a:lnSpc>
                <a:spcPct val="150000"/>
              </a:lnSpc>
            </a:pP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à San Raphael en Californie existe depuis 1982.</a:t>
            </a:r>
          </a:p>
          <a:p>
            <a:pPr algn="just" defTabSz="457200">
              <a:lnSpc>
                <a:spcPct val="150000"/>
              </a:lnSpc>
            </a:pP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	Les mises à jour se sont rapidement succédées, si bien que depuis 2004, Autodesk lance une nouvelle version de son logiciel tous les ans.</a:t>
            </a:r>
            <a:endParaRPr lang="fr-FR" sz="2000" dirty="0">
              <a:latin typeface="Verdana" panose="020B0604030504040204" pitchFamily="34" charset="0"/>
              <a:ea typeface="Verdana" panose="020B0604030504040204" pitchFamily="34" charset="0"/>
            </a:endParaRPr>
          </a:p>
          <a:p>
            <a:pPr algn="just" defTabSz="457200">
              <a:lnSpc>
                <a:spcPct val="150000"/>
              </a:lnSpc>
            </a:pP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	Il est à noter que le format natif des fichiers AutoCAD, le </a:t>
            </a:r>
            <a:r>
              <a:rPr lang="fr-FR" sz="2000" b="1" dirty="0">
                <a:solidFill>
                  <a:srgbClr val="FF0000"/>
                </a:solidFill>
                <a:latin typeface="Verdana" panose="020B0604030504040204" pitchFamily="34" charset="0"/>
                <a:ea typeface="Verdana" panose="020B0604030504040204" pitchFamily="34" charset="0"/>
                <a:cs typeface="Arial" panose="020B0604020202020204" pitchFamily="34" charset="0"/>
              </a:rPr>
              <a:t>DWG</a:t>
            </a: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 est régulièrement modifié  et offre une compatibilité uniquement ascendante. C'est-à-dire qu'il n'est pas possible d'éditer un fichier </a:t>
            </a:r>
            <a:r>
              <a:rPr lang="fr-FR" sz="2000" b="1" dirty="0">
                <a:solidFill>
                  <a:srgbClr val="FF0000"/>
                </a:solidFill>
                <a:latin typeface="Verdana" panose="020B0604030504040204" pitchFamily="34" charset="0"/>
                <a:ea typeface="Verdana" panose="020B0604030504040204" pitchFamily="34" charset="0"/>
                <a:cs typeface="Arial" panose="020B0604020202020204" pitchFamily="34" charset="0"/>
              </a:rPr>
              <a:t>DWG</a:t>
            </a: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 créé sous une </a:t>
            </a:r>
            <a:r>
              <a:rPr lang="fr-FR" sz="2000" b="1" u="sng" dirty="0">
                <a:solidFill>
                  <a:prstClr val="black"/>
                </a:solidFill>
                <a:latin typeface="Verdana" panose="020B0604030504040204" pitchFamily="34" charset="0"/>
                <a:ea typeface="Verdana" panose="020B0604030504040204" pitchFamily="34" charset="0"/>
                <a:cs typeface="Arial" panose="020B0604020202020204" pitchFamily="34" charset="0"/>
              </a:rPr>
              <a:t>version actuelle </a:t>
            </a: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dans une </a:t>
            </a:r>
            <a:r>
              <a:rPr lang="fr-FR" sz="2000" b="1" u="sng" dirty="0">
                <a:solidFill>
                  <a:prstClr val="black"/>
                </a:solidFill>
                <a:latin typeface="Verdana" panose="020B0604030504040204" pitchFamily="34" charset="0"/>
                <a:ea typeface="Verdana" panose="020B0604030504040204" pitchFamily="34" charset="0"/>
                <a:cs typeface="Arial" panose="020B0604020202020204" pitchFamily="34" charset="0"/>
              </a:rPr>
              <a:t>version antérieure</a:t>
            </a: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  du programme.</a:t>
            </a:r>
          </a:p>
        </p:txBody>
      </p:sp>
    </p:spTree>
    <p:extLst>
      <p:ext uri="{BB962C8B-B14F-4D97-AF65-F5344CB8AC3E}">
        <p14:creationId xmlns:p14="http://schemas.microsoft.com/office/powerpoint/2010/main" val="1384463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Effect transition="in" filter="fade">
                                      <p:cBhvr>
                                        <p:cTn id="19" dur="1000"/>
                                        <p:tgtEl>
                                          <p:spTgt spid="4">
                                            <p:txEl>
                                              <p:pRg st="1" end="1"/>
                                            </p:txEl>
                                          </p:spTgt>
                                        </p:tgtEl>
                                      </p:cBhvr>
                                    </p:animEffect>
                                    <p:anim calcmode="lin" valueType="num">
                                      <p:cBhvr>
                                        <p:cTn id="20"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4">
                                            <p:txEl>
                                              <p:pRg st="2" end="2"/>
                                            </p:txEl>
                                          </p:spTgt>
                                        </p:tgtEl>
                                        <p:attrNameLst>
                                          <p:attrName>style.visibility</p:attrName>
                                        </p:attrNameLst>
                                      </p:cBhvr>
                                      <p:to>
                                        <p:strVal val="visible"/>
                                      </p:to>
                                    </p:set>
                                    <p:animEffect transition="in" filter="fade">
                                      <p:cBhvr>
                                        <p:cTn id="24" dur="1000"/>
                                        <p:tgtEl>
                                          <p:spTgt spid="4">
                                            <p:txEl>
                                              <p:pRg st="2" end="2"/>
                                            </p:txEl>
                                          </p:spTgt>
                                        </p:tgtEl>
                                      </p:cBhvr>
                                    </p:animEffect>
                                    <p:anim calcmode="lin" valueType="num">
                                      <p:cBhvr>
                                        <p:cTn id="25"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4">
                                            <p:txEl>
                                              <p:pRg st="3" end="3"/>
                                            </p:txEl>
                                          </p:spTgt>
                                        </p:tgtEl>
                                        <p:attrNameLst>
                                          <p:attrName>style.visibility</p:attrName>
                                        </p:attrNameLst>
                                      </p:cBhvr>
                                      <p:to>
                                        <p:strVal val="visible"/>
                                      </p:to>
                                    </p:set>
                                    <p:animEffect transition="in" filter="fade">
                                      <p:cBhvr>
                                        <p:cTn id="29" dur="1000"/>
                                        <p:tgtEl>
                                          <p:spTgt spid="4">
                                            <p:txEl>
                                              <p:pRg st="3" end="3"/>
                                            </p:txEl>
                                          </p:spTgt>
                                        </p:tgtEl>
                                      </p:cBhvr>
                                    </p:animEffect>
                                    <p:anim calcmode="lin" valueType="num">
                                      <p:cBhvr>
                                        <p:cTn id="30"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4">
                                            <p:txEl>
                                              <p:pRg st="4" end="4"/>
                                            </p:txEl>
                                          </p:spTgt>
                                        </p:tgtEl>
                                        <p:attrNameLst>
                                          <p:attrName>style.visibility</p:attrName>
                                        </p:attrNameLst>
                                      </p:cBhvr>
                                      <p:to>
                                        <p:strVal val="visible"/>
                                      </p:to>
                                    </p:set>
                                    <p:animEffect transition="in" filter="fade">
                                      <p:cBhvr>
                                        <p:cTn id="36" dur="1000"/>
                                        <p:tgtEl>
                                          <p:spTgt spid="4">
                                            <p:txEl>
                                              <p:pRg st="4" end="4"/>
                                            </p:txEl>
                                          </p:spTgt>
                                        </p:tgtEl>
                                      </p:cBhvr>
                                    </p:animEffect>
                                    <p:anim calcmode="lin" valueType="num">
                                      <p:cBhvr>
                                        <p:cTn id="37"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A44B8A2-3C24-42C8-B267-45249F1B762A}"/>
              </a:ext>
            </a:extLst>
          </p:cNvPr>
          <p:cNvSpPr/>
          <p:nvPr/>
        </p:nvSpPr>
        <p:spPr>
          <a:xfrm>
            <a:off x="334180" y="1060656"/>
            <a:ext cx="11380763" cy="2338397"/>
          </a:xfrm>
          <a:prstGeom prst="rect">
            <a:avLst/>
          </a:prstGeom>
        </p:spPr>
        <p:txBody>
          <a:bodyPr wrap="square">
            <a:spAutoFit/>
          </a:bodyPr>
          <a:lstStyle/>
          <a:p>
            <a:pPr marR="0" algn="just">
              <a:lnSpc>
                <a:spcPct val="150000"/>
              </a:lnSpc>
            </a:pPr>
            <a:r>
              <a:rPr lang="fr-FR" sz="2000" dirty="0">
                <a:latin typeface="Verdana" panose="020B0604030504040204" pitchFamily="34" charset="0"/>
                <a:ea typeface="Verdana" panose="020B0604030504040204" pitchFamily="34" charset="0"/>
                <a:cs typeface="Times New Roman" panose="02020603050405020304" pitchFamily="18" charset="0"/>
              </a:rPr>
              <a:t>	C'est un logiciel de dessin technique pluridisciplinaire :</a:t>
            </a:r>
            <a:r>
              <a:rPr lang="fr-FR" sz="2000" dirty="0">
                <a:solidFill>
                  <a:srgbClr val="FF0000"/>
                </a:solidFill>
                <a:latin typeface="Verdana" panose="020B0604030504040204" pitchFamily="34" charset="0"/>
                <a:ea typeface="Verdana" panose="020B0604030504040204" pitchFamily="34" charset="0"/>
                <a:cs typeface="Times New Roman" panose="02020603050405020304" pitchFamily="18" charset="0"/>
              </a:rPr>
              <a:t>industrie</a:t>
            </a:r>
            <a:r>
              <a:rPr lang="fr-FR" sz="2000" dirty="0">
                <a:latin typeface="Verdana" panose="020B0604030504040204" pitchFamily="34" charset="0"/>
                <a:ea typeface="Verdana" panose="020B0604030504040204" pitchFamily="34" charset="0"/>
                <a:cs typeface="Times New Roman" panose="02020603050405020304" pitchFamily="18" charset="0"/>
              </a:rPr>
              <a:t>, </a:t>
            </a:r>
            <a:r>
              <a:rPr lang="fr-FR" sz="2000" dirty="0">
                <a:solidFill>
                  <a:srgbClr val="FF0000"/>
                </a:solidFill>
                <a:latin typeface="Verdana" panose="020B0604030504040204" pitchFamily="34" charset="0"/>
                <a:ea typeface="Verdana" panose="020B0604030504040204" pitchFamily="34" charset="0"/>
                <a:cs typeface="Times New Roman" panose="02020603050405020304" pitchFamily="18" charset="0"/>
              </a:rPr>
              <a:t>système d'information géographique</a:t>
            </a:r>
            <a:r>
              <a:rPr lang="fr-FR" sz="2000" dirty="0">
                <a:latin typeface="Verdana" panose="020B0604030504040204" pitchFamily="34" charset="0"/>
                <a:ea typeface="Verdana" panose="020B0604030504040204" pitchFamily="34" charset="0"/>
                <a:cs typeface="Times New Roman" panose="02020603050405020304" pitchFamily="18" charset="0"/>
              </a:rPr>
              <a:t>, </a:t>
            </a:r>
            <a:r>
              <a:rPr lang="fr-FR" sz="2000" dirty="0">
                <a:solidFill>
                  <a:srgbClr val="FF0000"/>
                </a:solidFill>
                <a:latin typeface="Verdana" panose="020B0604030504040204" pitchFamily="34" charset="0"/>
                <a:ea typeface="Verdana" panose="020B0604030504040204" pitchFamily="34" charset="0"/>
                <a:cs typeface="Times New Roman" panose="02020603050405020304" pitchFamily="18" charset="0"/>
              </a:rPr>
              <a:t>cartographie et topographie</a:t>
            </a:r>
            <a:r>
              <a:rPr lang="fr-FR" sz="2000" dirty="0">
                <a:latin typeface="Verdana" panose="020B0604030504040204" pitchFamily="34" charset="0"/>
                <a:ea typeface="Verdana" panose="020B0604030504040204" pitchFamily="34" charset="0"/>
                <a:cs typeface="Times New Roman" panose="02020603050405020304" pitchFamily="18" charset="0"/>
              </a:rPr>
              <a:t>, </a:t>
            </a:r>
            <a:r>
              <a:rPr lang="fr-FR" sz="2000" dirty="0">
                <a:solidFill>
                  <a:srgbClr val="FF0000"/>
                </a:solidFill>
                <a:latin typeface="Verdana" panose="020B0604030504040204" pitchFamily="34" charset="0"/>
                <a:ea typeface="Verdana" panose="020B0604030504040204" pitchFamily="34" charset="0"/>
                <a:cs typeface="Times New Roman" panose="02020603050405020304" pitchFamily="18" charset="0"/>
              </a:rPr>
              <a:t>électronique</a:t>
            </a:r>
            <a:r>
              <a:rPr lang="fr-FR" sz="2000" dirty="0">
                <a:latin typeface="Verdana" panose="020B0604030504040204" pitchFamily="34" charset="0"/>
                <a:ea typeface="Verdana" panose="020B0604030504040204" pitchFamily="34" charset="0"/>
                <a:cs typeface="Times New Roman" panose="02020603050405020304" pitchFamily="18" charset="0"/>
              </a:rPr>
              <a:t>, </a:t>
            </a:r>
            <a:r>
              <a:rPr lang="fr-FR" sz="2000" dirty="0">
                <a:solidFill>
                  <a:srgbClr val="FF0000"/>
                </a:solidFill>
                <a:latin typeface="Verdana" panose="020B0604030504040204" pitchFamily="34" charset="0"/>
                <a:ea typeface="Verdana" panose="020B0604030504040204" pitchFamily="34" charset="0"/>
                <a:cs typeface="Times New Roman" panose="02020603050405020304" pitchFamily="18" charset="0"/>
              </a:rPr>
              <a:t>électrotechnique</a:t>
            </a:r>
            <a:r>
              <a:rPr lang="fr-FR" sz="2000" dirty="0">
                <a:latin typeface="Verdana" panose="020B0604030504040204" pitchFamily="34" charset="0"/>
                <a:ea typeface="Verdana" panose="020B0604030504040204" pitchFamily="34" charset="0"/>
                <a:cs typeface="Times New Roman" panose="02020603050405020304" pitchFamily="18" charset="0"/>
              </a:rPr>
              <a:t> (schémas de câblage),</a:t>
            </a:r>
            <a:r>
              <a:rPr lang="fr-FR" sz="2000" dirty="0">
                <a:solidFill>
                  <a:srgbClr val="FF0000"/>
                </a:solidFill>
                <a:latin typeface="Verdana" panose="020B0604030504040204" pitchFamily="34" charset="0"/>
                <a:ea typeface="Verdana" panose="020B0604030504040204" pitchFamily="34" charset="0"/>
                <a:cs typeface="Times New Roman" panose="02020603050405020304" pitchFamily="18" charset="0"/>
              </a:rPr>
              <a:t>architecture et urbanisme, mécanique</a:t>
            </a:r>
            <a:r>
              <a:rPr lang="fr-FR" sz="20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S</a:t>
            </a:r>
            <a:r>
              <a:rPr lang="fr-FR" sz="2000" dirty="0">
                <a:solidFill>
                  <a:srgbClr val="000000"/>
                </a:solidFill>
                <a:latin typeface="Verdana" panose="020B0604030504040204" pitchFamily="34" charset="0"/>
                <a:ea typeface="Verdana" panose="020B0604030504040204" pitchFamily="34" charset="0"/>
              </a:rPr>
              <a:t>on approche pluridisciplinaire en a fait le logiciel de DAO (Dessin Assisté par Ordinateur) le plus répandu dans le monde. </a:t>
            </a:r>
          </a:p>
        </p:txBody>
      </p:sp>
      <p:sp>
        <p:nvSpPr>
          <p:cNvPr id="8" name="AutoShape 5">
            <a:extLst>
              <a:ext uri="{FF2B5EF4-FFF2-40B4-BE49-F238E27FC236}">
                <a16:creationId xmlns:a16="http://schemas.microsoft.com/office/drawing/2014/main" id="{32D232ED-560E-4048-B0D1-B92412A6230D}"/>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err="1">
                <a:solidFill>
                  <a:schemeClr val="bg1"/>
                </a:solidFill>
                <a:latin typeface="Verdana" panose="020B0604030504040204" pitchFamily="34" charset="0"/>
                <a:ea typeface="Verdana" panose="020B0604030504040204" pitchFamily="34" charset="0"/>
              </a:rPr>
              <a:t>Autocad</a:t>
            </a:r>
            <a:r>
              <a:rPr lang="fr-FR" sz="2400" b="1" kern="0" dirty="0">
                <a:solidFill>
                  <a:schemeClr val="bg1"/>
                </a:solidFill>
                <a:latin typeface="Verdana" panose="020B0604030504040204" pitchFamily="34" charset="0"/>
                <a:ea typeface="Verdana" panose="020B0604030504040204" pitchFamily="34" charset="0"/>
              </a:rPr>
              <a:t>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9" name="Text Box 5">
            <a:extLst>
              <a:ext uri="{FF2B5EF4-FFF2-40B4-BE49-F238E27FC236}">
                <a16:creationId xmlns:a16="http://schemas.microsoft.com/office/drawing/2014/main" id="{C53356B1-36B3-484B-A852-D464F4923315}"/>
              </a:ext>
            </a:extLst>
          </p:cNvPr>
          <p:cNvSpPr txBox="1">
            <a:spLocks noChangeArrowheads="1"/>
          </p:cNvSpPr>
          <p:nvPr/>
        </p:nvSpPr>
        <p:spPr bwMode="auto">
          <a:xfrm>
            <a:off x="334180" y="3321050"/>
            <a:ext cx="6615259" cy="779131"/>
          </a:xfrm>
          <a:prstGeom prst="rect">
            <a:avLst/>
          </a:prstGeom>
          <a:noFill/>
          <a:ln w="0">
            <a:noFill/>
            <a:prstDash val="solid"/>
          </a:ln>
        </p:spPr>
        <p:txBody>
          <a:bodyPr wrap="none" lIns="90004" tIns="44997" rIns="90004" bIns="44997" anchor="ctr" anchorCtr="1" compatLnSpc="0"/>
          <a:lstStyle/>
          <a:p>
            <a:pPr defTabSz="457200"/>
            <a:r>
              <a:rPr lang="fr-FR" sz="2800" b="1" dirty="0">
                <a:solidFill>
                  <a:srgbClr val="C00000"/>
                </a:solidFill>
                <a:latin typeface="Verdana" panose="020B0604030504040204" pitchFamily="34" charset="0"/>
                <a:ea typeface="Verdana" panose="020B0604030504040204" pitchFamily="34" charset="0"/>
                <a:cs typeface="Verdana" panose="020B0604030504040204" pitchFamily="34" charset="0"/>
              </a:rPr>
              <a:t>1.2. format des fichiers </a:t>
            </a:r>
          </a:p>
        </p:txBody>
      </p:sp>
      <p:sp>
        <p:nvSpPr>
          <p:cNvPr id="3" name="Rectangle 2">
            <a:extLst>
              <a:ext uri="{FF2B5EF4-FFF2-40B4-BE49-F238E27FC236}">
                <a16:creationId xmlns:a16="http://schemas.microsoft.com/office/drawing/2014/main" id="{3F74B93A-C15C-46C9-A020-5C45E350187E}"/>
              </a:ext>
            </a:extLst>
          </p:cNvPr>
          <p:cNvSpPr/>
          <p:nvPr/>
        </p:nvSpPr>
        <p:spPr>
          <a:xfrm>
            <a:off x="334180" y="4100181"/>
            <a:ext cx="11698794" cy="1876732"/>
          </a:xfrm>
          <a:prstGeom prst="rect">
            <a:avLst/>
          </a:prstGeom>
        </p:spPr>
        <p:txBody>
          <a:bodyPr wrap="square">
            <a:spAutoFit/>
          </a:bodyPr>
          <a:lstStyle/>
          <a:p>
            <a:pPr algn="just">
              <a:lnSpc>
                <a:spcPct val="150000"/>
              </a:lnSpc>
            </a:pPr>
            <a:r>
              <a:rPr lang="fr-FR" sz="2000" dirty="0">
                <a:latin typeface="Verdana" panose="020B0604030504040204" pitchFamily="34" charset="0"/>
                <a:ea typeface="Verdana" panose="020B0604030504040204" pitchFamily="34" charset="0"/>
              </a:rPr>
              <a:t>	Les fichiers produits par AutoCAD portent l'extension </a:t>
            </a:r>
            <a:r>
              <a:rPr lang="fr-FR" sz="2000" b="1" dirty="0">
                <a:solidFill>
                  <a:srgbClr val="FF0000"/>
                </a:solidFill>
                <a:latin typeface="Verdana" panose="020B0604030504040204" pitchFamily="34" charset="0"/>
                <a:ea typeface="Verdana" panose="020B0604030504040204" pitchFamily="34" charset="0"/>
              </a:rPr>
              <a:t>DWG </a:t>
            </a:r>
            <a:r>
              <a:rPr lang="fr-FR" sz="2000" dirty="0">
                <a:solidFill>
                  <a:prstClr val="black"/>
                </a:solidFill>
                <a:latin typeface="Verdana" panose="020B0604030504040204" pitchFamily="34" charset="0"/>
                <a:ea typeface="Verdana" panose="020B0604030504040204" pitchFamily="34" charset="0"/>
                <a:cs typeface="Arial" panose="020B0604020202020204" pitchFamily="34" charset="0"/>
              </a:rPr>
              <a:t>(</a:t>
            </a:r>
            <a:r>
              <a:rPr lang="fr-FR" sz="2000" b="1" dirty="0" err="1">
                <a:solidFill>
                  <a:srgbClr val="FF0000"/>
                </a:solidFill>
                <a:latin typeface="Verdana" panose="020B0604030504040204" pitchFamily="34" charset="0"/>
                <a:ea typeface="Verdana" panose="020B0604030504040204" pitchFamily="34" charset="0"/>
              </a:rPr>
              <a:t>DraWinG</a:t>
            </a:r>
            <a:r>
              <a:rPr lang="fr-FR" sz="2000" dirty="0">
                <a:latin typeface="Verdana" panose="020B0604030504040204" pitchFamily="34" charset="0"/>
                <a:ea typeface="Verdana" panose="020B0604030504040204" pitchFamily="34" charset="0"/>
              </a:rPr>
              <a:t>) et sont organisés en </a:t>
            </a:r>
            <a:r>
              <a:rPr lang="fr-FR" sz="2000" b="1" dirty="0">
                <a:solidFill>
                  <a:srgbClr val="FF0000"/>
                </a:solidFill>
                <a:latin typeface="Verdana" panose="020B0604030504040204" pitchFamily="34" charset="0"/>
                <a:ea typeface="Verdana" panose="020B0604030504040204" pitchFamily="34" charset="0"/>
              </a:rPr>
              <a:t>calques</a:t>
            </a:r>
            <a:r>
              <a:rPr lang="fr-FR" sz="2000" b="1" dirty="0">
                <a:latin typeface="Verdana" panose="020B0604030504040204" pitchFamily="34" charset="0"/>
                <a:ea typeface="Verdana" panose="020B0604030504040204" pitchFamily="34" charset="0"/>
              </a:rPr>
              <a:t> </a:t>
            </a:r>
            <a:r>
              <a:rPr lang="fr-FR" sz="2000" dirty="0">
                <a:latin typeface="Verdana" panose="020B0604030504040204" pitchFamily="34" charset="0"/>
                <a:ea typeface="Verdana" panose="020B0604030504040204" pitchFamily="34" charset="0"/>
              </a:rPr>
              <a:t>dont l'utilisateur peut </a:t>
            </a:r>
            <a:r>
              <a:rPr lang="fr-FR" sz="2000" b="1" u="sng" dirty="0">
                <a:latin typeface="Verdana" panose="020B0604030504040204" pitchFamily="34" charset="0"/>
                <a:ea typeface="Verdana" panose="020B0604030504040204" pitchFamily="34" charset="0"/>
              </a:rPr>
              <a:t>gérer l'affichage </a:t>
            </a:r>
            <a:r>
              <a:rPr lang="fr-FR" sz="2000" dirty="0">
                <a:latin typeface="Verdana" panose="020B0604030504040204" pitchFamily="34" charset="0"/>
                <a:ea typeface="Verdana" panose="020B0604030504040204" pitchFamily="34" charset="0"/>
              </a:rPr>
              <a:t>ainsi que </a:t>
            </a:r>
            <a:r>
              <a:rPr lang="fr-FR" sz="2000" b="1" u="sng" dirty="0">
                <a:latin typeface="Verdana" panose="020B0604030504040204" pitchFamily="34" charset="0"/>
                <a:ea typeface="Verdana" panose="020B0604030504040204" pitchFamily="34" charset="0"/>
              </a:rPr>
              <a:t>certaines</a:t>
            </a:r>
            <a:r>
              <a:rPr lang="fr-FR" sz="2000" dirty="0">
                <a:latin typeface="Verdana" panose="020B0604030504040204" pitchFamily="34" charset="0"/>
                <a:ea typeface="Verdana" panose="020B0604030504040204" pitchFamily="34" charset="0"/>
              </a:rPr>
              <a:t> </a:t>
            </a:r>
            <a:r>
              <a:rPr lang="fr-FR" sz="2000" b="1" u="sng" dirty="0">
                <a:latin typeface="Verdana" panose="020B0604030504040204" pitchFamily="34" charset="0"/>
                <a:ea typeface="Verdana" panose="020B0604030504040204" pitchFamily="34" charset="0"/>
              </a:rPr>
              <a:t>propriétés</a:t>
            </a:r>
            <a:r>
              <a:rPr lang="fr-FR" sz="2000" dirty="0">
                <a:latin typeface="Verdana" panose="020B0604030504040204" pitchFamily="34" charset="0"/>
                <a:ea typeface="Verdana" panose="020B0604030504040204" pitchFamily="34" charset="0"/>
              </a:rPr>
              <a:t>. </a:t>
            </a:r>
          </a:p>
          <a:p>
            <a:pPr algn="just">
              <a:lnSpc>
                <a:spcPct val="150000"/>
              </a:lnSpc>
            </a:pPr>
            <a:r>
              <a:rPr lang="fr-FR" sz="2000" b="1" dirty="0">
                <a:solidFill>
                  <a:srgbClr val="FF0000"/>
                </a:solidFill>
                <a:latin typeface="Verdana" panose="020B0604030504040204" pitchFamily="34" charset="0"/>
                <a:ea typeface="Verdana" panose="020B0604030504040204" pitchFamily="34" charset="0"/>
              </a:rPr>
              <a:t>DWG</a:t>
            </a:r>
            <a:r>
              <a:rPr lang="fr-FR" sz="2000" dirty="0">
                <a:solidFill>
                  <a:srgbClr val="FF0000"/>
                </a:solidFill>
                <a:latin typeface="Verdana" panose="020B0604030504040204" pitchFamily="34" charset="0"/>
                <a:ea typeface="Verdana" panose="020B0604030504040204" pitchFamily="34" charset="0"/>
              </a:rPr>
              <a:t> </a:t>
            </a:r>
            <a:r>
              <a:rPr lang="fr-FR" sz="2000" dirty="0">
                <a:latin typeface="Verdana" panose="020B0604030504040204" pitchFamily="34" charset="0"/>
                <a:ea typeface="Verdana" panose="020B0604030504040204" pitchFamily="34" charset="0"/>
              </a:rPr>
              <a:t>est l'abréviation de </a:t>
            </a:r>
            <a:r>
              <a:rPr lang="fr-FR" sz="2000" b="1" dirty="0" err="1">
                <a:solidFill>
                  <a:srgbClr val="FF0000"/>
                </a:solidFill>
                <a:latin typeface="Verdana" panose="020B0604030504040204" pitchFamily="34" charset="0"/>
                <a:ea typeface="Verdana" panose="020B0604030504040204" pitchFamily="34" charset="0"/>
              </a:rPr>
              <a:t>DraWinG</a:t>
            </a:r>
            <a:r>
              <a:rPr lang="fr-FR" sz="2000" dirty="0">
                <a:latin typeface="Verdana" panose="020B0604030504040204" pitchFamily="34" charset="0"/>
                <a:ea typeface="Verdana" panose="020B0604030504040204" pitchFamily="34" charset="0"/>
              </a:rPr>
              <a:t> (littéralement dessin)</a:t>
            </a:r>
          </a:p>
        </p:txBody>
      </p:sp>
    </p:spTree>
    <p:extLst>
      <p:ext uri="{BB962C8B-B14F-4D97-AF65-F5344CB8AC3E}">
        <p14:creationId xmlns:p14="http://schemas.microsoft.com/office/powerpoint/2010/main" val="2930573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1000"/>
                                        <p:tgtEl>
                                          <p:spTgt spid="3"/>
                                        </p:tgtEl>
                                      </p:cBhvr>
                                    </p:animEffect>
                                    <p:anim calcmode="lin" valueType="num">
                                      <p:cBhvr>
                                        <p:cTn id="22" dur="1000" fill="hold"/>
                                        <p:tgtEl>
                                          <p:spTgt spid="3"/>
                                        </p:tgtEl>
                                        <p:attrNameLst>
                                          <p:attrName>ppt_x</p:attrName>
                                        </p:attrNameLst>
                                      </p:cBhvr>
                                      <p:tavLst>
                                        <p:tav tm="0">
                                          <p:val>
                                            <p:strVal val="#ppt_x"/>
                                          </p:val>
                                        </p:tav>
                                        <p:tav tm="100000">
                                          <p:val>
                                            <p:strVal val="#ppt_x"/>
                                          </p:val>
                                        </p:tav>
                                      </p:tavLst>
                                    </p:anim>
                                    <p:anim calcmode="lin" valueType="num">
                                      <p:cBhvr>
                                        <p:cTn id="23"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5">
            <a:extLst>
              <a:ext uri="{FF2B5EF4-FFF2-40B4-BE49-F238E27FC236}">
                <a16:creationId xmlns:a16="http://schemas.microsoft.com/office/drawing/2014/main" id="{59054618-E874-492D-97B4-5C5070FAC56D}"/>
              </a:ext>
            </a:extLst>
          </p:cNvPr>
          <p:cNvSpPr txBox="1">
            <a:spLocks noChangeArrowheads="1"/>
          </p:cNvSpPr>
          <p:nvPr/>
        </p:nvSpPr>
        <p:spPr bwMode="auto">
          <a:xfrm>
            <a:off x="119270" y="832219"/>
            <a:ext cx="6615259" cy="779131"/>
          </a:xfrm>
          <a:prstGeom prst="rect">
            <a:avLst/>
          </a:prstGeom>
          <a:noFill/>
          <a:ln w="0">
            <a:noFill/>
            <a:prstDash val="solid"/>
          </a:ln>
        </p:spPr>
        <p:txBody>
          <a:bodyPr wrap="none" lIns="90004" tIns="44997" rIns="90004" bIns="44997" anchor="ctr" anchorCtr="1" compatLnSpc="0"/>
          <a:lstStyle/>
          <a:p>
            <a:pPr defTabSz="457200"/>
            <a:r>
              <a:rPr lang="fr-FR" sz="2800" b="1" dirty="0">
                <a:solidFill>
                  <a:srgbClr val="C00000"/>
                </a:solidFill>
                <a:latin typeface="Verdana" panose="020B0604030504040204" pitchFamily="34" charset="0"/>
                <a:ea typeface="Verdana" panose="020B0604030504040204" pitchFamily="34" charset="0"/>
                <a:cs typeface="Verdana" panose="020B0604030504040204" pitchFamily="34" charset="0"/>
              </a:rPr>
              <a:t>1.3. Quelques conseils pratiques </a:t>
            </a:r>
          </a:p>
        </p:txBody>
      </p:sp>
      <p:sp>
        <p:nvSpPr>
          <p:cNvPr id="11" name="AutoShape 5">
            <a:extLst>
              <a:ext uri="{FF2B5EF4-FFF2-40B4-BE49-F238E27FC236}">
                <a16:creationId xmlns:a16="http://schemas.microsoft.com/office/drawing/2014/main" id="{54FADFD4-DAA1-4908-B0B1-145A62FCCF9A}"/>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err="1">
                <a:solidFill>
                  <a:schemeClr val="bg1"/>
                </a:solidFill>
                <a:latin typeface="Verdana" panose="020B0604030504040204" pitchFamily="34" charset="0"/>
                <a:ea typeface="Verdana" panose="020B0604030504040204" pitchFamily="34" charset="0"/>
              </a:rPr>
              <a:t>Autocad</a:t>
            </a:r>
            <a:r>
              <a:rPr lang="fr-FR" sz="2400" b="1" kern="0" dirty="0">
                <a:solidFill>
                  <a:schemeClr val="bg1"/>
                </a:solidFill>
                <a:latin typeface="Verdana" panose="020B0604030504040204" pitchFamily="34" charset="0"/>
                <a:ea typeface="Verdana" panose="020B0604030504040204" pitchFamily="34" charset="0"/>
              </a:rPr>
              <a:t>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2" name="Rectangle 1">
            <a:extLst>
              <a:ext uri="{FF2B5EF4-FFF2-40B4-BE49-F238E27FC236}">
                <a16:creationId xmlns:a16="http://schemas.microsoft.com/office/drawing/2014/main" id="{AC3F387F-748B-48B2-8BEC-50F6BA6A8246}"/>
              </a:ext>
            </a:extLst>
          </p:cNvPr>
          <p:cNvSpPr/>
          <p:nvPr/>
        </p:nvSpPr>
        <p:spPr>
          <a:xfrm>
            <a:off x="87589" y="1611350"/>
            <a:ext cx="11873948" cy="4185056"/>
          </a:xfrm>
          <a:prstGeom prst="rect">
            <a:avLst/>
          </a:prstGeom>
        </p:spPr>
        <p:txBody>
          <a:bodyPr wrap="square">
            <a:spAutoFit/>
          </a:bodyPr>
          <a:lstStyle/>
          <a:p>
            <a:pPr marL="342900" indent="-342900" algn="just">
              <a:lnSpc>
                <a:spcPct val="150000"/>
              </a:lnSpc>
              <a:buFontTx/>
              <a:buChar char="-"/>
            </a:pPr>
            <a:r>
              <a:rPr lang="fr-FR" sz="2000" dirty="0">
                <a:solidFill>
                  <a:srgbClr val="000000"/>
                </a:solidFill>
                <a:latin typeface="Verdana" panose="020B0604030504040204" pitchFamily="34" charset="0"/>
                <a:ea typeface="Verdana" panose="020B0604030504040204" pitchFamily="34" charset="0"/>
              </a:rPr>
              <a:t>N'hésitez jamais à consulter </a:t>
            </a:r>
            <a:r>
              <a:rPr lang="fr-FR" sz="2000" b="1" dirty="0">
                <a:solidFill>
                  <a:srgbClr val="FF0000"/>
                </a:solidFill>
                <a:latin typeface="Verdana" panose="020B0604030504040204" pitchFamily="34" charset="0"/>
                <a:ea typeface="Verdana" panose="020B0604030504040204" pitchFamily="34" charset="0"/>
              </a:rPr>
              <a:t>l'aide</a:t>
            </a:r>
            <a:r>
              <a:rPr lang="fr-FR" sz="2000" dirty="0">
                <a:solidFill>
                  <a:srgbClr val="000000"/>
                </a:solidFill>
                <a:latin typeface="Verdana" panose="020B0604030504040204" pitchFamily="34" charset="0"/>
                <a:ea typeface="Verdana" panose="020B0604030504040204" pitchFamily="34" charset="0"/>
              </a:rPr>
              <a:t> </a:t>
            </a:r>
            <a:r>
              <a:rPr lang="fr-FR" sz="2000" b="1" dirty="0">
                <a:solidFill>
                  <a:srgbClr val="FF0000"/>
                </a:solidFill>
                <a:latin typeface="Verdana" panose="020B0604030504040204" pitchFamily="34" charset="0"/>
                <a:ea typeface="Verdana" panose="020B0604030504040204" pitchFamily="34" charset="0"/>
              </a:rPr>
              <a:t>(F1) </a:t>
            </a:r>
            <a:r>
              <a:rPr lang="fr-FR" sz="2000" dirty="0">
                <a:solidFill>
                  <a:srgbClr val="000000"/>
                </a:solidFill>
                <a:latin typeface="Verdana" panose="020B0604030504040204" pitchFamily="34" charset="0"/>
                <a:ea typeface="Verdana" panose="020B0604030504040204" pitchFamily="34" charset="0"/>
              </a:rPr>
              <a:t>disponible dans votre logiciel... AutoCAD est fourni avec un manuel d'utilisation vraiment très détaillé (agrémenté de photos, schémas et vidéos explicatives). </a:t>
            </a:r>
          </a:p>
          <a:p>
            <a:pPr marL="342900" indent="-342900" algn="just">
              <a:lnSpc>
                <a:spcPct val="150000"/>
              </a:lnSpc>
              <a:buFontTx/>
              <a:buChar char="-"/>
            </a:pPr>
            <a:r>
              <a:rPr lang="fr-FR" sz="2000" dirty="0">
                <a:solidFill>
                  <a:srgbClr val="000000"/>
                </a:solidFill>
                <a:latin typeface="Verdana" panose="020B0604030504040204" pitchFamily="34" charset="0"/>
                <a:ea typeface="Verdana" panose="020B0604030504040204" pitchFamily="34" charset="0"/>
              </a:rPr>
              <a:t>Lisez </a:t>
            </a:r>
            <a:r>
              <a:rPr lang="fr-FR" sz="2000" b="1" dirty="0">
                <a:solidFill>
                  <a:srgbClr val="000000"/>
                </a:solidFill>
                <a:latin typeface="Verdana" panose="020B0604030504040204" pitchFamily="34" charset="0"/>
                <a:ea typeface="Verdana" panose="020B0604030504040204" pitchFamily="34" charset="0"/>
              </a:rPr>
              <a:t>les info-bulles </a:t>
            </a:r>
            <a:r>
              <a:rPr lang="fr-FR" sz="2000" dirty="0">
                <a:solidFill>
                  <a:srgbClr val="000000"/>
                </a:solidFill>
                <a:latin typeface="Verdana" panose="020B0604030504040204" pitchFamily="34" charset="0"/>
                <a:ea typeface="Verdana" panose="020B0604030504040204" pitchFamily="34" charset="0"/>
              </a:rPr>
              <a:t>qui apparaissent au </a:t>
            </a:r>
            <a:r>
              <a:rPr lang="fr-FR" sz="2000" b="1" dirty="0">
                <a:solidFill>
                  <a:srgbClr val="FF0000"/>
                </a:solidFill>
                <a:latin typeface="Verdana" panose="020B0604030504040204" pitchFamily="34" charset="0"/>
                <a:ea typeface="Verdana" panose="020B0604030504040204" pitchFamily="34" charset="0"/>
              </a:rPr>
              <a:t>survol d'un bouton </a:t>
            </a:r>
            <a:r>
              <a:rPr lang="fr-FR" sz="2000" dirty="0">
                <a:solidFill>
                  <a:srgbClr val="000000"/>
                </a:solidFill>
                <a:latin typeface="Verdana" panose="020B0604030504040204" pitchFamily="34" charset="0"/>
                <a:ea typeface="Verdana" panose="020B0604030504040204" pitchFamily="34" charset="0"/>
              </a:rPr>
              <a:t>(ou dans la barre d'état au survol d'un menu). </a:t>
            </a:r>
          </a:p>
          <a:p>
            <a:pPr marL="342900" indent="-342900" algn="just">
              <a:lnSpc>
                <a:spcPct val="150000"/>
              </a:lnSpc>
              <a:buFontTx/>
              <a:buChar char="-"/>
            </a:pPr>
            <a:r>
              <a:rPr lang="fr-FR" sz="2000" dirty="0">
                <a:solidFill>
                  <a:srgbClr val="000000"/>
                </a:solidFill>
                <a:latin typeface="Verdana" panose="020B0604030504040204" pitchFamily="34" charset="0"/>
                <a:ea typeface="Verdana" panose="020B0604030504040204" pitchFamily="34" charset="0"/>
              </a:rPr>
              <a:t>Pour connaître </a:t>
            </a:r>
            <a:r>
              <a:rPr lang="fr-FR" sz="2000" b="1" u="sng" dirty="0">
                <a:solidFill>
                  <a:srgbClr val="000000"/>
                </a:solidFill>
                <a:latin typeface="Verdana" panose="020B0604030504040204" pitchFamily="34" charset="0"/>
                <a:ea typeface="Verdana" panose="020B0604030504040204" pitchFamily="34" charset="0"/>
              </a:rPr>
              <a:t>la valeur </a:t>
            </a:r>
            <a:r>
              <a:rPr lang="fr-FR" sz="2000" dirty="0">
                <a:solidFill>
                  <a:srgbClr val="000000"/>
                </a:solidFill>
                <a:latin typeface="Verdana" panose="020B0604030504040204" pitchFamily="34" charset="0"/>
                <a:ea typeface="Verdana" panose="020B0604030504040204" pitchFamily="34" charset="0"/>
              </a:rPr>
              <a:t>d'un point ou d'un trait (longueur, distance, angle, etc.), il suffit encore une fois de </a:t>
            </a:r>
            <a:r>
              <a:rPr lang="fr-FR" sz="2000" b="1" u="sng" dirty="0">
                <a:solidFill>
                  <a:srgbClr val="000000"/>
                </a:solidFill>
                <a:latin typeface="Verdana" panose="020B0604030504040204" pitchFamily="34" charset="0"/>
                <a:ea typeface="Verdana" panose="020B0604030504040204" pitchFamily="34" charset="0"/>
              </a:rPr>
              <a:t>le survoler </a:t>
            </a:r>
            <a:r>
              <a:rPr lang="fr-FR" sz="2000" dirty="0">
                <a:solidFill>
                  <a:srgbClr val="000000"/>
                </a:solidFill>
                <a:latin typeface="Verdana" panose="020B0604030504040204" pitchFamily="34" charset="0"/>
                <a:ea typeface="Verdana" panose="020B0604030504040204" pitchFamily="34" charset="0"/>
              </a:rPr>
              <a:t>! </a:t>
            </a:r>
          </a:p>
          <a:p>
            <a:pPr marL="342900" indent="-342900" algn="just">
              <a:lnSpc>
                <a:spcPct val="150000"/>
              </a:lnSpc>
              <a:buFontTx/>
              <a:buChar char="-"/>
            </a:pPr>
            <a:r>
              <a:rPr lang="fr-FR" sz="2000" dirty="0">
                <a:solidFill>
                  <a:srgbClr val="000000"/>
                </a:solidFill>
                <a:latin typeface="Verdana" panose="020B0604030504040204" pitchFamily="34" charset="0"/>
                <a:ea typeface="Verdana" panose="020B0604030504040204" pitchFamily="34" charset="0"/>
              </a:rPr>
              <a:t>Si vous avez besoin de faire une opération qui nécessite </a:t>
            </a:r>
            <a:r>
              <a:rPr lang="fr-FR" sz="2000" b="1" u="sng" dirty="0">
                <a:solidFill>
                  <a:srgbClr val="000000"/>
                </a:solidFill>
                <a:latin typeface="Verdana" panose="020B0604030504040204" pitchFamily="34" charset="0"/>
                <a:ea typeface="Verdana" panose="020B0604030504040204" pitchFamily="34" charset="0"/>
              </a:rPr>
              <a:t>un calcul</a:t>
            </a:r>
            <a:r>
              <a:rPr lang="fr-FR" sz="2000" dirty="0">
                <a:solidFill>
                  <a:srgbClr val="000000"/>
                </a:solidFill>
                <a:latin typeface="Verdana" panose="020B0604030504040204" pitchFamily="34" charset="0"/>
                <a:ea typeface="Verdana" panose="020B0604030504040204" pitchFamily="34" charset="0"/>
              </a:rPr>
              <a:t>, n'hésitez pas à utiliser </a:t>
            </a:r>
            <a:r>
              <a:rPr lang="fr-FR" sz="2000" b="1" dirty="0">
                <a:solidFill>
                  <a:srgbClr val="FF0000"/>
                </a:solidFill>
                <a:latin typeface="Verdana" panose="020B0604030504040204" pitchFamily="34" charset="0"/>
                <a:ea typeface="Verdana" panose="020B0604030504040204" pitchFamily="34" charset="0"/>
              </a:rPr>
              <a:t>la calculatrice </a:t>
            </a:r>
            <a:r>
              <a:rPr lang="fr-FR" sz="2000" dirty="0">
                <a:solidFill>
                  <a:srgbClr val="000000"/>
                </a:solidFill>
                <a:latin typeface="Verdana" panose="020B0604030504040204" pitchFamily="34" charset="0"/>
                <a:ea typeface="Verdana" panose="020B0604030504040204" pitchFamily="34" charset="0"/>
              </a:rPr>
              <a:t>intégrée dans AutoCAD </a:t>
            </a:r>
            <a:r>
              <a:rPr lang="fr-FR" sz="2000" b="1" dirty="0">
                <a:solidFill>
                  <a:srgbClr val="0000FF"/>
                </a:solidFill>
                <a:latin typeface="Verdana" panose="020B0604030504040204" pitchFamily="34" charset="0"/>
                <a:ea typeface="Verdana" panose="020B0604030504040204" pitchFamily="34" charset="0"/>
              </a:rPr>
              <a:t>(touches de raccourci : CTRL+8) </a:t>
            </a:r>
          </a:p>
        </p:txBody>
      </p:sp>
    </p:spTree>
    <p:extLst>
      <p:ext uri="{BB962C8B-B14F-4D97-AF65-F5344CB8AC3E}">
        <p14:creationId xmlns:p14="http://schemas.microsoft.com/office/powerpoint/2010/main" val="1374327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fade">
                                      <p:cBhvr>
                                        <p:cTn id="14" dur="1000"/>
                                        <p:tgtEl>
                                          <p:spTgt spid="2">
                                            <p:txEl>
                                              <p:pRg st="0" end="0"/>
                                            </p:txEl>
                                          </p:spTgt>
                                        </p:tgtEl>
                                      </p:cBhvr>
                                    </p:animEffect>
                                    <p:anim calcmode="lin" valueType="num">
                                      <p:cBhvr>
                                        <p:cTn id="15"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Effect transition="in" filter="fade">
                                      <p:cBhvr>
                                        <p:cTn id="21" dur="1000"/>
                                        <p:tgtEl>
                                          <p:spTgt spid="2">
                                            <p:txEl>
                                              <p:pRg st="1" end="1"/>
                                            </p:txEl>
                                          </p:spTgt>
                                        </p:tgtEl>
                                      </p:cBhvr>
                                    </p:animEffect>
                                    <p:anim calcmode="lin" valueType="num">
                                      <p:cBhvr>
                                        <p:cTn id="22"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Effect transition="in" filter="fade">
                                      <p:cBhvr>
                                        <p:cTn id="28" dur="1000"/>
                                        <p:tgtEl>
                                          <p:spTgt spid="2">
                                            <p:txEl>
                                              <p:pRg st="2" end="2"/>
                                            </p:txEl>
                                          </p:spTgt>
                                        </p:tgtEl>
                                      </p:cBhvr>
                                    </p:animEffect>
                                    <p:anim calcmode="lin" valueType="num">
                                      <p:cBhvr>
                                        <p:cTn id="29"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Effect transition="in" filter="fade">
                                      <p:cBhvr>
                                        <p:cTn id="35" dur="1000"/>
                                        <p:tgtEl>
                                          <p:spTgt spid="2">
                                            <p:txEl>
                                              <p:pRg st="3" end="3"/>
                                            </p:txEl>
                                          </p:spTgt>
                                        </p:tgtEl>
                                      </p:cBhvr>
                                    </p:animEffect>
                                    <p:anim calcmode="lin" valueType="num">
                                      <p:cBhvr>
                                        <p:cTn id="36"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496D752-F1AF-4821-BD35-115F3607541F}"/>
              </a:ext>
            </a:extLst>
          </p:cNvPr>
          <p:cNvSpPr/>
          <p:nvPr/>
        </p:nvSpPr>
        <p:spPr>
          <a:xfrm>
            <a:off x="67711" y="761341"/>
            <a:ext cx="11913704" cy="2338397"/>
          </a:xfrm>
          <a:prstGeom prst="rect">
            <a:avLst/>
          </a:prstGeom>
        </p:spPr>
        <p:txBody>
          <a:bodyPr wrap="square">
            <a:spAutoFit/>
          </a:bodyPr>
          <a:lstStyle/>
          <a:p>
            <a:pPr marL="342900" indent="-342900" algn="just">
              <a:lnSpc>
                <a:spcPct val="150000"/>
              </a:lnSpc>
              <a:buFontTx/>
              <a:buChar char="-"/>
            </a:pPr>
            <a:r>
              <a:rPr lang="fr-FR" sz="2000" dirty="0">
                <a:solidFill>
                  <a:srgbClr val="000000"/>
                </a:solidFill>
                <a:latin typeface="Verdana" panose="020B0604030504040204" pitchFamily="34" charset="0"/>
                <a:ea typeface="Verdana" panose="020B0604030504040204" pitchFamily="34" charset="0"/>
              </a:rPr>
              <a:t>Si vous ne savez plus comment s'utilise tel ou tel outil, regardez toujours les infos qui s'affichent dans la fenêtre des commandes (zone de texte en dessous de la fenêtre principale). </a:t>
            </a:r>
          </a:p>
          <a:p>
            <a:pPr marL="342900" indent="-342900" algn="just">
              <a:lnSpc>
                <a:spcPct val="150000"/>
              </a:lnSpc>
              <a:buFontTx/>
              <a:buChar char="-"/>
            </a:pPr>
            <a:r>
              <a:rPr lang="fr-FR" sz="2000" dirty="0">
                <a:solidFill>
                  <a:srgbClr val="000000"/>
                </a:solidFill>
                <a:latin typeface="Verdana" panose="020B0604030504040204" pitchFamily="34" charset="0"/>
                <a:ea typeface="Verdana" panose="020B0604030504040204" pitchFamily="34" charset="0"/>
              </a:rPr>
              <a:t>Enfin, pour retrouver rapidement un "outil égaré", saisissez un mot clé ou une expression dans la zone de recherche </a:t>
            </a:r>
            <a:r>
              <a:rPr lang="fr-FR" sz="2000" dirty="0" err="1">
                <a:solidFill>
                  <a:srgbClr val="000000"/>
                </a:solidFill>
                <a:latin typeface="Verdana" panose="020B0604030504040204" pitchFamily="34" charset="0"/>
                <a:ea typeface="Verdana" panose="020B0604030504040204" pitchFamily="34" charset="0"/>
              </a:rPr>
              <a:t>InfoCenter</a:t>
            </a:r>
            <a:r>
              <a:rPr lang="fr-FR" sz="2000" dirty="0">
                <a:solidFill>
                  <a:srgbClr val="000000"/>
                </a:solidFill>
                <a:latin typeface="Verdana" panose="020B0604030504040204" pitchFamily="34" charset="0"/>
                <a:ea typeface="Verdana" panose="020B0604030504040204" pitchFamily="34" charset="0"/>
              </a:rPr>
              <a:t> (en haut à droite de l'interface). </a:t>
            </a:r>
            <a:endParaRPr lang="fr-FR" sz="2000" dirty="0">
              <a:latin typeface="Verdana" panose="020B0604030504040204" pitchFamily="34" charset="0"/>
              <a:ea typeface="Verdana" panose="020B0604030504040204" pitchFamily="34" charset="0"/>
            </a:endParaRPr>
          </a:p>
        </p:txBody>
      </p:sp>
      <p:sp>
        <p:nvSpPr>
          <p:cNvPr id="10" name="AutoShape 5">
            <a:extLst>
              <a:ext uri="{FF2B5EF4-FFF2-40B4-BE49-F238E27FC236}">
                <a16:creationId xmlns:a16="http://schemas.microsoft.com/office/drawing/2014/main" id="{3E5326AD-DF67-4106-9BCB-126242E6B60A}"/>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err="1">
                <a:solidFill>
                  <a:schemeClr val="bg1"/>
                </a:solidFill>
                <a:latin typeface="Verdana" panose="020B0604030504040204" pitchFamily="34" charset="0"/>
                <a:ea typeface="Verdana" panose="020B0604030504040204" pitchFamily="34" charset="0"/>
              </a:rPr>
              <a:t>Autocad</a:t>
            </a:r>
            <a:r>
              <a:rPr lang="fr-FR" sz="2400" b="1" kern="0" dirty="0">
                <a:solidFill>
                  <a:schemeClr val="bg1"/>
                </a:solidFill>
                <a:latin typeface="Verdana" panose="020B0604030504040204" pitchFamily="34" charset="0"/>
                <a:ea typeface="Verdana" panose="020B0604030504040204" pitchFamily="34" charset="0"/>
              </a:rPr>
              <a:t>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pic>
        <p:nvPicPr>
          <p:cNvPr id="12" name="Image 11">
            <a:extLst>
              <a:ext uri="{FF2B5EF4-FFF2-40B4-BE49-F238E27FC236}">
                <a16:creationId xmlns:a16="http://schemas.microsoft.com/office/drawing/2014/main" id="{DF4CC2DE-87E2-4CB8-B565-206B2AF7F821}"/>
              </a:ext>
            </a:extLst>
          </p:cNvPr>
          <p:cNvPicPr>
            <a:picLocks noChangeAspect="1"/>
          </p:cNvPicPr>
          <p:nvPr/>
        </p:nvPicPr>
        <p:blipFill>
          <a:blip r:embed="rId2"/>
          <a:stretch>
            <a:fillRect/>
          </a:stretch>
        </p:blipFill>
        <p:spPr>
          <a:xfrm>
            <a:off x="1192156" y="3200416"/>
            <a:ext cx="9664813" cy="602784"/>
          </a:xfrm>
          <a:prstGeom prst="rect">
            <a:avLst/>
          </a:prstGeom>
        </p:spPr>
      </p:pic>
      <p:sp>
        <p:nvSpPr>
          <p:cNvPr id="5" name="Rectangle 4">
            <a:extLst>
              <a:ext uri="{FF2B5EF4-FFF2-40B4-BE49-F238E27FC236}">
                <a16:creationId xmlns:a16="http://schemas.microsoft.com/office/drawing/2014/main" id="{8672E4DE-0330-4BC1-B82B-D1118DC279FD}"/>
              </a:ext>
            </a:extLst>
          </p:cNvPr>
          <p:cNvSpPr/>
          <p:nvPr/>
        </p:nvSpPr>
        <p:spPr>
          <a:xfrm>
            <a:off x="67711" y="4083038"/>
            <a:ext cx="11965263" cy="2814617"/>
          </a:xfrm>
          <a:prstGeom prst="rect">
            <a:avLst/>
          </a:prstGeom>
        </p:spPr>
        <p:txBody>
          <a:bodyPr wrap="square">
            <a:spAutoFit/>
          </a:bodyPr>
          <a:lstStyle/>
          <a:p>
            <a:pPr marR="0" algn="just">
              <a:lnSpc>
                <a:spcPct val="150000"/>
              </a:lnSpc>
            </a:pPr>
            <a:r>
              <a:rPr lang="fr-FR" sz="2000" dirty="0">
                <a:solidFill>
                  <a:srgbClr val="000000"/>
                </a:solidFill>
                <a:latin typeface="Verdana" panose="020B0604030504040204" pitchFamily="34" charset="0"/>
                <a:ea typeface="Verdana" panose="020B0604030504040204" pitchFamily="34" charset="0"/>
              </a:rPr>
              <a:t>- Pour des cas de figures plus spécifiques ou simplement pour ceux qui désirent approfondir leurs connaissances, il est très facile de trouver de la documentation en ligne (tutoriaux, vidéos explicatives, forums de discutions, exercices, etc.). Voici toutefois quelques liens utiles : </a:t>
            </a:r>
          </a:p>
          <a:p>
            <a:pPr marL="342900" marR="0" indent="-342900" algn="just">
              <a:lnSpc>
                <a:spcPct val="150000"/>
              </a:lnSpc>
              <a:buFontTx/>
              <a:buChar char="-"/>
            </a:pPr>
            <a:r>
              <a:rPr lang="fr-FR" sz="2000" b="1" dirty="0">
                <a:solidFill>
                  <a:srgbClr val="000000"/>
                </a:solidFill>
                <a:latin typeface="Verdana" panose="020B0604030504040204" pitchFamily="34" charset="0"/>
                <a:ea typeface="Verdana" panose="020B0604030504040204" pitchFamily="34" charset="0"/>
                <a:hlinkClick r:id="rId3"/>
              </a:rPr>
              <a:t>http://www.autodesk.fr</a:t>
            </a:r>
            <a:r>
              <a:rPr lang="fr-FR" sz="2000" b="1" dirty="0">
                <a:solidFill>
                  <a:srgbClr val="000000"/>
                </a:solidFill>
                <a:latin typeface="Verdana" panose="020B0604030504040204" pitchFamily="34" charset="0"/>
                <a:ea typeface="Verdana" panose="020B0604030504040204" pitchFamily="34" charset="0"/>
              </a:rPr>
              <a:t>, </a:t>
            </a:r>
            <a:r>
              <a:rPr lang="fr-FR" sz="2000" i="1" dirty="0">
                <a:solidFill>
                  <a:srgbClr val="000000"/>
                </a:solidFill>
                <a:latin typeface="Verdana" panose="020B0604030504040204" pitchFamily="34" charset="0"/>
                <a:ea typeface="Verdana" panose="020B0604030504040204" pitchFamily="34" charset="0"/>
              </a:rPr>
              <a:t>Le site officiel de la société Autodesk. </a:t>
            </a:r>
            <a:endParaRPr lang="fr-FR" sz="2000" dirty="0">
              <a:solidFill>
                <a:srgbClr val="000000"/>
              </a:solidFill>
              <a:latin typeface="Verdana" panose="020B0604030504040204" pitchFamily="34" charset="0"/>
              <a:ea typeface="Verdana" panose="020B0604030504040204" pitchFamily="34" charset="0"/>
            </a:endParaRPr>
          </a:p>
          <a:p>
            <a:pPr>
              <a:lnSpc>
                <a:spcPct val="150000"/>
              </a:lnSpc>
            </a:pPr>
            <a:endParaRPr lang="fr-FR" sz="2000" dirty="0"/>
          </a:p>
        </p:txBody>
      </p:sp>
    </p:spTree>
    <p:extLst>
      <p:ext uri="{BB962C8B-B14F-4D97-AF65-F5344CB8AC3E}">
        <p14:creationId xmlns:p14="http://schemas.microsoft.com/office/powerpoint/2010/main" val="2657886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1000"/>
                                        <p:tgtEl>
                                          <p:spTgt spid="12"/>
                                        </p:tgtEl>
                                      </p:cBhvr>
                                    </p:animEffect>
                                    <p:anim calcmode="lin" valueType="num">
                                      <p:cBhvr>
                                        <p:cTn id="22" dur="1000" fill="hold"/>
                                        <p:tgtEl>
                                          <p:spTgt spid="12"/>
                                        </p:tgtEl>
                                        <p:attrNameLst>
                                          <p:attrName>ppt_x</p:attrName>
                                        </p:attrNameLst>
                                      </p:cBhvr>
                                      <p:tavLst>
                                        <p:tav tm="0">
                                          <p:val>
                                            <p:strVal val="#ppt_x"/>
                                          </p:val>
                                        </p:tav>
                                        <p:tav tm="100000">
                                          <p:val>
                                            <p:strVal val="#ppt_x"/>
                                          </p:val>
                                        </p:tav>
                                      </p:tavLst>
                                    </p:anim>
                                    <p:anim calcmode="lin" valueType="num">
                                      <p:cBhvr>
                                        <p:cTn id="23"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000"/>
                                        <p:tgtEl>
                                          <p:spTgt spid="5">
                                            <p:txEl>
                                              <p:pRg st="0" end="0"/>
                                            </p:txEl>
                                          </p:spTgt>
                                        </p:tgtEl>
                                      </p:cBhvr>
                                    </p:animEffect>
                                    <p:anim calcmode="lin" valueType="num">
                                      <p:cBhvr>
                                        <p:cTn id="2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5">
                                            <p:txEl>
                                              <p:pRg st="1" end="1"/>
                                            </p:txEl>
                                          </p:spTgt>
                                        </p:tgtEl>
                                        <p:attrNameLst>
                                          <p:attrName>style.visibility</p:attrName>
                                        </p:attrNameLst>
                                      </p:cBhvr>
                                      <p:to>
                                        <p:strVal val="visible"/>
                                      </p:to>
                                    </p:set>
                                    <p:animEffect transition="in" filter="fade">
                                      <p:cBhvr>
                                        <p:cTn id="35" dur="1000"/>
                                        <p:tgtEl>
                                          <p:spTgt spid="5">
                                            <p:txEl>
                                              <p:pRg st="1" end="1"/>
                                            </p:txEl>
                                          </p:spTgt>
                                        </p:tgtEl>
                                      </p:cBhvr>
                                    </p:animEffect>
                                    <p:anim calcmode="lin" valueType="num">
                                      <p:cBhvr>
                                        <p:cTn id="36"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7"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3830661-4C11-44EE-B909-BB781FA9EADF}"/>
              </a:ext>
            </a:extLst>
          </p:cNvPr>
          <p:cNvSpPr/>
          <p:nvPr/>
        </p:nvSpPr>
        <p:spPr>
          <a:xfrm>
            <a:off x="170036" y="927980"/>
            <a:ext cx="11812172" cy="5570051"/>
          </a:xfrm>
          <a:prstGeom prst="rect">
            <a:avLst/>
          </a:prstGeom>
        </p:spPr>
        <p:txBody>
          <a:bodyPr wrap="square">
            <a:spAutoFit/>
          </a:bodyPr>
          <a:lstStyle/>
          <a:p>
            <a:pPr marR="0" algn="just">
              <a:lnSpc>
                <a:spcPct val="150000"/>
              </a:lnSpc>
            </a:pPr>
            <a:r>
              <a:rPr lang="fr-FR" sz="2000" b="1" dirty="0">
                <a:solidFill>
                  <a:srgbClr val="000000"/>
                </a:solidFill>
                <a:latin typeface="Verdana" panose="020B0604030504040204" pitchFamily="34" charset="0"/>
                <a:ea typeface="Verdana" panose="020B0604030504040204" pitchFamily="34" charset="0"/>
              </a:rPr>
              <a:t>- </a:t>
            </a:r>
            <a:r>
              <a:rPr lang="fr-FR" sz="2000" b="1" dirty="0">
                <a:solidFill>
                  <a:srgbClr val="000000"/>
                </a:solidFill>
                <a:latin typeface="Verdana" panose="020B0604030504040204" pitchFamily="34" charset="0"/>
                <a:ea typeface="Verdana" panose="020B0604030504040204" pitchFamily="34" charset="0"/>
                <a:hlinkClick r:id="rId2"/>
              </a:rPr>
              <a:t>http://fr.wikipedia.org/wiki/AutoCAD</a:t>
            </a:r>
            <a:r>
              <a:rPr lang="fr-FR" sz="2000" b="1" dirty="0">
                <a:solidFill>
                  <a:srgbClr val="000000"/>
                </a:solidFill>
                <a:latin typeface="Verdana" panose="020B0604030504040204" pitchFamily="34" charset="0"/>
                <a:ea typeface="Verdana" panose="020B0604030504040204" pitchFamily="34" charset="0"/>
              </a:rPr>
              <a:t>  </a:t>
            </a:r>
            <a:r>
              <a:rPr lang="fr-FR" sz="2000" i="1" dirty="0">
                <a:solidFill>
                  <a:srgbClr val="000000"/>
                </a:solidFill>
                <a:latin typeface="Verdana" panose="020B0604030504040204" pitchFamily="34" charset="0"/>
                <a:ea typeface="Verdana" panose="020B0604030504040204" pitchFamily="34" charset="0"/>
              </a:rPr>
              <a:t>La page Wikipédia sur le logiciel. Propose notamment une liste de programmes similaires. </a:t>
            </a:r>
            <a:endParaRPr lang="fr-FR" sz="2000" dirty="0">
              <a:solidFill>
                <a:srgbClr val="000000"/>
              </a:solidFill>
              <a:latin typeface="Verdana" panose="020B0604030504040204" pitchFamily="34" charset="0"/>
              <a:ea typeface="Verdana" panose="020B0604030504040204" pitchFamily="34" charset="0"/>
            </a:endParaRPr>
          </a:p>
          <a:p>
            <a:pPr marR="0" algn="just">
              <a:lnSpc>
                <a:spcPct val="150000"/>
              </a:lnSpc>
            </a:pPr>
            <a:r>
              <a:rPr lang="fr-FR" sz="2000" b="1" dirty="0">
                <a:solidFill>
                  <a:srgbClr val="000000"/>
                </a:solidFill>
                <a:latin typeface="Verdana" panose="020B0604030504040204" pitchFamily="34" charset="0"/>
                <a:ea typeface="Verdana" panose="020B0604030504040204" pitchFamily="34" charset="0"/>
              </a:rPr>
              <a:t>- </a:t>
            </a:r>
            <a:r>
              <a:rPr lang="fr-FR" sz="2000" b="1" dirty="0">
                <a:solidFill>
                  <a:srgbClr val="000000"/>
                </a:solidFill>
                <a:latin typeface="Verdana" panose="020B0604030504040204" pitchFamily="34" charset="0"/>
                <a:ea typeface="Verdana" panose="020B0604030504040204" pitchFamily="34" charset="0"/>
                <a:hlinkClick r:id="rId3"/>
              </a:rPr>
              <a:t>http://fr.tuto.com/autocad</a:t>
            </a:r>
            <a:r>
              <a:rPr lang="fr-FR" sz="2000" b="1" dirty="0">
                <a:solidFill>
                  <a:srgbClr val="000000"/>
                </a:solidFill>
                <a:latin typeface="Verdana" panose="020B0604030504040204" pitchFamily="34" charset="0"/>
                <a:ea typeface="Verdana" panose="020B0604030504040204" pitchFamily="34" charset="0"/>
              </a:rPr>
              <a:t>  </a:t>
            </a:r>
            <a:r>
              <a:rPr lang="fr-FR" sz="2000" i="1" dirty="0">
                <a:solidFill>
                  <a:srgbClr val="000000"/>
                </a:solidFill>
                <a:latin typeface="Verdana" panose="020B0604030504040204" pitchFamily="34" charset="0"/>
                <a:ea typeface="Verdana" panose="020B0604030504040204" pitchFamily="34" charset="0"/>
              </a:rPr>
              <a:t>Près d'une centaine de tutoriaux vidéos accompagnés d'explications détaillées. </a:t>
            </a:r>
            <a:endParaRPr lang="fr-FR" sz="2000" dirty="0">
              <a:solidFill>
                <a:srgbClr val="000000"/>
              </a:solidFill>
              <a:latin typeface="Verdana" panose="020B0604030504040204" pitchFamily="34" charset="0"/>
              <a:ea typeface="Verdana" panose="020B0604030504040204" pitchFamily="34" charset="0"/>
            </a:endParaRPr>
          </a:p>
          <a:p>
            <a:pPr marR="0" algn="just">
              <a:lnSpc>
                <a:spcPct val="150000"/>
              </a:lnSpc>
            </a:pPr>
            <a:r>
              <a:rPr lang="fr-FR" sz="2000" b="1" dirty="0">
                <a:solidFill>
                  <a:srgbClr val="000000"/>
                </a:solidFill>
                <a:latin typeface="Verdana" panose="020B0604030504040204" pitchFamily="34" charset="0"/>
                <a:ea typeface="Verdana" panose="020B0604030504040204" pitchFamily="34" charset="0"/>
              </a:rPr>
              <a:t>- </a:t>
            </a:r>
            <a:r>
              <a:rPr lang="fr-FR" sz="2000" b="1" dirty="0">
                <a:solidFill>
                  <a:srgbClr val="000000"/>
                </a:solidFill>
                <a:latin typeface="Verdana" panose="020B0604030504040204" pitchFamily="34" charset="0"/>
                <a:ea typeface="Verdana" panose="020B0604030504040204" pitchFamily="34" charset="0"/>
                <a:hlinkClick r:id="rId4"/>
              </a:rPr>
              <a:t>http://www.formationautocad.com</a:t>
            </a:r>
            <a:r>
              <a:rPr lang="fr-FR" sz="2000" b="1" dirty="0">
                <a:solidFill>
                  <a:srgbClr val="000000"/>
                </a:solidFill>
                <a:latin typeface="Verdana" panose="020B0604030504040204" pitchFamily="34" charset="0"/>
                <a:ea typeface="Verdana" panose="020B0604030504040204" pitchFamily="34" charset="0"/>
              </a:rPr>
              <a:t>  </a:t>
            </a:r>
            <a:r>
              <a:rPr lang="fr-FR" sz="2000" dirty="0">
                <a:solidFill>
                  <a:srgbClr val="000000"/>
                </a:solidFill>
                <a:latin typeface="Verdana" panose="020B0604030504040204" pitchFamily="34" charset="0"/>
                <a:ea typeface="Verdana" panose="020B0604030504040204" pitchFamily="34" charset="0"/>
              </a:rPr>
              <a:t>(ou le site canadien </a:t>
            </a:r>
            <a:r>
              <a:rPr lang="fr-FR" sz="2000" b="1" dirty="0">
                <a:solidFill>
                  <a:srgbClr val="000000"/>
                </a:solidFill>
                <a:latin typeface="Verdana" panose="020B0604030504040204" pitchFamily="34" charset="0"/>
                <a:ea typeface="Verdana" panose="020B0604030504040204" pitchFamily="34" charset="0"/>
                <a:hlinkClick r:id="rId5"/>
              </a:rPr>
              <a:t>http://www.formacad.ca</a:t>
            </a:r>
            <a:r>
              <a:rPr lang="fr-FR" sz="2000" b="1" dirty="0">
                <a:solidFill>
                  <a:srgbClr val="000000"/>
                </a:solidFill>
                <a:latin typeface="Verdana" panose="020B0604030504040204" pitchFamily="34" charset="0"/>
                <a:ea typeface="Verdana" panose="020B0604030504040204" pitchFamily="34" charset="0"/>
              </a:rPr>
              <a:t> </a:t>
            </a:r>
            <a:r>
              <a:rPr lang="fr-FR" sz="2000" dirty="0">
                <a:solidFill>
                  <a:srgbClr val="000000"/>
                </a:solidFill>
                <a:latin typeface="Verdana" panose="020B0604030504040204" pitchFamily="34" charset="0"/>
                <a:ea typeface="Verdana" panose="020B0604030504040204" pitchFamily="34" charset="0"/>
              </a:rPr>
              <a:t>) </a:t>
            </a:r>
            <a:r>
              <a:rPr lang="fr-FR" sz="2000" i="1" dirty="0">
                <a:solidFill>
                  <a:srgbClr val="000000"/>
                </a:solidFill>
                <a:latin typeface="Verdana" panose="020B0604030504040204" pitchFamily="34" charset="0"/>
                <a:ea typeface="Verdana" panose="020B0604030504040204" pitchFamily="34" charset="0"/>
              </a:rPr>
              <a:t>Poursuivez votre formation pour enrichir vos connaissances du logiciel. </a:t>
            </a:r>
            <a:endParaRPr lang="fr-FR" sz="2000" dirty="0">
              <a:solidFill>
                <a:srgbClr val="000000"/>
              </a:solidFill>
              <a:latin typeface="Verdana" panose="020B0604030504040204" pitchFamily="34" charset="0"/>
              <a:ea typeface="Verdana" panose="020B0604030504040204" pitchFamily="34" charset="0"/>
            </a:endParaRPr>
          </a:p>
          <a:p>
            <a:pPr marR="0" algn="just">
              <a:lnSpc>
                <a:spcPct val="150000"/>
              </a:lnSpc>
            </a:pPr>
            <a:r>
              <a:rPr lang="fr-FR" sz="2000" b="1" dirty="0">
                <a:solidFill>
                  <a:srgbClr val="000000"/>
                </a:solidFill>
                <a:latin typeface="Verdana" panose="020B0604030504040204" pitchFamily="34" charset="0"/>
                <a:ea typeface="Verdana" panose="020B0604030504040204" pitchFamily="34" charset="0"/>
              </a:rPr>
              <a:t>- </a:t>
            </a:r>
            <a:r>
              <a:rPr lang="fr-FR" sz="2000" b="1" dirty="0">
                <a:solidFill>
                  <a:srgbClr val="000000"/>
                </a:solidFill>
                <a:latin typeface="Verdana" panose="020B0604030504040204" pitchFamily="34" charset="0"/>
                <a:ea typeface="Verdana" panose="020B0604030504040204" pitchFamily="34" charset="0"/>
                <a:hlinkClick r:id="rId6"/>
              </a:rPr>
              <a:t>http://www.cadtutor.net</a:t>
            </a:r>
            <a:r>
              <a:rPr lang="fr-FR" sz="2000" b="1" dirty="0">
                <a:solidFill>
                  <a:srgbClr val="000000"/>
                </a:solidFill>
                <a:latin typeface="Verdana" panose="020B0604030504040204" pitchFamily="34" charset="0"/>
                <a:ea typeface="Verdana" panose="020B0604030504040204" pitchFamily="34" charset="0"/>
              </a:rPr>
              <a:t>  </a:t>
            </a:r>
            <a:r>
              <a:rPr lang="fr-FR" sz="2000" i="1" dirty="0">
                <a:solidFill>
                  <a:srgbClr val="000000"/>
                </a:solidFill>
                <a:latin typeface="Verdana" panose="020B0604030504040204" pitchFamily="34" charset="0"/>
                <a:ea typeface="Verdana" panose="020B0604030504040204" pitchFamily="34" charset="0"/>
              </a:rPr>
              <a:t>Ressources et exercices supplémentaires en anglais. </a:t>
            </a:r>
            <a:endParaRPr lang="fr-FR" sz="2000" dirty="0">
              <a:solidFill>
                <a:srgbClr val="000000"/>
              </a:solidFill>
              <a:latin typeface="Verdana" panose="020B0604030504040204" pitchFamily="34" charset="0"/>
              <a:ea typeface="Verdana" panose="020B0604030504040204" pitchFamily="34" charset="0"/>
            </a:endParaRPr>
          </a:p>
          <a:p>
            <a:pPr marR="0" algn="just">
              <a:lnSpc>
                <a:spcPct val="150000"/>
              </a:lnSpc>
            </a:pPr>
            <a:r>
              <a:rPr lang="fr-FR" sz="2000" b="1" dirty="0">
                <a:solidFill>
                  <a:srgbClr val="000000"/>
                </a:solidFill>
                <a:latin typeface="Verdana" panose="020B0604030504040204" pitchFamily="34" charset="0"/>
                <a:ea typeface="Verdana" panose="020B0604030504040204" pitchFamily="34" charset="0"/>
              </a:rPr>
              <a:t>- </a:t>
            </a:r>
            <a:r>
              <a:rPr lang="fr-FR" sz="2000" b="1" dirty="0">
                <a:solidFill>
                  <a:srgbClr val="000000"/>
                </a:solidFill>
                <a:latin typeface="Verdana" panose="020B0604030504040204" pitchFamily="34" charset="0"/>
                <a:ea typeface="Verdana" panose="020B0604030504040204" pitchFamily="34" charset="0"/>
                <a:hlinkClick r:id="rId7"/>
              </a:rPr>
              <a:t>http://www.autocadtutorial.net</a:t>
            </a:r>
            <a:r>
              <a:rPr lang="fr-FR" sz="2000" b="1" dirty="0">
                <a:solidFill>
                  <a:srgbClr val="000000"/>
                </a:solidFill>
                <a:latin typeface="Verdana" panose="020B0604030504040204" pitchFamily="34" charset="0"/>
                <a:ea typeface="Verdana" panose="020B0604030504040204" pitchFamily="34" charset="0"/>
              </a:rPr>
              <a:t>   </a:t>
            </a:r>
            <a:r>
              <a:rPr lang="fr-FR" sz="2000" i="1" dirty="0">
                <a:solidFill>
                  <a:srgbClr val="000000"/>
                </a:solidFill>
                <a:latin typeface="Verdana" panose="020B0604030504040204" pitchFamily="34" charset="0"/>
                <a:ea typeface="Verdana" panose="020B0604030504040204" pitchFamily="34" charset="0"/>
              </a:rPr>
              <a:t>Un site reprenant pleins de tutoriaux et d'exercices pratiques. </a:t>
            </a:r>
            <a:endParaRPr lang="fr-FR" sz="2000" dirty="0">
              <a:solidFill>
                <a:srgbClr val="000000"/>
              </a:solidFill>
              <a:latin typeface="Verdana" panose="020B0604030504040204" pitchFamily="34" charset="0"/>
              <a:ea typeface="Verdana" panose="020B0604030504040204" pitchFamily="34" charset="0"/>
            </a:endParaRPr>
          </a:p>
          <a:p>
            <a:pPr marR="0" algn="just">
              <a:lnSpc>
                <a:spcPct val="150000"/>
              </a:lnSpc>
            </a:pPr>
            <a:r>
              <a:rPr lang="fr-FR" sz="2000" b="1" dirty="0">
                <a:solidFill>
                  <a:srgbClr val="000000"/>
                </a:solidFill>
                <a:latin typeface="Verdana" panose="020B0604030504040204" pitchFamily="34" charset="0"/>
                <a:ea typeface="Verdana" panose="020B0604030504040204" pitchFamily="34" charset="0"/>
              </a:rPr>
              <a:t>- </a:t>
            </a:r>
            <a:r>
              <a:rPr lang="fr-FR" sz="2000" b="1" dirty="0">
                <a:solidFill>
                  <a:srgbClr val="000000"/>
                </a:solidFill>
                <a:latin typeface="Verdana" panose="020B0604030504040204" pitchFamily="34" charset="0"/>
                <a:ea typeface="Verdana" panose="020B0604030504040204" pitchFamily="34" charset="0"/>
                <a:hlinkClick r:id="rId8"/>
              </a:rPr>
              <a:t>http://www.lespaysagistes.com/guide-paysagiste/tutoriaux-autocad.php</a:t>
            </a:r>
            <a:r>
              <a:rPr lang="fr-FR" sz="2000" b="1" dirty="0">
                <a:solidFill>
                  <a:srgbClr val="000000"/>
                </a:solidFill>
                <a:latin typeface="Verdana" panose="020B0604030504040204" pitchFamily="34" charset="0"/>
                <a:ea typeface="Verdana" panose="020B0604030504040204" pitchFamily="34" charset="0"/>
              </a:rPr>
              <a:t>  </a:t>
            </a:r>
            <a:endParaRPr lang="fr-FR" sz="2000" dirty="0">
              <a:solidFill>
                <a:srgbClr val="000000"/>
              </a:solidFill>
              <a:latin typeface="Verdana" panose="020B0604030504040204" pitchFamily="34" charset="0"/>
              <a:ea typeface="Verdana" panose="020B0604030504040204" pitchFamily="34" charset="0"/>
            </a:endParaRPr>
          </a:p>
          <a:p>
            <a:pPr marR="0" algn="just">
              <a:lnSpc>
                <a:spcPct val="150000"/>
              </a:lnSpc>
            </a:pPr>
            <a:r>
              <a:rPr lang="fr-FR" sz="2000" i="1" dirty="0">
                <a:solidFill>
                  <a:srgbClr val="000000"/>
                </a:solidFill>
                <a:latin typeface="Verdana" panose="020B0604030504040204" pitchFamily="34" charset="0"/>
                <a:ea typeface="Verdana" panose="020B0604030504040204" pitchFamily="34" charset="0"/>
              </a:rPr>
              <a:t>Un autre site référençant toute une série de didacticiels intéressants. </a:t>
            </a:r>
            <a:endParaRPr lang="fr-FR" sz="2000" dirty="0">
              <a:latin typeface="Verdana" panose="020B0604030504040204" pitchFamily="34" charset="0"/>
              <a:ea typeface="Verdana" panose="020B0604030504040204" pitchFamily="34" charset="0"/>
            </a:endParaRPr>
          </a:p>
        </p:txBody>
      </p:sp>
      <p:sp>
        <p:nvSpPr>
          <p:cNvPr id="8" name="AutoShape 5">
            <a:extLst>
              <a:ext uri="{FF2B5EF4-FFF2-40B4-BE49-F238E27FC236}">
                <a16:creationId xmlns:a16="http://schemas.microsoft.com/office/drawing/2014/main" id="{AF5FCECF-A984-4021-B8D4-0D1AE27E207C}"/>
              </a:ext>
            </a:extLst>
          </p:cNvPr>
          <p:cNvSpPr>
            <a:spLocks noChangeArrowheads="1"/>
          </p:cNvSpPr>
          <p:nvPr/>
        </p:nvSpPr>
        <p:spPr bwMode="auto">
          <a:xfrm>
            <a:off x="119270" y="98589"/>
            <a:ext cx="11913704" cy="632443"/>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Partie 01:</a:t>
            </a:r>
            <a:r>
              <a:rPr 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400" b="1" kern="0" dirty="0" err="1">
                <a:solidFill>
                  <a:schemeClr val="bg1"/>
                </a:solidFill>
                <a:latin typeface="Verdana" panose="020B0604030504040204" pitchFamily="34" charset="0"/>
                <a:ea typeface="Verdana" panose="020B0604030504040204" pitchFamily="34" charset="0"/>
              </a:rPr>
              <a:t>Autocad</a:t>
            </a:r>
            <a:r>
              <a:rPr lang="fr-FR" sz="2400" b="1" kern="0" dirty="0">
                <a:solidFill>
                  <a:schemeClr val="bg1"/>
                </a:solidFill>
                <a:latin typeface="Verdana" panose="020B0604030504040204" pitchFamily="34" charset="0"/>
                <a:ea typeface="Verdana" panose="020B0604030504040204" pitchFamily="34" charset="0"/>
              </a:rPr>
              <a:t> </a:t>
            </a:r>
            <a:r>
              <a:rPr lang="fr-FR" sz="2000" b="1" kern="0" dirty="0">
                <a:solidFill>
                  <a:schemeClr val="bg1"/>
                </a:solidFill>
                <a:latin typeface="Verdana" panose="020B0604030504040204" pitchFamily="34" charset="0"/>
                <a:ea typeface="Verdana" panose="020B0604030504040204" pitchFamily="34" charset="0"/>
              </a:rPr>
              <a:t> </a:t>
            </a:r>
            <a:endParaRPr lang="fr-FR" altLang="fr-FR" sz="2400" b="1" kern="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57768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7">
                                            <p:txEl>
                                              <p:pRg st="2" end="2"/>
                                            </p:txEl>
                                          </p:spTgt>
                                        </p:tgtEl>
                                        <p:attrNameLst>
                                          <p:attrName>style.visibility</p:attrName>
                                        </p:attrNameLst>
                                      </p:cBhvr>
                                      <p:to>
                                        <p:strVal val="visible"/>
                                      </p:to>
                                    </p:set>
                                    <p:animEffect transition="in" filter="fade">
                                      <p:cBhvr>
                                        <p:cTn id="21" dur="1000"/>
                                        <p:tgtEl>
                                          <p:spTgt spid="7">
                                            <p:txEl>
                                              <p:pRg st="2" end="2"/>
                                            </p:txEl>
                                          </p:spTgt>
                                        </p:tgtEl>
                                      </p:cBhvr>
                                    </p:animEffect>
                                    <p:anim calcmode="lin" valueType="num">
                                      <p:cBhvr>
                                        <p:cTn id="22"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7">
                                            <p:txEl>
                                              <p:pRg st="3" end="3"/>
                                            </p:txEl>
                                          </p:spTgt>
                                        </p:tgtEl>
                                        <p:attrNameLst>
                                          <p:attrName>style.visibility</p:attrName>
                                        </p:attrNameLst>
                                      </p:cBhvr>
                                      <p:to>
                                        <p:strVal val="visible"/>
                                      </p:to>
                                    </p:set>
                                    <p:animEffect transition="in" filter="fade">
                                      <p:cBhvr>
                                        <p:cTn id="28" dur="1000"/>
                                        <p:tgtEl>
                                          <p:spTgt spid="7">
                                            <p:txEl>
                                              <p:pRg st="3" end="3"/>
                                            </p:txEl>
                                          </p:spTgt>
                                        </p:tgtEl>
                                      </p:cBhvr>
                                    </p:animEffect>
                                    <p:anim calcmode="lin" valueType="num">
                                      <p:cBhvr>
                                        <p:cTn id="29" dur="1000" fill="hold"/>
                                        <p:tgtEl>
                                          <p:spTgt spid="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animEffect transition="in" filter="fade">
                                      <p:cBhvr>
                                        <p:cTn id="35" dur="1000"/>
                                        <p:tgtEl>
                                          <p:spTgt spid="7">
                                            <p:txEl>
                                              <p:pRg st="4" end="4"/>
                                            </p:txEl>
                                          </p:spTgt>
                                        </p:tgtEl>
                                      </p:cBhvr>
                                    </p:animEffect>
                                    <p:anim calcmode="lin" valueType="num">
                                      <p:cBhvr>
                                        <p:cTn id="36" dur="1000" fill="hold"/>
                                        <p:tgtEl>
                                          <p:spTgt spid="7">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7">
                                            <p:txEl>
                                              <p:pRg st="5" end="5"/>
                                            </p:txEl>
                                          </p:spTgt>
                                        </p:tgtEl>
                                        <p:attrNameLst>
                                          <p:attrName>style.visibility</p:attrName>
                                        </p:attrNameLst>
                                      </p:cBhvr>
                                      <p:to>
                                        <p:strVal val="visible"/>
                                      </p:to>
                                    </p:set>
                                    <p:animEffect transition="in" filter="fade">
                                      <p:cBhvr>
                                        <p:cTn id="42" dur="1000"/>
                                        <p:tgtEl>
                                          <p:spTgt spid="7">
                                            <p:txEl>
                                              <p:pRg st="5" end="5"/>
                                            </p:txEl>
                                          </p:spTgt>
                                        </p:tgtEl>
                                      </p:cBhvr>
                                    </p:animEffect>
                                    <p:anim calcmode="lin" valueType="num">
                                      <p:cBhvr>
                                        <p:cTn id="43" dur="1000" fill="hold"/>
                                        <p:tgtEl>
                                          <p:spTgt spid="7">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7">
                                            <p:txEl>
                                              <p:pRg st="5" end="5"/>
                                            </p:txEl>
                                          </p:spTgt>
                                        </p:tgtEl>
                                        <p:attrNameLst>
                                          <p:attrName>ppt_y</p:attrName>
                                        </p:attrNameLst>
                                      </p:cBhvr>
                                      <p:tavLst>
                                        <p:tav tm="0">
                                          <p:val>
                                            <p:strVal val="#ppt_y+.1"/>
                                          </p:val>
                                        </p:tav>
                                        <p:tav tm="100000">
                                          <p:val>
                                            <p:strVal val="#ppt_y"/>
                                          </p:val>
                                        </p:tav>
                                      </p:tavLst>
                                    </p:anim>
                                  </p:childTnLst>
                                </p:cTn>
                              </p:par>
                              <p:par>
                                <p:cTn id="45" presetID="42" presetClass="entr" presetSubtype="0" fill="hold" nodeType="withEffect">
                                  <p:stCondLst>
                                    <p:cond delay="0"/>
                                  </p:stCondLst>
                                  <p:childTnLst>
                                    <p:set>
                                      <p:cBhvr>
                                        <p:cTn id="46" dur="1" fill="hold">
                                          <p:stCondLst>
                                            <p:cond delay="0"/>
                                          </p:stCondLst>
                                        </p:cTn>
                                        <p:tgtEl>
                                          <p:spTgt spid="7">
                                            <p:txEl>
                                              <p:pRg st="6" end="6"/>
                                            </p:txEl>
                                          </p:spTgt>
                                        </p:tgtEl>
                                        <p:attrNameLst>
                                          <p:attrName>style.visibility</p:attrName>
                                        </p:attrNameLst>
                                      </p:cBhvr>
                                      <p:to>
                                        <p:strVal val="visible"/>
                                      </p:to>
                                    </p:set>
                                    <p:animEffect transition="in" filter="fade">
                                      <p:cBhvr>
                                        <p:cTn id="47" dur="1000"/>
                                        <p:tgtEl>
                                          <p:spTgt spid="7">
                                            <p:txEl>
                                              <p:pRg st="6" end="6"/>
                                            </p:txEl>
                                          </p:spTgt>
                                        </p:tgtEl>
                                      </p:cBhvr>
                                    </p:animEffect>
                                    <p:anim calcmode="lin" valueType="num">
                                      <p:cBhvr>
                                        <p:cTn id="48" dur="1000" fill="hold"/>
                                        <p:tgtEl>
                                          <p:spTgt spid="7">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7">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3178</TotalTime>
  <Words>834</Words>
  <Application>Microsoft Office PowerPoint</Application>
  <PresentationFormat>Widescreen</PresentationFormat>
  <Paragraphs>61</Paragraphs>
  <Slides>9</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9</vt:i4>
      </vt:variant>
    </vt:vector>
  </HeadingPairs>
  <TitlesOfParts>
    <vt:vector size="17" baseType="lpstr">
      <vt:lpstr>Arial</vt:lpstr>
      <vt:lpstr>Calibri</vt:lpstr>
      <vt:lpstr>Calibri Light</vt:lpstr>
      <vt:lpstr>Tahoma</vt:lpstr>
      <vt:lpstr>Verdana</vt:lpstr>
      <vt:lpstr>Wingdings</vt:lpstr>
      <vt:lpstr>Thème Office</vt:lpstr>
      <vt:lpstr>1_Thème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sarah.sahnoune@gmail.com</cp:lastModifiedBy>
  <cp:revision>197</cp:revision>
  <dcterms:created xsi:type="dcterms:W3CDTF">2018-10-25T16:10:57Z</dcterms:created>
  <dcterms:modified xsi:type="dcterms:W3CDTF">2022-05-10T16:30:57Z</dcterms:modified>
</cp:coreProperties>
</file>