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3"/>
  </p:notesMasterIdLst>
  <p:sldIdLst>
    <p:sldId id="311" r:id="rId2"/>
    <p:sldId id="312" r:id="rId3"/>
    <p:sldId id="313" r:id="rId4"/>
    <p:sldId id="314" r:id="rId5"/>
    <p:sldId id="315" r:id="rId6"/>
    <p:sldId id="316" r:id="rId7"/>
    <p:sldId id="317" r:id="rId8"/>
    <p:sldId id="318" r:id="rId9"/>
    <p:sldId id="319" r:id="rId10"/>
    <p:sldId id="320" r:id="rId11"/>
    <p:sldId id="322" r:id="rId12"/>
    <p:sldId id="321" r:id="rId13"/>
    <p:sldId id="324" r:id="rId14"/>
    <p:sldId id="325" r:id="rId15"/>
    <p:sldId id="323" r:id="rId16"/>
    <p:sldId id="326" r:id="rId17"/>
    <p:sldId id="327" r:id="rId18"/>
    <p:sldId id="328" r:id="rId19"/>
    <p:sldId id="329" r:id="rId20"/>
    <p:sldId id="330" r:id="rId21"/>
    <p:sldId id="331" r:id="rId22"/>
    <p:sldId id="332" r:id="rId23"/>
    <p:sldId id="335" r:id="rId24"/>
    <p:sldId id="333" r:id="rId25"/>
    <p:sldId id="336" r:id="rId26"/>
    <p:sldId id="337" r:id="rId27"/>
    <p:sldId id="334" r:id="rId28"/>
    <p:sldId id="338" r:id="rId29"/>
    <p:sldId id="339" r:id="rId30"/>
    <p:sldId id="340" r:id="rId31"/>
    <p:sldId id="341" r:id="rId32"/>
  </p:sldIdLst>
  <p:sldSz cx="9144000" cy="6858000" type="screen4x3"/>
  <p:notesSz cx="6858000" cy="9144000"/>
  <p:defaultTextStyle>
    <a:defPPr>
      <a:defRPr lang="fr-F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661" autoAdjust="0"/>
    <p:restoredTop sz="94660"/>
  </p:normalViewPr>
  <p:slideViewPr>
    <p:cSldViewPr>
      <p:cViewPr>
        <p:scale>
          <a:sx n="75" d="100"/>
          <a:sy n="75" d="100"/>
        </p:scale>
        <p:origin x="-1236"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fr-FR"/>
          </a:p>
        </p:txBody>
      </p:sp>
      <p:sp>
        <p:nvSpPr>
          <p:cNvPr id="34819"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fr-FR"/>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48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34822"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fr-FR"/>
          </a:p>
        </p:txBody>
      </p:sp>
      <p:sp>
        <p:nvSpPr>
          <p:cNvPr id="34823"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fld id="{A021D2AC-43D0-49C5-899D-D4FBCEE37F20}" type="slidenum">
              <a:rPr lang="fr-FR"/>
              <a:pPr/>
              <a:t>‹N°›</a:t>
            </a:fld>
            <a:endParaRPr lang="fr-FR"/>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rial" charset="0"/>
        <a:ea typeface="+mn-ea"/>
        <a:cs typeface="Arial" charset="0"/>
      </a:defRPr>
    </a:lvl1pPr>
    <a:lvl2pPr marL="457200" algn="r" rtl="1" fontAlgn="base">
      <a:spcBef>
        <a:spcPct val="30000"/>
      </a:spcBef>
      <a:spcAft>
        <a:spcPct val="0"/>
      </a:spcAft>
      <a:defRPr sz="1200" kern="1200">
        <a:solidFill>
          <a:schemeClr val="tx1"/>
        </a:solidFill>
        <a:latin typeface="Arial" charset="0"/>
        <a:ea typeface="+mn-ea"/>
        <a:cs typeface="Arial" charset="0"/>
      </a:defRPr>
    </a:lvl2pPr>
    <a:lvl3pPr marL="914400" algn="r" rtl="1" fontAlgn="base">
      <a:spcBef>
        <a:spcPct val="30000"/>
      </a:spcBef>
      <a:spcAft>
        <a:spcPct val="0"/>
      </a:spcAft>
      <a:defRPr sz="1200" kern="1200">
        <a:solidFill>
          <a:schemeClr val="tx1"/>
        </a:solidFill>
        <a:latin typeface="Arial" charset="0"/>
        <a:ea typeface="+mn-ea"/>
        <a:cs typeface="Arial" charset="0"/>
      </a:defRPr>
    </a:lvl3pPr>
    <a:lvl4pPr marL="1371600" algn="r" rtl="1" fontAlgn="base">
      <a:spcBef>
        <a:spcPct val="30000"/>
      </a:spcBef>
      <a:spcAft>
        <a:spcPct val="0"/>
      </a:spcAft>
      <a:defRPr sz="1200" kern="1200">
        <a:solidFill>
          <a:schemeClr val="tx1"/>
        </a:solidFill>
        <a:latin typeface="Arial" charset="0"/>
        <a:ea typeface="+mn-ea"/>
        <a:cs typeface="Arial" charset="0"/>
      </a:defRPr>
    </a:lvl4pPr>
    <a:lvl5pPr marL="1828800" algn="r" rtl="1"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63079985-6F00-4C46-8FE3-530D9D1D8BD9}" type="slidenum">
              <a:rPr lang="fr-F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1E8589FF-EAEF-48DB-98E0-2FD656D0BE32}" type="slidenum">
              <a:rPr lang="fr-F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BBA2A0CB-DAAA-4009-9F0A-A1EBB1BDA81F}" type="slidenum">
              <a:rPr lang="fr-F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5930A87E-880F-4F34-A94A-FFABE68BF9D1}" type="slidenum">
              <a:rPr lang="fr-F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2672794A-51D2-4FB9-BE5E-795FBC735A91}" type="slidenum">
              <a:rPr lang="fr-F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3EFDFC12-F063-4A06-904A-8D19982653E6}" type="slidenum">
              <a:rPr lang="fr-F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fr-FR"/>
          </a:p>
        </p:txBody>
      </p:sp>
      <p:sp>
        <p:nvSpPr>
          <p:cNvPr id="8" name="Espace réservé du pied de page 7"/>
          <p:cNvSpPr>
            <a:spLocks noGrp="1"/>
          </p:cNvSpPr>
          <p:nvPr>
            <p:ph type="ftr" sz="quarter" idx="11"/>
          </p:nvPr>
        </p:nvSpPr>
        <p:spPr/>
        <p:txBody>
          <a:bodyPr/>
          <a:lstStyle>
            <a:lvl1pPr>
              <a:defRPr/>
            </a:lvl1pPr>
          </a:lstStyle>
          <a:p>
            <a:endParaRPr lang="fr-FR"/>
          </a:p>
        </p:txBody>
      </p:sp>
      <p:sp>
        <p:nvSpPr>
          <p:cNvPr id="9" name="Espace réservé du numéro de diapositive 8"/>
          <p:cNvSpPr>
            <a:spLocks noGrp="1"/>
          </p:cNvSpPr>
          <p:nvPr>
            <p:ph type="sldNum" sz="quarter" idx="12"/>
          </p:nvPr>
        </p:nvSpPr>
        <p:spPr/>
        <p:txBody>
          <a:bodyPr/>
          <a:lstStyle>
            <a:lvl1pPr>
              <a:defRPr/>
            </a:lvl1pPr>
          </a:lstStyle>
          <a:p>
            <a:fld id="{0D971F73-256F-467C-B9AF-8EB3A6F56426}" type="slidenum">
              <a:rPr lang="fr-F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fr-FR"/>
          </a:p>
        </p:txBody>
      </p:sp>
      <p:sp>
        <p:nvSpPr>
          <p:cNvPr id="4" name="Espace réservé du pied de page 3"/>
          <p:cNvSpPr>
            <a:spLocks noGrp="1"/>
          </p:cNvSpPr>
          <p:nvPr>
            <p:ph type="ftr" sz="quarter" idx="11"/>
          </p:nvPr>
        </p:nvSpPr>
        <p:spPr/>
        <p:txBody>
          <a:bodyPr/>
          <a:lstStyle>
            <a:lvl1pPr>
              <a:defRPr/>
            </a:lvl1pPr>
          </a:lstStyle>
          <a:p>
            <a:endParaRPr lang="fr-FR"/>
          </a:p>
        </p:txBody>
      </p:sp>
      <p:sp>
        <p:nvSpPr>
          <p:cNvPr id="5" name="Espace réservé du numéro de diapositive 4"/>
          <p:cNvSpPr>
            <a:spLocks noGrp="1"/>
          </p:cNvSpPr>
          <p:nvPr>
            <p:ph type="sldNum" sz="quarter" idx="12"/>
          </p:nvPr>
        </p:nvSpPr>
        <p:spPr/>
        <p:txBody>
          <a:bodyPr/>
          <a:lstStyle>
            <a:lvl1pPr>
              <a:defRPr/>
            </a:lvl1pPr>
          </a:lstStyle>
          <a:p>
            <a:fld id="{ED274366-3052-4DBB-A2AD-603201FDFDB6}" type="slidenum">
              <a:rPr lang="fr-F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p>
        </p:txBody>
      </p:sp>
      <p:sp>
        <p:nvSpPr>
          <p:cNvPr id="3" name="Espace réservé du pied de page 2"/>
          <p:cNvSpPr>
            <a:spLocks noGrp="1"/>
          </p:cNvSpPr>
          <p:nvPr>
            <p:ph type="ftr" sz="quarter" idx="11"/>
          </p:nvPr>
        </p:nvSpPr>
        <p:spPr/>
        <p:txBody>
          <a:bodyPr/>
          <a:lstStyle>
            <a:lvl1pPr>
              <a:defRPr/>
            </a:lvl1pPr>
          </a:lstStyle>
          <a:p>
            <a:endParaRPr lang="fr-FR"/>
          </a:p>
        </p:txBody>
      </p:sp>
      <p:sp>
        <p:nvSpPr>
          <p:cNvPr id="4" name="Espace réservé du numéro de diapositive 3"/>
          <p:cNvSpPr>
            <a:spLocks noGrp="1"/>
          </p:cNvSpPr>
          <p:nvPr>
            <p:ph type="sldNum" sz="quarter" idx="12"/>
          </p:nvPr>
        </p:nvSpPr>
        <p:spPr/>
        <p:txBody>
          <a:bodyPr/>
          <a:lstStyle>
            <a:lvl1pPr>
              <a:defRPr/>
            </a:lvl1pPr>
          </a:lstStyle>
          <a:p>
            <a:fld id="{4E63FC8F-EE1F-4472-A9B6-0E1B62AB90E9}" type="slidenum">
              <a:rPr lang="fr-F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614A63A4-1413-4D36-9F2A-1CCAB4C03615}" type="slidenum">
              <a:rPr lang="fr-F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A7532AAA-016D-45EC-BE62-2CCB6077120D}" type="slidenum">
              <a:rPr lang="fr-F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fr-F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fr-FR"/>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fld id="{39C8F8AF-A1C2-41B0-B420-AF78D1799A6F}" type="slidenum">
              <a:rPr lang="fr-F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1" fontAlgn="base">
        <a:spcBef>
          <a:spcPct val="0"/>
        </a:spcBef>
        <a:spcAft>
          <a:spcPct val="0"/>
        </a:spcAft>
        <a:defRPr sz="4400">
          <a:solidFill>
            <a:schemeClr val="tx2"/>
          </a:solidFill>
          <a:latin typeface="+mj-lt"/>
          <a:ea typeface="+mj-ea"/>
          <a:cs typeface="+mj-cs"/>
        </a:defRPr>
      </a:lvl1pPr>
      <a:lvl2pPr algn="ctr" rtl="1" fontAlgn="base">
        <a:spcBef>
          <a:spcPct val="0"/>
        </a:spcBef>
        <a:spcAft>
          <a:spcPct val="0"/>
        </a:spcAft>
        <a:defRPr sz="4400">
          <a:solidFill>
            <a:schemeClr val="tx2"/>
          </a:solidFill>
          <a:latin typeface="Arial" charset="0"/>
          <a:cs typeface="Arial" charset="0"/>
        </a:defRPr>
      </a:lvl2pPr>
      <a:lvl3pPr algn="ctr" rtl="1" fontAlgn="base">
        <a:spcBef>
          <a:spcPct val="0"/>
        </a:spcBef>
        <a:spcAft>
          <a:spcPct val="0"/>
        </a:spcAft>
        <a:defRPr sz="4400">
          <a:solidFill>
            <a:schemeClr val="tx2"/>
          </a:solidFill>
          <a:latin typeface="Arial" charset="0"/>
          <a:cs typeface="Arial" charset="0"/>
        </a:defRPr>
      </a:lvl3pPr>
      <a:lvl4pPr algn="ctr" rtl="1" fontAlgn="base">
        <a:spcBef>
          <a:spcPct val="0"/>
        </a:spcBef>
        <a:spcAft>
          <a:spcPct val="0"/>
        </a:spcAft>
        <a:defRPr sz="4400">
          <a:solidFill>
            <a:schemeClr val="tx2"/>
          </a:solidFill>
          <a:latin typeface="Arial" charset="0"/>
          <a:cs typeface="Arial" charset="0"/>
        </a:defRPr>
      </a:lvl4pPr>
      <a:lvl5pPr algn="ctr" rtl="1" fontAlgn="base">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fontAlgn="base">
        <a:spcBef>
          <a:spcPct val="20000"/>
        </a:spcBef>
        <a:spcAft>
          <a:spcPct val="0"/>
        </a:spcAft>
        <a:buChar char="•"/>
        <a:defRPr sz="3200">
          <a:solidFill>
            <a:schemeClr val="tx1"/>
          </a:solidFill>
          <a:latin typeface="+mn-lt"/>
          <a:ea typeface="+mn-ea"/>
          <a:cs typeface="+mn-cs"/>
        </a:defRPr>
      </a:lvl1pPr>
      <a:lvl2pPr marL="742950" indent="-285750" algn="r" rtl="1" fontAlgn="base">
        <a:spcBef>
          <a:spcPct val="20000"/>
        </a:spcBef>
        <a:spcAft>
          <a:spcPct val="0"/>
        </a:spcAft>
        <a:buChar char="–"/>
        <a:defRPr sz="2800">
          <a:solidFill>
            <a:schemeClr val="tx1"/>
          </a:solidFill>
          <a:latin typeface="+mn-lt"/>
          <a:cs typeface="+mn-cs"/>
        </a:defRPr>
      </a:lvl2pPr>
      <a:lvl3pPr marL="1143000" indent="-228600" algn="r" rtl="1" fontAlgn="base">
        <a:spcBef>
          <a:spcPct val="20000"/>
        </a:spcBef>
        <a:spcAft>
          <a:spcPct val="0"/>
        </a:spcAft>
        <a:buChar char="•"/>
        <a:defRPr sz="2400">
          <a:solidFill>
            <a:schemeClr val="tx1"/>
          </a:solidFill>
          <a:latin typeface="+mn-lt"/>
          <a:cs typeface="+mn-cs"/>
        </a:defRPr>
      </a:lvl3pPr>
      <a:lvl4pPr marL="1600200" indent="-228600" algn="r" rtl="1" fontAlgn="base">
        <a:spcBef>
          <a:spcPct val="20000"/>
        </a:spcBef>
        <a:spcAft>
          <a:spcPct val="0"/>
        </a:spcAft>
        <a:buChar char="–"/>
        <a:defRPr sz="2000">
          <a:solidFill>
            <a:schemeClr val="tx1"/>
          </a:solidFill>
          <a:latin typeface="+mn-lt"/>
          <a:cs typeface="+mn-cs"/>
        </a:defRPr>
      </a:lvl4pPr>
      <a:lvl5pPr marL="2057400" indent="-228600" algn="r" rtl="1" fontAlgn="base">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Downloads/UML2-Mod&#233;liser%20une%20application%20Web.pdf"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Downloads/UML2-Mod&#233;liser%20une%20application%20Web.pdf"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89DB2A83-E2BF-4A71-8EA2-0E34DC03CD3F}" type="slidenum">
              <a:rPr lang="fr-FR"/>
              <a:pPr/>
              <a:t>1</a:t>
            </a:fld>
            <a:endParaRPr lang="fr-FR"/>
          </a:p>
        </p:txBody>
      </p:sp>
      <p:sp>
        <p:nvSpPr>
          <p:cNvPr id="64516" name="Rectangle 4"/>
          <p:cNvSpPr>
            <a:spLocks noGrp="1" noChangeArrowheads="1"/>
          </p:cNvSpPr>
          <p:nvPr>
            <p:ph type="ctrTitle"/>
          </p:nvPr>
        </p:nvSpPr>
        <p:spPr/>
        <p:txBody>
          <a:bodyPr/>
          <a:lstStyle/>
          <a:p>
            <a:pPr rtl="0"/>
            <a:r>
              <a:rPr lang="fr-FR" dirty="0">
                <a:solidFill>
                  <a:schemeClr val="accent2"/>
                </a:solidFill>
              </a:rPr>
              <a:t>Réalisation des cas</a:t>
            </a:r>
            <a:br>
              <a:rPr lang="fr-FR" dirty="0">
                <a:solidFill>
                  <a:schemeClr val="accent2"/>
                </a:solidFill>
              </a:rPr>
            </a:br>
            <a:r>
              <a:rPr lang="fr-FR" dirty="0">
                <a:solidFill>
                  <a:schemeClr val="accent2"/>
                </a:solidFill>
              </a:rPr>
              <a:t>d’utilisation</a:t>
            </a:r>
          </a:p>
        </p:txBody>
      </p:sp>
      <p:sp>
        <p:nvSpPr>
          <p:cNvPr id="64517" name="Rectangle 5"/>
          <p:cNvSpPr>
            <a:spLocks noGrp="1" noChangeArrowheads="1"/>
          </p:cNvSpPr>
          <p:nvPr>
            <p:ph type="subTitle" idx="1"/>
          </p:nvPr>
        </p:nvSpPr>
        <p:spPr>
          <a:xfrm>
            <a:off x="1187450" y="3886200"/>
            <a:ext cx="6769100" cy="1752600"/>
          </a:xfrm>
        </p:spPr>
        <p:txBody>
          <a:bodyPr/>
          <a:lstStyle/>
          <a:p>
            <a:pPr rtl="0"/>
            <a:r>
              <a:rPr lang="fr-FR" dirty="0">
                <a:solidFill>
                  <a:schemeClr val="accent2"/>
                </a:solidFill>
              </a:rPr>
              <a:t>classes d’analyse</a:t>
            </a:r>
          </a:p>
          <a:p>
            <a:pPr rtl="0"/>
            <a:r>
              <a:rPr lang="fr-FR" dirty="0">
                <a:solidFill>
                  <a:schemeClr val="accent2"/>
                </a:solidFill>
              </a:rPr>
              <a:t>diagramme de classes participantes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fld id="{6DC4D919-A614-41EC-92F0-76B63EBF841A}" type="slidenum">
              <a:rPr lang="fr-FR"/>
              <a:pPr/>
              <a:t>10</a:t>
            </a:fld>
            <a:endParaRPr lang="fr-FR"/>
          </a:p>
        </p:txBody>
      </p:sp>
      <p:sp>
        <p:nvSpPr>
          <p:cNvPr id="74754" name="Rectangle 2"/>
          <p:cNvSpPr>
            <a:spLocks noGrp="1" noChangeArrowheads="1"/>
          </p:cNvSpPr>
          <p:nvPr>
            <p:ph type="title"/>
          </p:nvPr>
        </p:nvSpPr>
        <p:spPr/>
        <p:txBody>
          <a:bodyPr/>
          <a:lstStyle/>
          <a:p>
            <a:r>
              <a:rPr lang="fr-FR"/>
              <a:t>Ajout des associations et des attributs</a:t>
            </a:r>
          </a:p>
        </p:txBody>
      </p:sp>
      <p:sp>
        <p:nvSpPr>
          <p:cNvPr id="74755" name="Rectangle 3"/>
          <p:cNvSpPr>
            <a:spLocks noGrp="1" noChangeArrowheads="1"/>
          </p:cNvSpPr>
          <p:nvPr>
            <p:ph type="body" idx="1"/>
          </p:nvPr>
        </p:nvSpPr>
        <p:spPr>
          <a:xfrm>
            <a:off x="468313" y="1628775"/>
            <a:ext cx="8229600" cy="2405063"/>
          </a:xfrm>
        </p:spPr>
        <p:txBody>
          <a:bodyPr/>
          <a:lstStyle/>
          <a:p>
            <a:pPr algn="l" rtl="0">
              <a:buFont typeface="Wingdings" pitchFamily="2" charset="2"/>
              <a:buChar char="§"/>
            </a:pPr>
            <a:r>
              <a:rPr lang="fr-FR" sz="2400"/>
              <a:t>Une fois que l’on a identifié les concepts fondamentaux, il est utile d’ajouter :</a:t>
            </a:r>
          </a:p>
          <a:p>
            <a:pPr lvl="1" algn="l" rtl="0">
              <a:buFont typeface="Wingdings" pitchFamily="2" charset="2"/>
              <a:buChar char="ü"/>
            </a:pPr>
            <a:r>
              <a:rPr lang="fr-FR" sz="2200"/>
              <a:t> les associations nécessaires pour prendre en compte les relations qu’il est fondamental de mémoriser</a:t>
            </a:r>
          </a:p>
          <a:p>
            <a:pPr lvl="1" algn="l" rtl="0">
              <a:buFont typeface="Wingdings" pitchFamily="2" charset="2"/>
              <a:buChar char="ü"/>
            </a:pPr>
            <a:r>
              <a:rPr lang="fr-FR" sz="2200"/>
              <a:t> les attributs nécessaires pour répondre aux besoins d’information</a:t>
            </a:r>
          </a:p>
        </p:txBody>
      </p:sp>
      <p:sp>
        <p:nvSpPr>
          <p:cNvPr id="74756" name="Rectangle 4"/>
          <p:cNvSpPr>
            <a:spLocks noChangeArrowheads="1"/>
          </p:cNvSpPr>
          <p:nvPr/>
        </p:nvSpPr>
        <p:spPr bwMode="auto">
          <a:xfrm>
            <a:off x="900113" y="4005263"/>
            <a:ext cx="7488237" cy="2387600"/>
          </a:xfrm>
          <a:prstGeom prst="rect">
            <a:avLst/>
          </a:prstGeom>
          <a:noFill/>
          <a:ln w="9525">
            <a:solidFill>
              <a:schemeClr val="tx1"/>
            </a:solidFill>
            <a:miter lim="800000"/>
            <a:headEnd/>
            <a:tailEnd/>
          </a:ln>
          <a:effectLst/>
        </p:spPr>
        <p:txBody>
          <a:bodyPr>
            <a:spAutoFit/>
          </a:bodyPr>
          <a:lstStyle/>
          <a:p>
            <a:pPr algn="l" rtl="0"/>
            <a:r>
              <a:rPr lang="fr-FR" sz="1500" b="1"/>
              <a:t>Attribut ou concept ?</a:t>
            </a:r>
          </a:p>
          <a:p>
            <a:pPr algn="l" rtl="0"/>
            <a:r>
              <a:rPr lang="fr-FR" sz="1500"/>
              <a:t>L’erreur la plus courante lors de la création d’un modèle d’analyse consiste à représenter quelque chose comme un attribut alors que ce devrait être un concept à part entière. </a:t>
            </a:r>
            <a:r>
              <a:rPr lang="fr-FR" sz="1500">
                <a:solidFill>
                  <a:schemeClr val="accent2"/>
                </a:solidFill>
              </a:rPr>
              <a:t>Un bon critère à appliquer peut s’énoncer de la façon suivante : si l’on ne peut demander à une entité que sa valeur, il s’agit d’un simple</a:t>
            </a:r>
          </a:p>
          <a:p>
            <a:pPr algn="l" rtl="0"/>
            <a:r>
              <a:rPr lang="fr-FR" sz="1500">
                <a:solidFill>
                  <a:schemeClr val="accent2"/>
                </a:solidFill>
              </a:rPr>
              <a:t>attribut, mais si l’on peut lui poser plusieurs questions, il s’agit plutôt d’un concept qui possède à son tour plusieurs attributs</a:t>
            </a:r>
            <a:r>
              <a:rPr lang="fr-FR" sz="1500"/>
              <a:t>, ainsi que des liens avec d’autres objets. Exemple : pour un livre, date de parution et</a:t>
            </a:r>
          </a:p>
          <a:p>
            <a:pPr algn="l" rtl="0"/>
            <a:r>
              <a:rPr lang="fr-FR" sz="1500"/>
              <a:t>langue sont des attributs, alors qu’auteur est un concept à part entière, car on peut lui demander son nom, son prénom, mais aussi quels sont les livres qu’il a écrits.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5BF452F2-E1CA-4F73-B49A-9A1BB7C283E8}" type="slidenum">
              <a:rPr lang="fr-FR"/>
              <a:pPr/>
              <a:t>11</a:t>
            </a:fld>
            <a:endParaRPr lang="fr-FR"/>
          </a:p>
        </p:txBody>
      </p:sp>
      <p:sp>
        <p:nvSpPr>
          <p:cNvPr id="76802" name="Rectangle 2"/>
          <p:cNvSpPr>
            <a:spLocks noGrp="1" noChangeArrowheads="1"/>
          </p:cNvSpPr>
          <p:nvPr>
            <p:ph type="ctrTitle"/>
          </p:nvPr>
        </p:nvSpPr>
        <p:spPr/>
        <p:txBody>
          <a:bodyPr/>
          <a:lstStyle/>
          <a:p>
            <a:r>
              <a:rPr lang="fr-FR"/>
              <a:t>Quelques exemples</a:t>
            </a:r>
            <a:endParaRPr lang="fr-FR" b="1"/>
          </a:p>
        </p:txBody>
      </p:sp>
      <p:sp>
        <p:nvSpPr>
          <p:cNvPr id="76803" name="Rectangle 3"/>
          <p:cNvSpPr>
            <a:spLocks noGrp="1" noChangeArrowheads="1"/>
          </p:cNvSpPr>
          <p:nvPr>
            <p:ph type="subTitle" idx="1"/>
          </p:nvPr>
        </p:nvSpPr>
        <p:spPr/>
        <p:txBody>
          <a:bodyPr/>
          <a:lstStyle/>
          <a:p>
            <a:pPr rtl="0"/>
            <a:r>
              <a:rPr lang="fr-FR"/>
              <a:t>Pour plus d’exemples, voir </a:t>
            </a:r>
            <a:r>
              <a:rPr lang="fr-FR">
                <a:hlinkClick r:id="rId2" action="ppaction://hlinkfile"/>
              </a:rPr>
              <a:t>Livre: UML2 – Modéliser une application Web </a:t>
            </a:r>
            <a:r>
              <a:rPr lang="fr-FR"/>
              <a:t>Pages 83-90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6CF1885F-7EC2-4BA9-8FAF-FA4E72155250}" type="slidenum">
              <a:rPr lang="fr-FR"/>
              <a:pPr/>
              <a:t>12</a:t>
            </a:fld>
            <a:endParaRPr lang="fr-FR"/>
          </a:p>
        </p:txBody>
      </p:sp>
      <p:sp>
        <p:nvSpPr>
          <p:cNvPr id="75778" name="Rectangle 2"/>
          <p:cNvSpPr>
            <a:spLocks noGrp="1" noChangeArrowheads="1"/>
          </p:cNvSpPr>
          <p:nvPr>
            <p:ph type="title"/>
          </p:nvPr>
        </p:nvSpPr>
        <p:spPr/>
        <p:txBody>
          <a:bodyPr/>
          <a:lstStyle/>
          <a:p>
            <a:pPr rtl="0"/>
            <a:r>
              <a:rPr lang="fr-FR"/>
              <a:t>Chercher des ouvrages</a:t>
            </a:r>
          </a:p>
        </p:txBody>
      </p:sp>
      <p:sp>
        <p:nvSpPr>
          <p:cNvPr id="75779" name="Rectangle 3"/>
          <p:cNvSpPr>
            <a:spLocks noGrp="1" noChangeArrowheads="1"/>
          </p:cNvSpPr>
          <p:nvPr>
            <p:ph type="body" idx="1"/>
          </p:nvPr>
        </p:nvSpPr>
        <p:spPr/>
        <p:txBody>
          <a:bodyPr/>
          <a:lstStyle/>
          <a:p>
            <a:pPr algn="l" rtl="0">
              <a:buFont typeface="Wingdings" pitchFamily="2" charset="2"/>
              <a:buChar char="§"/>
            </a:pPr>
            <a:r>
              <a:rPr lang="fr-FR" sz="2400"/>
              <a:t>D’après l’expression préliminaire des besoins, l’internaute saisira un critère (ou même plusieurs critères à la fois): titre, auteur, ISBN, etc.</a:t>
            </a:r>
          </a:p>
          <a:p>
            <a:pPr algn="l" rtl="0">
              <a:buFont typeface="Wingdings" pitchFamily="2" charset="2"/>
              <a:buChar char="§"/>
            </a:pPr>
            <a:r>
              <a:rPr lang="fr-FR" sz="2400"/>
              <a:t>On peut trouver également les attributs prix, date de parution, éditeur, langue, sous-titre, nombre de pages</a:t>
            </a:r>
          </a:p>
          <a:p>
            <a:pPr algn="l" rtl="0"/>
            <a:endParaRPr lang="fr-FR" sz="2400"/>
          </a:p>
        </p:txBody>
      </p:sp>
      <p:pic>
        <p:nvPicPr>
          <p:cNvPr id="75780" name="Picture 4"/>
          <p:cNvPicPr>
            <a:picLocks noChangeAspect="1" noChangeArrowheads="1"/>
          </p:cNvPicPr>
          <p:nvPr/>
        </p:nvPicPr>
        <p:blipFill>
          <a:blip r:embed="rId2"/>
          <a:srcRect/>
          <a:stretch>
            <a:fillRect/>
          </a:stretch>
        </p:blipFill>
        <p:spPr bwMode="auto">
          <a:xfrm>
            <a:off x="1763713" y="3644900"/>
            <a:ext cx="3790950" cy="2743200"/>
          </a:xfrm>
          <a:prstGeom prst="rect">
            <a:avLst/>
          </a:prstGeom>
          <a:noFill/>
        </p:spPr>
      </p:pic>
      <p:sp>
        <p:nvSpPr>
          <p:cNvPr id="75781" name="Rectangle 5"/>
          <p:cNvSpPr>
            <a:spLocks noChangeArrowheads="1"/>
          </p:cNvSpPr>
          <p:nvPr/>
        </p:nvSpPr>
        <p:spPr bwMode="auto">
          <a:xfrm>
            <a:off x="5580063" y="4508500"/>
            <a:ext cx="3384550" cy="915988"/>
          </a:xfrm>
          <a:prstGeom prst="rect">
            <a:avLst/>
          </a:prstGeom>
          <a:noFill/>
          <a:ln w="9525">
            <a:noFill/>
            <a:miter lim="800000"/>
            <a:headEnd/>
            <a:tailEnd/>
          </a:ln>
          <a:effectLst/>
        </p:spPr>
        <p:txBody>
          <a:bodyPr>
            <a:spAutoFit/>
          </a:bodyPr>
          <a:lstStyle/>
          <a:p>
            <a:pPr algn="l" rtl="0"/>
            <a:r>
              <a:rPr lang="fr-FR"/>
              <a:t>Concepts et attributs liés</a:t>
            </a:r>
          </a:p>
          <a:p>
            <a:pPr algn="l" rtl="0"/>
            <a:r>
              <a:rPr lang="fr-FR"/>
              <a:t>à la recherche d’ouvrages (premier jet)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F79354B6-0351-4FA3-A690-F29E0432C9FD}" type="slidenum">
              <a:rPr lang="fr-FR"/>
              <a:pPr/>
              <a:t>13</a:t>
            </a:fld>
            <a:endParaRPr lang="fr-FR"/>
          </a:p>
        </p:txBody>
      </p:sp>
      <p:sp>
        <p:nvSpPr>
          <p:cNvPr id="78850" name="Rectangle 2"/>
          <p:cNvSpPr>
            <a:spLocks noGrp="1" noChangeArrowheads="1"/>
          </p:cNvSpPr>
          <p:nvPr>
            <p:ph type="title"/>
          </p:nvPr>
        </p:nvSpPr>
        <p:spPr/>
        <p:txBody>
          <a:bodyPr/>
          <a:lstStyle/>
          <a:p>
            <a:pPr rtl="0"/>
            <a:r>
              <a:rPr lang="fr-FR"/>
              <a:t>Chercher des ouvrages (2)</a:t>
            </a:r>
          </a:p>
        </p:txBody>
      </p:sp>
      <p:sp>
        <p:nvSpPr>
          <p:cNvPr id="78851" name="Rectangle 3"/>
          <p:cNvSpPr>
            <a:spLocks noGrp="1" noChangeArrowheads="1"/>
          </p:cNvSpPr>
          <p:nvPr>
            <p:ph type="body" idx="1"/>
          </p:nvPr>
        </p:nvSpPr>
        <p:spPr/>
        <p:txBody>
          <a:bodyPr/>
          <a:lstStyle/>
          <a:p>
            <a:pPr algn="l" rtl="0">
              <a:lnSpc>
                <a:spcPct val="80000"/>
              </a:lnSpc>
              <a:buFont typeface="Wingdings" pitchFamily="2" charset="2"/>
              <a:buChar char="§"/>
            </a:pPr>
            <a:r>
              <a:rPr lang="fr-FR" sz="2400"/>
              <a:t>Nous pouvons faire plusieurs remarques sur le diagramme précédent. L’attribut </a:t>
            </a:r>
            <a:r>
              <a:rPr lang="fr-FR" sz="2400">
                <a:solidFill>
                  <a:schemeClr val="accent2"/>
                </a:solidFill>
              </a:rPr>
              <a:t>editeur</a:t>
            </a:r>
            <a:r>
              <a:rPr lang="fr-FR" sz="2400"/>
              <a:t> devrait plutôt être modélisé comme un concept : un éditeur a un nom, mais aussi une nationalité, et il est relié à de nombreux livres. Il s’agit bien d’un concept à part entière dans le domaine, au même titre qu’un auteur</a:t>
            </a:r>
          </a:p>
          <a:p>
            <a:pPr algn="l" rtl="0">
              <a:lnSpc>
                <a:spcPct val="80000"/>
              </a:lnSpc>
              <a:buFont typeface="Wingdings" pitchFamily="2" charset="2"/>
              <a:buNone/>
            </a:pPr>
            <a:endParaRPr lang="fr-FR" sz="2400"/>
          </a:p>
          <a:p>
            <a:pPr algn="l" rtl="0">
              <a:lnSpc>
                <a:spcPct val="80000"/>
              </a:lnSpc>
              <a:buFont typeface="Wingdings" pitchFamily="2" charset="2"/>
              <a:buChar char="§"/>
            </a:pPr>
            <a:r>
              <a:rPr lang="fr-FR" sz="2400"/>
              <a:t>L’attribut sous-titre est optionnel : tous les livres n’ont pas de sous-titre, alors qu’ils ont un titre, une langue, etc. UML indique ce caractère optionnel en ajoutant une multiplicité [0..1] derrière l’attribut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04AA989E-9267-4F16-8B0E-13E0F4F64524}" type="slidenum">
              <a:rPr lang="fr-FR"/>
              <a:pPr/>
              <a:t>14</a:t>
            </a:fld>
            <a:endParaRPr lang="fr-FR"/>
          </a:p>
        </p:txBody>
      </p:sp>
      <p:pic>
        <p:nvPicPr>
          <p:cNvPr id="79876" name="Picture 4"/>
          <p:cNvPicPr>
            <a:picLocks noChangeAspect="1" noChangeArrowheads="1"/>
          </p:cNvPicPr>
          <p:nvPr/>
        </p:nvPicPr>
        <p:blipFill>
          <a:blip r:embed="rId2"/>
          <a:srcRect/>
          <a:stretch>
            <a:fillRect/>
          </a:stretch>
        </p:blipFill>
        <p:spPr bwMode="auto">
          <a:xfrm>
            <a:off x="1979613" y="333375"/>
            <a:ext cx="5976937" cy="5622925"/>
          </a:xfrm>
          <a:prstGeom prst="rect">
            <a:avLst/>
          </a:prstGeom>
          <a:noFill/>
        </p:spPr>
      </p:pic>
      <p:sp>
        <p:nvSpPr>
          <p:cNvPr id="79877" name="Rectangle 5"/>
          <p:cNvSpPr>
            <a:spLocks noChangeArrowheads="1"/>
          </p:cNvSpPr>
          <p:nvPr/>
        </p:nvSpPr>
        <p:spPr bwMode="auto">
          <a:xfrm>
            <a:off x="2339975" y="5805488"/>
            <a:ext cx="4572000" cy="641350"/>
          </a:xfrm>
          <a:prstGeom prst="rect">
            <a:avLst/>
          </a:prstGeom>
          <a:noFill/>
          <a:ln w="9525">
            <a:noFill/>
            <a:miter lim="800000"/>
            <a:headEnd/>
            <a:tailEnd/>
          </a:ln>
          <a:effectLst/>
        </p:spPr>
        <p:txBody>
          <a:bodyPr>
            <a:spAutoFit/>
          </a:bodyPr>
          <a:lstStyle/>
          <a:p>
            <a:pPr algn="l" rtl="0"/>
            <a:r>
              <a:rPr lang="fr-FR"/>
              <a:t>Concepts et attributs liés à</a:t>
            </a:r>
          </a:p>
          <a:p>
            <a:pPr algn="l" rtl="0"/>
            <a:r>
              <a:rPr lang="fr-FR"/>
              <a:t>la recherche d’ouvrages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fld id="{4BFD26A8-2466-4370-8F89-48BA1337326C}" type="slidenum">
              <a:rPr lang="fr-FR"/>
              <a:pPr/>
              <a:t>15</a:t>
            </a:fld>
            <a:endParaRPr lang="fr-FR"/>
          </a:p>
        </p:txBody>
      </p:sp>
      <p:sp>
        <p:nvSpPr>
          <p:cNvPr id="77826" name="Rectangle 2"/>
          <p:cNvSpPr>
            <a:spLocks noGrp="1" noChangeArrowheads="1"/>
          </p:cNvSpPr>
          <p:nvPr>
            <p:ph type="title"/>
          </p:nvPr>
        </p:nvSpPr>
        <p:spPr/>
        <p:txBody>
          <a:bodyPr/>
          <a:lstStyle/>
          <a:p>
            <a:pPr rtl="0"/>
            <a:r>
              <a:rPr lang="fr-FR"/>
              <a:t>Multiplicité</a:t>
            </a:r>
          </a:p>
        </p:txBody>
      </p:sp>
      <p:sp>
        <p:nvSpPr>
          <p:cNvPr id="77827" name="Rectangle 3"/>
          <p:cNvSpPr>
            <a:spLocks noGrp="1" noChangeArrowheads="1"/>
          </p:cNvSpPr>
          <p:nvPr>
            <p:ph type="body" idx="1"/>
          </p:nvPr>
        </p:nvSpPr>
        <p:spPr>
          <a:xfrm>
            <a:off x="457200" y="1600200"/>
            <a:ext cx="8229600" cy="2476500"/>
          </a:xfrm>
          <a:ln>
            <a:solidFill>
              <a:schemeClr val="tx1"/>
            </a:solidFill>
          </a:ln>
        </p:spPr>
        <p:txBody>
          <a:bodyPr/>
          <a:lstStyle/>
          <a:p>
            <a:pPr algn="l" rtl="0">
              <a:lnSpc>
                <a:spcPct val="90000"/>
              </a:lnSpc>
              <a:buFont typeface="Wingdings" pitchFamily="2" charset="2"/>
              <a:buNone/>
            </a:pPr>
            <a:r>
              <a:rPr lang="fr-FR" sz="2200"/>
              <a:t>	Aux deux extrémités d’une association, on doit faire figurer une indication de multiplicité. Elle spécifie sous la forme d’un intervalle le nombre d’objets qui peuvent participer à une relation avec un objet de l’autre classe dans le cadre d’une association. Exemple : une personne peut posséder plusieurs voitures (entre zéro et un nombre quelconque) ; une voiture est possédée par une seule personne.</a:t>
            </a:r>
          </a:p>
        </p:txBody>
      </p:sp>
      <p:pic>
        <p:nvPicPr>
          <p:cNvPr id="77830" name="Picture 6"/>
          <p:cNvPicPr>
            <a:picLocks noChangeAspect="1" noChangeArrowheads="1"/>
          </p:cNvPicPr>
          <p:nvPr/>
        </p:nvPicPr>
        <p:blipFill>
          <a:blip r:embed="rId2"/>
          <a:srcRect/>
          <a:stretch>
            <a:fillRect/>
          </a:stretch>
        </p:blipFill>
        <p:spPr bwMode="auto">
          <a:xfrm>
            <a:off x="971550" y="4289425"/>
            <a:ext cx="7227888" cy="187642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B3432733-CC8D-49F9-B146-2DC30285DE2D}" type="slidenum">
              <a:rPr lang="fr-FR"/>
              <a:pPr/>
              <a:t>16</a:t>
            </a:fld>
            <a:endParaRPr lang="fr-FR"/>
          </a:p>
        </p:txBody>
      </p:sp>
      <p:sp>
        <p:nvSpPr>
          <p:cNvPr id="80898" name="Rectangle 2"/>
          <p:cNvSpPr>
            <a:spLocks noGrp="1" noChangeArrowheads="1"/>
          </p:cNvSpPr>
          <p:nvPr>
            <p:ph type="title"/>
          </p:nvPr>
        </p:nvSpPr>
        <p:spPr/>
        <p:txBody>
          <a:bodyPr/>
          <a:lstStyle/>
          <a:p>
            <a:r>
              <a:rPr lang="fr-FR"/>
              <a:t>Typologie des classes d’analyse</a:t>
            </a:r>
          </a:p>
        </p:txBody>
      </p:sp>
      <p:sp>
        <p:nvSpPr>
          <p:cNvPr id="80899" name="Rectangle 3"/>
          <p:cNvSpPr>
            <a:spLocks noGrp="1" noChangeArrowheads="1"/>
          </p:cNvSpPr>
          <p:nvPr>
            <p:ph type="body" idx="1"/>
          </p:nvPr>
        </p:nvSpPr>
        <p:spPr/>
        <p:txBody>
          <a:bodyPr/>
          <a:lstStyle/>
          <a:p>
            <a:pPr algn="l" rtl="0">
              <a:buFont typeface="Wingdings" pitchFamily="2" charset="2"/>
              <a:buChar char="§"/>
            </a:pPr>
            <a:r>
              <a:rPr lang="fr-FR"/>
              <a:t>Cette </a:t>
            </a:r>
            <a:r>
              <a:rPr lang="fr-FR">
                <a:solidFill>
                  <a:schemeClr val="accent2"/>
                </a:solidFill>
              </a:rPr>
              <a:t>première identification</a:t>
            </a:r>
            <a:r>
              <a:rPr lang="fr-FR"/>
              <a:t> des </a:t>
            </a:r>
            <a:r>
              <a:rPr lang="fr-FR">
                <a:solidFill>
                  <a:schemeClr val="accent2"/>
                </a:solidFill>
              </a:rPr>
              <a:t>concepts du domaine</a:t>
            </a:r>
            <a:r>
              <a:rPr lang="fr-FR"/>
              <a:t> est élargie en utilisant une </a:t>
            </a:r>
            <a:r>
              <a:rPr lang="fr-FR">
                <a:solidFill>
                  <a:schemeClr val="accent2"/>
                </a:solidFill>
              </a:rPr>
              <a:t>catégorisation</a:t>
            </a:r>
            <a:r>
              <a:rPr lang="fr-FR"/>
              <a:t> des classes d’analyse qui a été proposée par I. Jacobson et popularisée ensuite par le RUP (Rational Unified Process)</a:t>
            </a:r>
          </a:p>
          <a:p>
            <a:pPr algn="l" rtl="0">
              <a:buFont typeface="Wingdings" pitchFamily="2" charset="2"/>
              <a:buChar char="§"/>
            </a:pPr>
            <a:r>
              <a:rPr lang="fr-FR"/>
              <a:t>Les classes d’analyse qu’ils préconisent se répartissent en trois catégories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2E4FE6AA-2FF3-4C9E-941B-810376F3F8A4}" type="slidenum">
              <a:rPr lang="fr-FR"/>
              <a:pPr/>
              <a:t>17</a:t>
            </a:fld>
            <a:endParaRPr lang="fr-FR"/>
          </a:p>
        </p:txBody>
      </p:sp>
      <p:sp>
        <p:nvSpPr>
          <p:cNvPr id="81922" name="Rectangle 2"/>
          <p:cNvSpPr>
            <a:spLocks noGrp="1" noChangeArrowheads="1"/>
          </p:cNvSpPr>
          <p:nvPr>
            <p:ph type="title"/>
          </p:nvPr>
        </p:nvSpPr>
        <p:spPr/>
        <p:txBody>
          <a:bodyPr/>
          <a:lstStyle/>
          <a:p>
            <a:r>
              <a:rPr lang="fr-FR"/>
              <a:t>Dialogues</a:t>
            </a:r>
          </a:p>
        </p:txBody>
      </p:sp>
      <p:sp>
        <p:nvSpPr>
          <p:cNvPr id="81923" name="Rectangle 3"/>
          <p:cNvSpPr>
            <a:spLocks noGrp="1" noChangeArrowheads="1"/>
          </p:cNvSpPr>
          <p:nvPr>
            <p:ph type="body" idx="1"/>
          </p:nvPr>
        </p:nvSpPr>
        <p:spPr/>
        <p:txBody>
          <a:bodyPr/>
          <a:lstStyle/>
          <a:p>
            <a:pPr algn="l" rtl="0">
              <a:buFont typeface="Wingdings" pitchFamily="2" charset="2"/>
              <a:buChar char="§"/>
            </a:pPr>
            <a:r>
              <a:rPr lang="fr-FR"/>
              <a:t>Celles qui permettent les </a:t>
            </a:r>
            <a:r>
              <a:rPr lang="fr-FR">
                <a:solidFill>
                  <a:schemeClr val="accent2"/>
                </a:solidFill>
              </a:rPr>
              <a:t>interactions</a:t>
            </a:r>
            <a:r>
              <a:rPr lang="fr-FR"/>
              <a:t> entre le system et ses utilisateurs</a:t>
            </a:r>
          </a:p>
          <a:p>
            <a:pPr algn="l" rtl="0">
              <a:buFont typeface="Wingdings" pitchFamily="2" charset="2"/>
              <a:buChar char="§"/>
            </a:pPr>
            <a:r>
              <a:rPr lang="fr-FR"/>
              <a:t>Il s’agit typiquement des écrans proposés à l’utilisateur : les formulaires de saisie, les résultats de recherche, etc.</a:t>
            </a:r>
          </a:p>
          <a:p>
            <a:pPr algn="l" rtl="0">
              <a:buFont typeface="Wingdings" pitchFamily="2" charset="2"/>
              <a:buChar char="§"/>
            </a:pPr>
            <a:r>
              <a:rPr lang="fr-FR"/>
              <a:t>Ces classes proviennent directement de l’analyse de la maquette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57E4AE87-6F97-4AF9-8647-9BAD201576E8}" type="slidenum">
              <a:rPr lang="fr-FR"/>
              <a:pPr/>
              <a:t>18</a:t>
            </a:fld>
            <a:endParaRPr lang="fr-FR"/>
          </a:p>
        </p:txBody>
      </p:sp>
      <p:sp>
        <p:nvSpPr>
          <p:cNvPr id="82946" name="Rectangle 2"/>
          <p:cNvSpPr>
            <a:spLocks noGrp="1" noChangeArrowheads="1"/>
          </p:cNvSpPr>
          <p:nvPr>
            <p:ph type="title"/>
          </p:nvPr>
        </p:nvSpPr>
        <p:spPr/>
        <p:txBody>
          <a:bodyPr/>
          <a:lstStyle/>
          <a:p>
            <a:r>
              <a:rPr lang="fr-FR"/>
              <a:t>Contrôle</a:t>
            </a:r>
          </a:p>
        </p:txBody>
      </p:sp>
      <p:sp>
        <p:nvSpPr>
          <p:cNvPr id="82947" name="Rectangle 3"/>
          <p:cNvSpPr>
            <a:spLocks noGrp="1" noChangeArrowheads="1"/>
          </p:cNvSpPr>
          <p:nvPr>
            <p:ph type="body" idx="1"/>
          </p:nvPr>
        </p:nvSpPr>
        <p:spPr/>
        <p:txBody>
          <a:bodyPr/>
          <a:lstStyle/>
          <a:p>
            <a:pPr algn="l" rtl="0">
              <a:lnSpc>
                <a:spcPct val="90000"/>
              </a:lnSpc>
              <a:buFont typeface="Wingdings" pitchFamily="2" charset="2"/>
              <a:buChar char="§"/>
            </a:pPr>
            <a:r>
              <a:rPr lang="fr-FR" sz="2600"/>
              <a:t>Contiennent la cinématique de l’application</a:t>
            </a:r>
          </a:p>
          <a:p>
            <a:pPr algn="l" rtl="0">
              <a:lnSpc>
                <a:spcPct val="90000"/>
              </a:lnSpc>
              <a:buFont typeface="Wingdings" pitchFamily="2" charset="2"/>
              <a:buChar char="§"/>
            </a:pPr>
            <a:r>
              <a:rPr lang="fr-FR" sz="2600"/>
              <a:t>Elles font la transition entre les dialogues et les concepts du domaine, en permettant aux écrans de manipuler des informations détenues par des objets métier</a:t>
            </a:r>
          </a:p>
          <a:p>
            <a:pPr algn="l" rtl="0">
              <a:lnSpc>
                <a:spcPct val="90000"/>
              </a:lnSpc>
              <a:buFont typeface="Wingdings" pitchFamily="2" charset="2"/>
              <a:buChar char="§"/>
            </a:pPr>
            <a:r>
              <a:rPr lang="fr-FR" sz="2600"/>
              <a:t>Elles contiennent les règles applicatives et les isolent à la fois des objets d’interface et des données persistantes</a:t>
            </a:r>
          </a:p>
          <a:p>
            <a:pPr algn="l" rtl="0">
              <a:lnSpc>
                <a:spcPct val="90000"/>
              </a:lnSpc>
              <a:buFont typeface="Wingdings" pitchFamily="2" charset="2"/>
              <a:buChar char="§"/>
            </a:pPr>
            <a:r>
              <a:rPr lang="fr-FR" sz="2600"/>
              <a:t>Les contrôles ne donnent pas forcément lieu à de vrais objets de conception, mais assurent que nous n’oublions pas de fonctionnalités ou de comportements requis par les cas d’utilisation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E6FEB9E8-1051-416D-AC40-5B0AD4731C25}" type="slidenum">
              <a:rPr lang="fr-FR"/>
              <a:pPr/>
              <a:t>19</a:t>
            </a:fld>
            <a:endParaRPr lang="fr-FR"/>
          </a:p>
        </p:txBody>
      </p:sp>
      <p:sp>
        <p:nvSpPr>
          <p:cNvPr id="83970" name="Rectangle 2"/>
          <p:cNvSpPr>
            <a:spLocks noGrp="1" noChangeArrowheads="1"/>
          </p:cNvSpPr>
          <p:nvPr>
            <p:ph type="title"/>
          </p:nvPr>
        </p:nvSpPr>
        <p:spPr/>
        <p:txBody>
          <a:bodyPr/>
          <a:lstStyle/>
          <a:p>
            <a:r>
              <a:rPr lang="fr-FR"/>
              <a:t>Entités</a:t>
            </a:r>
          </a:p>
        </p:txBody>
      </p:sp>
      <p:sp>
        <p:nvSpPr>
          <p:cNvPr id="83971" name="Rectangle 3"/>
          <p:cNvSpPr>
            <a:spLocks noGrp="1" noChangeArrowheads="1"/>
          </p:cNvSpPr>
          <p:nvPr>
            <p:ph type="body" idx="1"/>
          </p:nvPr>
        </p:nvSpPr>
        <p:spPr/>
        <p:txBody>
          <a:bodyPr/>
          <a:lstStyle/>
          <a:p>
            <a:pPr algn="l" rtl="0">
              <a:lnSpc>
                <a:spcPct val="90000"/>
              </a:lnSpc>
              <a:buFont typeface="Wingdings" pitchFamily="2" charset="2"/>
              <a:buChar char="§"/>
            </a:pPr>
            <a:r>
              <a:rPr lang="fr-FR" sz="2600"/>
              <a:t>R</a:t>
            </a:r>
            <a:r>
              <a:rPr lang="fr-FR" sz="2400"/>
              <a:t>eprésentent les concepts métier</a:t>
            </a:r>
          </a:p>
          <a:p>
            <a:pPr algn="l" rtl="0">
              <a:lnSpc>
                <a:spcPct val="90000"/>
              </a:lnSpc>
              <a:buFont typeface="Wingdings" pitchFamily="2" charset="2"/>
              <a:buChar char="§"/>
            </a:pPr>
            <a:r>
              <a:rPr lang="fr-FR" sz="2400"/>
              <a:t>C’est elles que nous avons appris à identifier précédemment</a:t>
            </a:r>
          </a:p>
          <a:p>
            <a:pPr algn="l" rtl="0">
              <a:lnSpc>
                <a:spcPct val="90000"/>
              </a:lnSpc>
              <a:buFont typeface="Wingdings" pitchFamily="2" charset="2"/>
              <a:buChar char="§"/>
            </a:pPr>
            <a:r>
              <a:rPr lang="fr-FR" sz="2400"/>
              <a:t> Elles sont très souvent persistantes, c’est-à-dire qu’elles vont survivre à l’exécution d’un cas d’utilisation particulier et qu’elles permettront à des données et des relations d’être stockées dans des fichiers ou des bases de données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5"/>
          <p:cNvSpPr>
            <a:spLocks noGrp="1"/>
          </p:cNvSpPr>
          <p:nvPr>
            <p:ph type="sldNum" sz="quarter" idx="12"/>
          </p:nvPr>
        </p:nvSpPr>
        <p:spPr/>
        <p:txBody>
          <a:bodyPr/>
          <a:lstStyle/>
          <a:p>
            <a:fld id="{D676C510-7063-4854-8CDA-70FC1C54947F}" type="slidenum">
              <a:rPr lang="fr-FR"/>
              <a:pPr/>
              <a:t>2</a:t>
            </a:fld>
            <a:endParaRPr lang="fr-FR"/>
          </a:p>
        </p:txBody>
      </p:sp>
      <p:pic>
        <p:nvPicPr>
          <p:cNvPr id="66562" name="Picture 2"/>
          <p:cNvPicPr>
            <a:picLocks noChangeAspect="1" noChangeArrowheads="1"/>
          </p:cNvPicPr>
          <p:nvPr/>
        </p:nvPicPr>
        <p:blipFill>
          <a:blip r:embed="rId2"/>
          <a:srcRect/>
          <a:stretch>
            <a:fillRect/>
          </a:stretch>
        </p:blipFill>
        <p:spPr bwMode="auto">
          <a:xfrm>
            <a:off x="677863" y="876300"/>
            <a:ext cx="7789862" cy="51054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fld id="{C66C1A79-F2EF-44CF-A48C-2D7140C0BA9A}" type="slidenum">
              <a:rPr lang="fr-FR"/>
              <a:pPr/>
              <a:t>20</a:t>
            </a:fld>
            <a:endParaRPr lang="fr-FR"/>
          </a:p>
        </p:txBody>
      </p:sp>
      <p:sp>
        <p:nvSpPr>
          <p:cNvPr id="84994" name="Rectangle 2"/>
          <p:cNvSpPr>
            <a:spLocks noGrp="1" noChangeArrowheads="1"/>
          </p:cNvSpPr>
          <p:nvPr>
            <p:ph type="title"/>
          </p:nvPr>
        </p:nvSpPr>
        <p:spPr/>
        <p:txBody>
          <a:bodyPr/>
          <a:lstStyle/>
          <a:p>
            <a:r>
              <a:rPr lang="fr-FR" sz="4000"/>
              <a:t>Diagramme de classes participantes (DCP)</a:t>
            </a:r>
          </a:p>
        </p:txBody>
      </p:sp>
      <p:sp>
        <p:nvSpPr>
          <p:cNvPr id="84995" name="Rectangle 3"/>
          <p:cNvSpPr>
            <a:spLocks noGrp="1" noChangeArrowheads="1"/>
          </p:cNvSpPr>
          <p:nvPr>
            <p:ph type="body" idx="1"/>
          </p:nvPr>
        </p:nvSpPr>
        <p:spPr>
          <a:xfrm>
            <a:off x="457200" y="1600200"/>
            <a:ext cx="8229600" cy="1252538"/>
          </a:xfrm>
        </p:spPr>
        <p:txBody>
          <a:bodyPr/>
          <a:lstStyle/>
          <a:p>
            <a:pPr algn="l" rtl="0">
              <a:buFont typeface="Wingdings" pitchFamily="2" charset="2"/>
              <a:buChar char="§"/>
            </a:pPr>
            <a:r>
              <a:rPr lang="fr-FR" sz="2400"/>
              <a:t>Il s’agit de diagrammes de classes UML qui décrivent, cas d’utilisation par cas d’utilisation, les trois principales classes d’analyse et leurs relations</a:t>
            </a:r>
          </a:p>
        </p:txBody>
      </p:sp>
      <p:pic>
        <p:nvPicPr>
          <p:cNvPr id="84996" name="Picture 4"/>
          <p:cNvPicPr>
            <a:picLocks noChangeAspect="1" noChangeArrowheads="1"/>
          </p:cNvPicPr>
          <p:nvPr/>
        </p:nvPicPr>
        <p:blipFill>
          <a:blip r:embed="rId2"/>
          <a:srcRect/>
          <a:stretch>
            <a:fillRect/>
          </a:stretch>
        </p:blipFill>
        <p:spPr bwMode="auto">
          <a:xfrm>
            <a:off x="1331913" y="2806700"/>
            <a:ext cx="5832475" cy="3935413"/>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E25F0A43-80BB-45A9-8CDC-F0FD4765EAA9}" type="slidenum">
              <a:rPr lang="fr-FR"/>
              <a:pPr/>
              <a:t>21</a:t>
            </a:fld>
            <a:endParaRPr lang="fr-FR"/>
          </a:p>
        </p:txBody>
      </p:sp>
      <p:sp>
        <p:nvSpPr>
          <p:cNvPr id="86018" name="Rectangle 2"/>
          <p:cNvSpPr>
            <a:spLocks noGrp="1" noChangeArrowheads="1"/>
          </p:cNvSpPr>
          <p:nvPr>
            <p:ph type="title"/>
          </p:nvPr>
        </p:nvSpPr>
        <p:spPr/>
        <p:txBody>
          <a:bodyPr/>
          <a:lstStyle/>
          <a:p>
            <a:r>
              <a:rPr lang="fr-FR" sz="4000"/>
              <a:t>Diagramme de classes participantes (DCP) (2)</a:t>
            </a:r>
          </a:p>
        </p:txBody>
      </p:sp>
      <p:sp>
        <p:nvSpPr>
          <p:cNvPr id="86019" name="Rectangle 3"/>
          <p:cNvSpPr>
            <a:spLocks noGrp="1" noChangeArrowheads="1"/>
          </p:cNvSpPr>
          <p:nvPr>
            <p:ph type="body" idx="1"/>
          </p:nvPr>
        </p:nvSpPr>
        <p:spPr>
          <a:xfrm>
            <a:off x="457200" y="1600200"/>
            <a:ext cx="8218488" cy="4492625"/>
          </a:xfrm>
        </p:spPr>
        <p:txBody>
          <a:bodyPr/>
          <a:lstStyle/>
          <a:p>
            <a:pPr algn="l" rtl="0">
              <a:lnSpc>
                <a:spcPct val="90000"/>
              </a:lnSpc>
              <a:buFont typeface="Wingdings" pitchFamily="2" charset="2"/>
              <a:buChar char="§"/>
            </a:pPr>
            <a:r>
              <a:rPr lang="fr-FR" sz="2400"/>
              <a:t>Un avantage important de cette technique pour le chef de projet consiste en la possibilité de </a:t>
            </a:r>
            <a:r>
              <a:rPr lang="fr-FR" sz="2400">
                <a:solidFill>
                  <a:schemeClr val="accent2"/>
                </a:solidFill>
              </a:rPr>
              <a:t>découper</a:t>
            </a:r>
            <a:r>
              <a:rPr lang="fr-FR" sz="2400"/>
              <a:t> le travail de son équipe d’analystes suivant les différents cas d’utilisation, plutôt que de vouloir tout traiter d’un bloc</a:t>
            </a:r>
          </a:p>
          <a:p>
            <a:pPr algn="l" rtl="0">
              <a:lnSpc>
                <a:spcPct val="90000"/>
              </a:lnSpc>
              <a:buFont typeface="Wingdings" pitchFamily="2" charset="2"/>
              <a:buChar char="§"/>
            </a:pPr>
            <a:r>
              <a:rPr lang="fr-FR" sz="2400"/>
              <a:t>Les diagrammes de classes participantes sont donc particulièrement importants car ils font la </a:t>
            </a:r>
            <a:r>
              <a:rPr lang="fr-FR" sz="2400">
                <a:solidFill>
                  <a:schemeClr val="accent2"/>
                </a:solidFill>
              </a:rPr>
              <a:t>jonction</a:t>
            </a:r>
            <a:r>
              <a:rPr lang="fr-FR" sz="2400"/>
              <a:t> entre les cas d’utilisation, la maquette et les diagrammes de conception logicielle (diagrammes d’interaction et diagrammes de classes)</a:t>
            </a:r>
          </a:p>
          <a:p>
            <a:pPr algn="l" rtl="0">
              <a:lnSpc>
                <a:spcPct val="90000"/>
              </a:lnSpc>
              <a:buFont typeface="Wingdings" pitchFamily="2" charset="2"/>
              <a:buChar char="§"/>
            </a:pPr>
            <a:r>
              <a:rPr lang="fr-FR" sz="2400"/>
              <a:t>Pour compléter Ce </a:t>
            </a:r>
            <a:r>
              <a:rPr lang="fr-FR" sz="2400">
                <a:solidFill>
                  <a:schemeClr val="accent2"/>
                </a:solidFill>
              </a:rPr>
              <a:t>travail d’identification</a:t>
            </a:r>
            <a:r>
              <a:rPr lang="fr-FR" sz="2400"/>
              <a:t> est complété en ajoutant des attributs et des opérations dans les classes d’analyse, ainsi que des associations entre elles</a:t>
            </a:r>
          </a:p>
          <a:p>
            <a:pPr algn="l" rtl="0">
              <a:lnSpc>
                <a:spcPct val="90000"/>
              </a:lnSpc>
              <a:buFont typeface="Wingdings" pitchFamily="2" charset="2"/>
              <a:buChar char="§"/>
            </a:pPr>
            <a:endParaRPr lang="fr-FR" sz="2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B2B95E87-C359-419F-A401-B1F8F425F00A}" type="slidenum">
              <a:rPr lang="fr-FR"/>
              <a:pPr/>
              <a:t>22</a:t>
            </a:fld>
            <a:endParaRPr lang="fr-FR"/>
          </a:p>
        </p:txBody>
      </p:sp>
      <p:sp>
        <p:nvSpPr>
          <p:cNvPr id="87042" name="Rectangle 2"/>
          <p:cNvSpPr>
            <a:spLocks noGrp="1" noChangeArrowheads="1"/>
          </p:cNvSpPr>
          <p:nvPr>
            <p:ph type="title"/>
          </p:nvPr>
        </p:nvSpPr>
        <p:spPr/>
        <p:txBody>
          <a:bodyPr/>
          <a:lstStyle/>
          <a:p>
            <a:r>
              <a:rPr lang="fr-FR" sz="4000"/>
              <a:t>Diagramme de classes participantes (DCP) (3)</a:t>
            </a:r>
          </a:p>
        </p:txBody>
      </p:sp>
      <p:sp>
        <p:nvSpPr>
          <p:cNvPr id="87043" name="Rectangle 3"/>
          <p:cNvSpPr>
            <a:spLocks noGrp="1" noChangeArrowheads="1"/>
          </p:cNvSpPr>
          <p:nvPr>
            <p:ph type="body" idx="1"/>
          </p:nvPr>
        </p:nvSpPr>
        <p:spPr>
          <a:xfrm>
            <a:off x="457200" y="1600200"/>
            <a:ext cx="8229600" cy="4781550"/>
          </a:xfrm>
        </p:spPr>
        <p:txBody>
          <a:bodyPr/>
          <a:lstStyle/>
          <a:p>
            <a:pPr algn="l" rtl="0">
              <a:lnSpc>
                <a:spcPct val="80000"/>
              </a:lnSpc>
              <a:buFont typeface="Wingdings" pitchFamily="2" charset="2"/>
              <a:buChar char="§"/>
            </a:pPr>
            <a:r>
              <a:rPr lang="fr-FR" sz="2400"/>
              <a:t>Les </a:t>
            </a:r>
            <a:r>
              <a:rPr lang="fr-FR" sz="2400">
                <a:solidFill>
                  <a:schemeClr val="accent2"/>
                </a:solidFill>
              </a:rPr>
              <a:t>entités</a:t>
            </a:r>
            <a:r>
              <a:rPr lang="fr-FR" sz="2400"/>
              <a:t> vont seulement posséder des </a:t>
            </a:r>
            <a:r>
              <a:rPr lang="fr-FR" sz="2400">
                <a:solidFill>
                  <a:schemeClr val="accent2"/>
                </a:solidFill>
              </a:rPr>
              <a:t>attributs</a:t>
            </a:r>
          </a:p>
          <a:p>
            <a:pPr lvl="1" algn="l" rtl="0">
              <a:lnSpc>
                <a:spcPct val="80000"/>
              </a:lnSpc>
              <a:buFont typeface="Wingdings" pitchFamily="2" charset="2"/>
              <a:buChar char="ü"/>
            </a:pPr>
            <a:r>
              <a:rPr lang="fr-FR" sz="2000"/>
              <a:t>Ces attributs représentent en général des informations persistantes de l’application</a:t>
            </a:r>
          </a:p>
          <a:p>
            <a:pPr algn="l" rtl="0">
              <a:lnSpc>
                <a:spcPct val="80000"/>
              </a:lnSpc>
              <a:buFont typeface="Wingdings" pitchFamily="2" charset="2"/>
              <a:buChar char="§"/>
            </a:pPr>
            <a:r>
              <a:rPr lang="fr-FR" sz="2400"/>
              <a:t>Les </a:t>
            </a:r>
            <a:r>
              <a:rPr lang="fr-FR" sz="2400">
                <a:solidFill>
                  <a:schemeClr val="accent2"/>
                </a:solidFill>
              </a:rPr>
              <a:t>contrôles</a:t>
            </a:r>
            <a:r>
              <a:rPr lang="fr-FR" sz="2400"/>
              <a:t> vont seulement posséder des </a:t>
            </a:r>
            <a:r>
              <a:rPr lang="fr-FR" sz="2400">
                <a:solidFill>
                  <a:schemeClr val="accent2"/>
                </a:solidFill>
              </a:rPr>
              <a:t>opérations</a:t>
            </a:r>
            <a:r>
              <a:rPr lang="fr-FR" sz="2400"/>
              <a:t> </a:t>
            </a:r>
          </a:p>
          <a:p>
            <a:pPr lvl="1" algn="l" rtl="0">
              <a:lnSpc>
                <a:spcPct val="80000"/>
              </a:lnSpc>
              <a:buFont typeface="Wingdings" pitchFamily="2" charset="2"/>
              <a:buChar char="ü"/>
            </a:pPr>
            <a:r>
              <a:rPr lang="fr-FR" sz="2000"/>
              <a:t>Ces opérations montrent la logique de l’application, les règles transverses à plusieurs entités (les comportements du système informatique)</a:t>
            </a:r>
          </a:p>
          <a:p>
            <a:pPr lvl="1" algn="l" rtl="0">
              <a:lnSpc>
                <a:spcPct val="80000"/>
              </a:lnSpc>
              <a:buFont typeface="Wingdings" pitchFamily="2" charset="2"/>
              <a:buChar char="ü"/>
            </a:pPr>
            <a:r>
              <a:rPr lang="fr-FR" sz="2000"/>
              <a:t>Il y a souvent un seul contrôle par cas d’utilisation, mais il peut également y en avoir plusieurs, en fonction du nombre et de la cohérence des comportements associés</a:t>
            </a:r>
          </a:p>
          <a:p>
            <a:pPr algn="l" rtl="0">
              <a:lnSpc>
                <a:spcPct val="80000"/>
              </a:lnSpc>
              <a:buFont typeface="Wingdings" pitchFamily="2" charset="2"/>
              <a:buChar char="§"/>
            </a:pPr>
            <a:r>
              <a:rPr lang="fr-FR" sz="2400"/>
              <a:t>Les </a:t>
            </a:r>
            <a:r>
              <a:rPr lang="fr-FR" sz="2400">
                <a:solidFill>
                  <a:schemeClr val="accent2"/>
                </a:solidFill>
              </a:rPr>
              <a:t>dialogues</a:t>
            </a:r>
            <a:r>
              <a:rPr lang="fr-FR" sz="2400"/>
              <a:t> vont posséder des </a:t>
            </a:r>
            <a:r>
              <a:rPr lang="fr-FR" sz="2400">
                <a:solidFill>
                  <a:schemeClr val="accent2"/>
                </a:solidFill>
              </a:rPr>
              <a:t>attributs</a:t>
            </a:r>
            <a:r>
              <a:rPr lang="fr-FR" sz="2400"/>
              <a:t> et des </a:t>
            </a:r>
            <a:r>
              <a:rPr lang="fr-FR" sz="2400">
                <a:solidFill>
                  <a:schemeClr val="accent2"/>
                </a:solidFill>
              </a:rPr>
              <a:t>opérations</a:t>
            </a:r>
          </a:p>
          <a:p>
            <a:pPr lvl="1" algn="l" rtl="0">
              <a:lnSpc>
                <a:spcPct val="80000"/>
              </a:lnSpc>
              <a:buFont typeface="Wingdings" pitchFamily="2" charset="2"/>
              <a:buChar char="ü"/>
            </a:pPr>
            <a:r>
              <a:rPr lang="fr-FR" sz="2000"/>
              <a:t> Les attributs représenteront des </a:t>
            </a:r>
            <a:r>
              <a:rPr lang="fr-FR" sz="2000">
                <a:solidFill>
                  <a:schemeClr val="accent2"/>
                </a:solidFill>
              </a:rPr>
              <a:t>champs</a:t>
            </a:r>
            <a:r>
              <a:rPr lang="fr-FR" sz="2000"/>
              <a:t> </a:t>
            </a:r>
            <a:r>
              <a:rPr lang="fr-FR" sz="2000">
                <a:solidFill>
                  <a:schemeClr val="accent2"/>
                </a:solidFill>
              </a:rPr>
              <a:t>de saisie</a:t>
            </a:r>
            <a:r>
              <a:rPr lang="fr-FR" sz="2000"/>
              <a:t> ou des </a:t>
            </a:r>
            <a:r>
              <a:rPr lang="fr-FR" sz="2000">
                <a:solidFill>
                  <a:schemeClr val="accent2"/>
                </a:solidFill>
              </a:rPr>
              <a:t>résultats</a:t>
            </a:r>
          </a:p>
          <a:p>
            <a:pPr lvl="1" algn="l" rtl="0">
              <a:lnSpc>
                <a:spcPct val="80000"/>
              </a:lnSpc>
              <a:buFont typeface="Wingdings" pitchFamily="2" charset="2"/>
              <a:buChar char="ü"/>
            </a:pPr>
            <a:r>
              <a:rPr lang="fr-FR" sz="2000"/>
              <a:t> Les </a:t>
            </a:r>
            <a:r>
              <a:rPr lang="fr-FR" sz="2000">
                <a:solidFill>
                  <a:schemeClr val="accent2"/>
                </a:solidFill>
              </a:rPr>
              <a:t>opérations</a:t>
            </a:r>
            <a:r>
              <a:rPr lang="fr-FR" sz="2000"/>
              <a:t> représenteront des </a:t>
            </a:r>
            <a:r>
              <a:rPr lang="fr-FR" sz="2000">
                <a:solidFill>
                  <a:schemeClr val="accent2"/>
                </a:solidFill>
              </a:rPr>
              <a:t>actions</a:t>
            </a:r>
            <a:r>
              <a:rPr lang="fr-FR" sz="2000"/>
              <a:t> de l’utilisateur sur l’IHM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fld id="{B812AEE2-11EF-42DA-A5E0-666CEADBF4ED}" type="slidenum">
              <a:rPr lang="fr-FR"/>
              <a:pPr/>
              <a:t>23</a:t>
            </a:fld>
            <a:endParaRPr lang="fr-FR"/>
          </a:p>
        </p:txBody>
      </p:sp>
      <p:pic>
        <p:nvPicPr>
          <p:cNvPr id="90116" name="Picture 4"/>
          <p:cNvPicPr>
            <a:picLocks noChangeAspect="1" noChangeArrowheads="1"/>
          </p:cNvPicPr>
          <p:nvPr/>
        </p:nvPicPr>
        <p:blipFill>
          <a:blip r:embed="rId2"/>
          <a:srcRect/>
          <a:stretch>
            <a:fillRect/>
          </a:stretch>
        </p:blipFill>
        <p:spPr bwMode="auto">
          <a:xfrm>
            <a:off x="1042988" y="1914525"/>
            <a:ext cx="2219325" cy="2809875"/>
          </a:xfrm>
          <a:prstGeom prst="rect">
            <a:avLst/>
          </a:prstGeom>
          <a:noFill/>
        </p:spPr>
      </p:pic>
      <p:pic>
        <p:nvPicPr>
          <p:cNvPr id="90117" name="Picture 5"/>
          <p:cNvPicPr>
            <a:picLocks noChangeAspect="1" noChangeArrowheads="1"/>
          </p:cNvPicPr>
          <p:nvPr/>
        </p:nvPicPr>
        <p:blipFill>
          <a:blip r:embed="rId3"/>
          <a:srcRect/>
          <a:stretch>
            <a:fillRect/>
          </a:stretch>
        </p:blipFill>
        <p:spPr bwMode="auto">
          <a:xfrm>
            <a:off x="3708400" y="1989138"/>
            <a:ext cx="2076450" cy="2409825"/>
          </a:xfrm>
          <a:prstGeom prst="rect">
            <a:avLst/>
          </a:prstGeom>
          <a:noFill/>
        </p:spPr>
      </p:pic>
      <p:pic>
        <p:nvPicPr>
          <p:cNvPr id="90118" name="Picture 6"/>
          <p:cNvPicPr>
            <a:picLocks noChangeAspect="1" noChangeArrowheads="1"/>
          </p:cNvPicPr>
          <p:nvPr/>
        </p:nvPicPr>
        <p:blipFill>
          <a:blip r:embed="rId4"/>
          <a:srcRect/>
          <a:stretch>
            <a:fillRect/>
          </a:stretch>
        </p:blipFill>
        <p:spPr bwMode="auto">
          <a:xfrm>
            <a:off x="6156325" y="1568450"/>
            <a:ext cx="2143125" cy="3228975"/>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DEC7A2F1-314F-486C-A98B-BF9366097089}" type="slidenum">
              <a:rPr lang="fr-FR"/>
              <a:pPr/>
              <a:t>24</a:t>
            </a:fld>
            <a:endParaRPr lang="fr-FR"/>
          </a:p>
        </p:txBody>
      </p:sp>
      <p:sp>
        <p:nvSpPr>
          <p:cNvPr id="88066" name="Rectangle 2"/>
          <p:cNvSpPr>
            <a:spLocks noGrp="1" noChangeArrowheads="1"/>
          </p:cNvSpPr>
          <p:nvPr>
            <p:ph type="title"/>
          </p:nvPr>
        </p:nvSpPr>
        <p:spPr/>
        <p:txBody>
          <a:bodyPr/>
          <a:lstStyle/>
          <a:p>
            <a:r>
              <a:rPr lang="fr-FR" sz="4000"/>
              <a:t>Diagramme de classes participantes (DCP) (4)</a:t>
            </a:r>
          </a:p>
        </p:txBody>
      </p:sp>
      <p:sp>
        <p:nvSpPr>
          <p:cNvPr id="88067" name="Rectangle 3"/>
          <p:cNvSpPr>
            <a:spLocks noGrp="1" noChangeArrowheads="1"/>
          </p:cNvSpPr>
          <p:nvPr>
            <p:ph type="body" idx="1"/>
          </p:nvPr>
        </p:nvSpPr>
        <p:spPr>
          <a:xfrm>
            <a:off x="457200" y="1600200"/>
            <a:ext cx="8229600" cy="4349750"/>
          </a:xfrm>
        </p:spPr>
        <p:txBody>
          <a:bodyPr/>
          <a:lstStyle/>
          <a:p>
            <a:pPr marL="533400" indent="-533400" algn="l" rtl="0">
              <a:buFont typeface="Wingdings" pitchFamily="2" charset="2"/>
              <a:buChar char="§"/>
            </a:pPr>
            <a:r>
              <a:rPr lang="fr-FR" sz="2800"/>
              <a:t>Nous allons également ajouter des associations entre les classes d’analyse, mais en respectant des règles assez strictes:</a:t>
            </a:r>
          </a:p>
          <a:p>
            <a:pPr marL="914400" lvl="1" indent="-457200" algn="l" rtl="0">
              <a:buFont typeface="Wingdings" pitchFamily="2" charset="2"/>
              <a:buAutoNum type="arabicParenR"/>
            </a:pPr>
            <a:r>
              <a:rPr lang="fr-FR" sz="2400"/>
              <a:t>Les dialogues ne peuvent être reliés qu’aux contrôles ou à d’autres dialogues, mais pas directement aux entités</a:t>
            </a:r>
          </a:p>
          <a:p>
            <a:pPr marL="914400" lvl="1" indent="-457200" algn="l" rtl="0">
              <a:buFont typeface="Wingdings" pitchFamily="2" charset="2"/>
              <a:buAutoNum type="arabicParenR"/>
            </a:pPr>
            <a:r>
              <a:rPr lang="fr-FR" sz="2400"/>
              <a:t>Les entités ne peuvent être reliées qu’aux contrôles ou à d’autres entités</a:t>
            </a:r>
          </a:p>
          <a:p>
            <a:pPr marL="914400" lvl="1" indent="-457200" algn="l" rtl="0">
              <a:buFont typeface="Wingdings" pitchFamily="2" charset="2"/>
              <a:buAutoNum type="arabicParenR"/>
            </a:pPr>
            <a:r>
              <a:rPr lang="fr-FR" sz="2400"/>
              <a:t>Les contrôles ont accès à tous les types de classes, y compris d’autres contrôles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fld id="{A0368936-51E5-4DB4-8038-6E944CACC40B}" type="slidenum">
              <a:rPr lang="fr-FR"/>
              <a:pPr/>
              <a:t>25</a:t>
            </a:fld>
            <a:endParaRPr lang="fr-FR"/>
          </a:p>
        </p:txBody>
      </p:sp>
      <p:sp>
        <p:nvSpPr>
          <p:cNvPr id="91138" name="Rectangle 2"/>
          <p:cNvSpPr>
            <a:spLocks noGrp="1" noChangeArrowheads="1"/>
          </p:cNvSpPr>
          <p:nvPr>
            <p:ph type="title"/>
          </p:nvPr>
        </p:nvSpPr>
        <p:spPr/>
        <p:txBody>
          <a:bodyPr/>
          <a:lstStyle/>
          <a:p>
            <a:r>
              <a:rPr lang="fr-FR" sz="4000"/>
              <a:t>Diagramme de classes participantes (DCP) (5)</a:t>
            </a:r>
          </a:p>
        </p:txBody>
      </p:sp>
      <p:sp>
        <p:nvSpPr>
          <p:cNvPr id="91139" name="Rectangle 3"/>
          <p:cNvSpPr>
            <a:spLocks noGrp="1" noChangeArrowheads="1"/>
          </p:cNvSpPr>
          <p:nvPr>
            <p:ph type="body" idx="1"/>
          </p:nvPr>
        </p:nvSpPr>
        <p:spPr>
          <a:xfrm>
            <a:off x="457200" y="1600200"/>
            <a:ext cx="8229600" cy="1612900"/>
          </a:xfrm>
        </p:spPr>
        <p:txBody>
          <a:bodyPr/>
          <a:lstStyle/>
          <a:p>
            <a:pPr algn="l" rtl="0">
              <a:buFont typeface="Wingdings" pitchFamily="2" charset="2"/>
              <a:buChar char="§"/>
            </a:pPr>
            <a:r>
              <a:rPr lang="fr-FR" sz="2800"/>
              <a:t>Enfin, nous ajouterons les acteurs sur les diagrammes en respectant la règle suivante : </a:t>
            </a:r>
          </a:p>
          <a:p>
            <a:pPr lvl="1" algn="l" rtl="0">
              <a:buFont typeface="Wingdings" pitchFamily="2" charset="2"/>
              <a:buChar char="ü"/>
            </a:pPr>
            <a:r>
              <a:rPr lang="fr-FR" sz="2400"/>
              <a:t> un acteur ne peut être lié qu’à un dialogue</a:t>
            </a:r>
          </a:p>
        </p:txBody>
      </p:sp>
      <p:pic>
        <p:nvPicPr>
          <p:cNvPr id="91140" name="Picture 4"/>
          <p:cNvPicPr>
            <a:picLocks noChangeAspect="1" noChangeArrowheads="1"/>
          </p:cNvPicPr>
          <p:nvPr/>
        </p:nvPicPr>
        <p:blipFill>
          <a:blip r:embed="rId2"/>
          <a:srcRect/>
          <a:stretch>
            <a:fillRect/>
          </a:stretch>
        </p:blipFill>
        <p:spPr bwMode="auto">
          <a:xfrm>
            <a:off x="2051050" y="3397250"/>
            <a:ext cx="5473700" cy="2911475"/>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82A4D09D-0745-4280-8684-76889F17166D}" type="slidenum">
              <a:rPr lang="fr-FR"/>
              <a:pPr/>
              <a:t>26</a:t>
            </a:fld>
            <a:endParaRPr lang="fr-FR"/>
          </a:p>
        </p:txBody>
      </p:sp>
      <p:sp>
        <p:nvSpPr>
          <p:cNvPr id="92162" name="Rectangle 2"/>
          <p:cNvSpPr>
            <a:spLocks noGrp="1" noChangeArrowheads="1"/>
          </p:cNvSpPr>
          <p:nvPr>
            <p:ph type="ctrTitle"/>
          </p:nvPr>
        </p:nvSpPr>
        <p:spPr>
          <a:xfrm>
            <a:off x="685800" y="1628775"/>
            <a:ext cx="7773988" cy="1971675"/>
          </a:xfrm>
        </p:spPr>
        <p:txBody>
          <a:bodyPr/>
          <a:lstStyle/>
          <a:p>
            <a:pPr rtl="0"/>
            <a:r>
              <a:rPr lang="fr-FR" sz="4000"/>
              <a:t>Quelques exemples de classes d’analyse participantes des cas d’utilisation</a:t>
            </a:r>
            <a:endParaRPr lang="fr-FR" sz="4000" b="1"/>
          </a:p>
        </p:txBody>
      </p:sp>
      <p:sp>
        <p:nvSpPr>
          <p:cNvPr id="92163" name="Rectangle 3"/>
          <p:cNvSpPr>
            <a:spLocks noGrp="1" noChangeArrowheads="1"/>
          </p:cNvSpPr>
          <p:nvPr>
            <p:ph type="subTitle" idx="1"/>
          </p:nvPr>
        </p:nvSpPr>
        <p:spPr/>
        <p:txBody>
          <a:bodyPr/>
          <a:lstStyle/>
          <a:p>
            <a:pPr rtl="0"/>
            <a:r>
              <a:rPr lang="fr-FR"/>
              <a:t>Pour plus d’exemples, voir </a:t>
            </a:r>
            <a:r>
              <a:rPr lang="fr-FR">
                <a:hlinkClick r:id="rId2" action="ppaction://hlinkfile"/>
              </a:rPr>
              <a:t>Livre: UML2 – Modéliser une application Web </a:t>
            </a:r>
            <a:r>
              <a:rPr lang="fr-FR"/>
              <a:t>Pages 95-99</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7EF1CB05-9840-408F-8F55-97B123B94796}" type="slidenum">
              <a:rPr lang="fr-FR"/>
              <a:pPr/>
              <a:t>27</a:t>
            </a:fld>
            <a:endParaRPr lang="fr-FR"/>
          </a:p>
        </p:txBody>
      </p:sp>
      <p:sp>
        <p:nvSpPr>
          <p:cNvPr id="89090" name="Rectangle 2"/>
          <p:cNvSpPr>
            <a:spLocks noGrp="1" noChangeArrowheads="1"/>
          </p:cNvSpPr>
          <p:nvPr>
            <p:ph type="title"/>
          </p:nvPr>
        </p:nvSpPr>
        <p:spPr/>
        <p:txBody>
          <a:bodyPr/>
          <a:lstStyle/>
          <a:p>
            <a:pPr rtl="0"/>
            <a:r>
              <a:rPr lang="fr-FR"/>
              <a:t>Maintenir le catalogue</a:t>
            </a:r>
          </a:p>
        </p:txBody>
      </p:sp>
      <p:sp>
        <p:nvSpPr>
          <p:cNvPr id="89092" name="Rectangle 4"/>
          <p:cNvSpPr>
            <a:spLocks noGrp="1" noChangeArrowheads="1"/>
          </p:cNvSpPr>
          <p:nvPr>
            <p:ph type="body" idx="1"/>
          </p:nvPr>
        </p:nvSpPr>
        <p:spPr>
          <a:xfrm>
            <a:off x="457200" y="1600200"/>
            <a:ext cx="8229600" cy="4349750"/>
          </a:xfrm>
          <a:noFill/>
          <a:ln/>
        </p:spPr>
        <p:txBody>
          <a:bodyPr/>
          <a:lstStyle/>
          <a:p>
            <a:pPr marL="533400" indent="-533400" algn="l" rtl="0">
              <a:buFont typeface="Wingdings" pitchFamily="2" charset="2"/>
              <a:buChar char="§"/>
            </a:pPr>
            <a:r>
              <a:rPr lang="fr-FR"/>
              <a:t>Le libraire veut contrôler la mise à jour automatique du catalogue des ouvrages présentés sur le site web </a:t>
            </a:r>
          </a:p>
          <a:p>
            <a:pPr marL="533400" indent="-533400" algn="l" rtl="0">
              <a:buFont typeface="Wingdings" pitchFamily="2" charset="2"/>
              <a:buChar char="§"/>
            </a:pPr>
            <a:r>
              <a:rPr lang="fr-FR"/>
              <a:t>Pour cela, il va pouvoir </a:t>
            </a:r>
          </a:p>
          <a:p>
            <a:pPr marL="914400" lvl="1" indent="-457200" algn="l" rtl="0">
              <a:buFont typeface="Wingdings" pitchFamily="2" charset="2"/>
              <a:buChar char="ü"/>
            </a:pPr>
            <a:r>
              <a:rPr lang="fr-FR"/>
              <a:t>valider le catalogue</a:t>
            </a:r>
          </a:p>
          <a:p>
            <a:pPr marL="914400" lvl="1" indent="-457200" algn="l" rtl="0">
              <a:buFont typeface="Wingdings" pitchFamily="2" charset="2"/>
              <a:buChar char="ü"/>
            </a:pPr>
            <a:r>
              <a:rPr lang="fr-FR"/>
              <a:t>modifier des informations erronées sur certains ouvrages. </a:t>
            </a:r>
          </a:p>
          <a:p>
            <a:pPr marL="914400" lvl="1" indent="-457200" algn="l" rtl="0">
              <a:buFont typeface="Wingdings" pitchFamily="2" charset="2"/>
              <a:buChar char="ü"/>
            </a:pPr>
            <a:r>
              <a:rPr lang="fr-FR"/>
              <a:t>modifier l’organisation générale du catalogue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EBFCDA30-D9BA-4966-822B-10CB03B9DB8C}" type="slidenum">
              <a:rPr lang="fr-FR"/>
              <a:pPr/>
              <a:t>28</a:t>
            </a:fld>
            <a:endParaRPr lang="fr-FR"/>
          </a:p>
        </p:txBody>
      </p:sp>
      <p:sp>
        <p:nvSpPr>
          <p:cNvPr id="93186" name="Rectangle 2"/>
          <p:cNvSpPr>
            <a:spLocks noGrp="1" noChangeArrowheads="1"/>
          </p:cNvSpPr>
          <p:nvPr>
            <p:ph type="title"/>
          </p:nvPr>
        </p:nvSpPr>
        <p:spPr/>
        <p:txBody>
          <a:bodyPr/>
          <a:lstStyle/>
          <a:p>
            <a:pPr rtl="0"/>
            <a:r>
              <a:rPr lang="fr-FR"/>
              <a:t>Maintenir le catalogue (2)</a:t>
            </a:r>
          </a:p>
        </p:txBody>
      </p:sp>
      <p:sp>
        <p:nvSpPr>
          <p:cNvPr id="93187" name="Rectangle 3"/>
          <p:cNvSpPr>
            <a:spLocks noGrp="1" noChangeArrowheads="1"/>
          </p:cNvSpPr>
          <p:nvPr>
            <p:ph type="body" idx="1"/>
          </p:nvPr>
        </p:nvSpPr>
        <p:spPr>
          <a:xfrm>
            <a:off x="457200" y="1600200"/>
            <a:ext cx="8229600" cy="4349750"/>
          </a:xfrm>
          <a:noFill/>
          <a:ln/>
        </p:spPr>
        <p:txBody>
          <a:bodyPr/>
          <a:lstStyle/>
          <a:p>
            <a:pPr marL="533400" indent="-533400" algn="l" rtl="0">
              <a:lnSpc>
                <a:spcPct val="90000"/>
              </a:lnSpc>
              <a:buFont typeface="Wingdings" pitchFamily="2" charset="2"/>
              <a:buChar char="§"/>
            </a:pPr>
            <a:r>
              <a:rPr lang="fr-FR" sz="2800"/>
              <a:t>Nous supposons que la maquette nous a montré trois écrans principaux :</a:t>
            </a:r>
          </a:p>
          <a:p>
            <a:pPr marL="914400" lvl="1" indent="-457200" algn="l" rtl="0">
              <a:lnSpc>
                <a:spcPct val="90000"/>
              </a:lnSpc>
              <a:buFont typeface="Wingdings" pitchFamily="2" charset="2"/>
              <a:buChar char="ü"/>
            </a:pPr>
            <a:r>
              <a:rPr lang="fr-FR" sz="2400"/>
              <a:t>l’écran d’organisation du catalogue (</a:t>
            </a:r>
            <a:r>
              <a:rPr lang="fr-FR" sz="2400">
                <a:solidFill>
                  <a:schemeClr val="accent2"/>
                </a:solidFill>
              </a:rPr>
              <a:t>dialogue OrganisationCatalogue</a:t>
            </a:r>
            <a:r>
              <a:rPr lang="fr-FR" sz="2400"/>
              <a:t>): à partir duquel on crée de nouveaux thèmes, de nouveaux rayons, etc.</a:t>
            </a:r>
          </a:p>
          <a:p>
            <a:pPr marL="914400" lvl="1" indent="-457200" algn="l" rtl="0">
              <a:lnSpc>
                <a:spcPct val="90000"/>
              </a:lnSpc>
              <a:buFont typeface="Wingdings" pitchFamily="2" charset="2"/>
              <a:buChar char="ü"/>
            </a:pPr>
            <a:r>
              <a:rPr lang="fr-FR" sz="2400"/>
              <a:t>l’écran de gestion des mises à jour (</a:t>
            </a:r>
            <a:r>
              <a:rPr lang="fr-FR" sz="2400">
                <a:solidFill>
                  <a:schemeClr val="accent2"/>
                </a:solidFill>
              </a:rPr>
              <a:t>dialogue GestionMiseAJour</a:t>
            </a:r>
            <a:r>
              <a:rPr lang="fr-FR" sz="2400"/>
              <a:t>) qui parcourt les informations modifiées automatiquement et valide le catalogue</a:t>
            </a:r>
          </a:p>
          <a:p>
            <a:pPr marL="914400" lvl="1" indent="-457200" algn="l" rtl="0">
              <a:lnSpc>
                <a:spcPct val="90000"/>
              </a:lnSpc>
              <a:buFont typeface="Wingdings" pitchFamily="2" charset="2"/>
              <a:buChar char="ü"/>
            </a:pPr>
            <a:r>
              <a:rPr lang="fr-FR" sz="2400"/>
              <a:t>l’écran de gestion des infos détaillées d’un livre (</a:t>
            </a:r>
            <a:r>
              <a:rPr lang="fr-FR" sz="2400">
                <a:solidFill>
                  <a:schemeClr val="accent2"/>
                </a:solidFill>
              </a:rPr>
              <a:t>dialogue GestionDétailLivre</a:t>
            </a:r>
            <a:r>
              <a:rPr lang="fr-FR" sz="2400"/>
              <a:t>) permettant de modifier le prix, la disponibilité, etc. d’un ouvrage particulier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73DD65A1-0BC2-4011-B00B-0E76DC7402D4}" type="slidenum">
              <a:rPr lang="fr-FR"/>
              <a:pPr/>
              <a:t>29</a:t>
            </a:fld>
            <a:endParaRPr lang="fr-FR"/>
          </a:p>
        </p:txBody>
      </p:sp>
      <p:sp>
        <p:nvSpPr>
          <p:cNvPr id="94210" name="Rectangle 2"/>
          <p:cNvSpPr>
            <a:spLocks noGrp="1" noChangeArrowheads="1"/>
          </p:cNvSpPr>
          <p:nvPr>
            <p:ph type="title"/>
          </p:nvPr>
        </p:nvSpPr>
        <p:spPr/>
        <p:txBody>
          <a:bodyPr/>
          <a:lstStyle/>
          <a:p>
            <a:pPr rtl="0"/>
            <a:r>
              <a:rPr lang="fr-FR"/>
              <a:t>Maintenir le catalogue (3)</a:t>
            </a:r>
          </a:p>
        </p:txBody>
      </p:sp>
      <p:sp>
        <p:nvSpPr>
          <p:cNvPr id="94211" name="Rectangle 3"/>
          <p:cNvSpPr>
            <a:spLocks noGrp="1" noChangeArrowheads="1"/>
          </p:cNvSpPr>
          <p:nvPr>
            <p:ph type="body" idx="1"/>
          </p:nvPr>
        </p:nvSpPr>
        <p:spPr>
          <a:xfrm>
            <a:off x="457200" y="1600200"/>
            <a:ext cx="8229600" cy="4708525"/>
          </a:xfrm>
          <a:noFill/>
          <a:ln/>
        </p:spPr>
        <p:txBody>
          <a:bodyPr/>
          <a:lstStyle/>
          <a:p>
            <a:pPr marL="533400" indent="-533400" algn="l" rtl="0">
              <a:lnSpc>
                <a:spcPct val="90000"/>
              </a:lnSpc>
              <a:buFont typeface="Wingdings" pitchFamily="2" charset="2"/>
              <a:buChar char="§"/>
            </a:pPr>
            <a:r>
              <a:rPr lang="fr-FR" sz="2400"/>
              <a:t>Les comportements correspondant à toutes ces fonctionnalités ont été découpés en deux classes contrôles afin de distinguer </a:t>
            </a:r>
          </a:p>
          <a:p>
            <a:pPr marL="914400" lvl="1" indent="-457200" algn="l" rtl="0">
              <a:lnSpc>
                <a:spcPct val="90000"/>
              </a:lnSpc>
              <a:buFont typeface="Wingdings" pitchFamily="2" charset="2"/>
              <a:buChar char="ü"/>
            </a:pPr>
            <a:r>
              <a:rPr lang="fr-FR" sz="2200"/>
              <a:t>ce qui relève du niveau global du catalogue (contrôle </a:t>
            </a:r>
            <a:r>
              <a:rPr lang="fr-FR" sz="2200">
                <a:solidFill>
                  <a:schemeClr val="accent2"/>
                </a:solidFill>
              </a:rPr>
              <a:t>CtrCatalogue</a:t>
            </a:r>
            <a:r>
              <a:rPr lang="fr-FR" sz="2200"/>
              <a:t>) </a:t>
            </a:r>
          </a:p>
          <a:p>
            <a:pPr marL="914400" lvl="1" indent="-457200" algn="l" rtl="0">
              <a:lnSpc>
                <a:spcPct val="90000"/>
              </a:lnSpc>
              <a:buFont typeface="Wingdings" pitchFamily="2" charset="2"/>
              <a:buChar char="ü"/>
            </a:pPr>
            <a:r>
              <a:rPr lang="fr-FR" sz="2200"/>
              <a:t>ce qui concerne un ouvrage particulier (contrôle </a:t>
            </a:r>
            <a:r>
              <a:rPr lang="fr-FR" sz="2200">
                <a:solidFill>
                  <a:schemeClr val="accent2"/>
                </a:solidFill>
              </a:rPr>
              <a:t>CtrLivre</a:t>
            </a:r>
            <a:r>
              <a:rPr lang="fr-FR" sz="2200"/>
              <a:t>)</a:t>
            </a:r>
          </a:p>
          <a:p>
            <a:pPr marL="533400" indent="-533400" algn="l" rtl="0">
              <a:lnSpc>
                <a:spcPct val="90000"/>
              </a:lnSpc>
              <a:buFont typeface="Wingdings" pitchFamily="2" charset="2"/>
              <a:buChar char="§"/>
            </a:pPr>
            <a:r>
              <a:rPr lang="fr-FR" sz="2400"/>
              <a:t>Nous ne sommes rentrés dans le détail ni des paramètres ni du type de retour</a:t>
            </a:r>
          </a:p>
          <a:p>
            <a:pPr marL="533400" indent="-533400" algn="l" rtl="0">
              <a:lnSpc>
                <a:spcPct val="90000"/>
              </a:lnSpc>
              <a:buFont typeface="Wingdings" pitchFamily="2" charset="2"/>
              <a:buChar char="§"/>
            </a:pPr>
            <a:r>
              <a:rPr lang="fr-FR" sz="2400"/>
              <a:t>Ensuite, nous avons fait figurer toutes les entités manipulées (sans les associations pour ne pas surcharger inutilement)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1F77F41A-3624-44FB-BA32-54BB012E3740}" type="slidenum">
              <a:rPr lang="fr-FR"/>
              <a:pPr/>
              <a:t>3</a:t>
            </a:fld>
            <a:endParaRPr lang="fr-FR"/>
          </a:p>
        </p:txBody>
      </p:sp>
      <p:sp>
        <p:nvSpPr>
          <p:cNvPr id="67586" name="Rectangle 2"/>
          <p:cNvSpPr>
            <a:spLocks noGrp="1" noChangeArrowheads="1"/>
          </p:cNvSpPr>
          <p:nvPr>
            <p:ph type="title"/>
          </p:nvPr>
        </p:nvSpPr>
        <p:spPr/>
        <p:txBody>
          <a:bodyPr/>
          <a:lstStyle/>
          <a:p>
            <a:pPr rtl="0"/>
            <a:r>
              <a:rPr lang="fr-FR" sz="4000"/>
              <a:t>Réalisation des cas</a:t>
            </a:r>
            <a:br>
              <a:rPr lang="fr-FR" sz="4000"/>
            </a:br>
            <a:r>
              <a:rPr lang="fr-FR" sz="4000"/>
              <a:t>d’utilisation</a:t>
            </a:r>
          </a:p>
        </p:txBody>
      </p:sp>
      <p:sp>
        <p:nvSpPr>
          <p:cNvPr id="67587" name="Rectangle 3"/>
          <p:cNvSpPr>
            <a:spLocks noGrp="1" noChangeArrowheads="1"/>
          </p:cNvSpPr>
          <p:nvPr>
            <p:ph type="body" idx="1"/>
          </p:nvPr>
        </p:nvSpPr>
        <p:spPr>
          <a:xfrm>
            <a:off x="468313" y="1628775"/>
            <a:ext cx="8229600" cy="4525963"/>
          </a:xfrm>
        </p:spPr>
        <p:txBody>
          <a:bodyPr/>
          <a:lstStyle/>
          <a:p>
            <a:pPr algn="l" rtl="0">
              <a:buFont typeface="Wingdings" pitchFamily="2" charset="2"/>
              <a:buChar char="§"/>
            </a:pPr>
            <a:r>
              <a:rPr lang="fr-FR" sz="2800"/>
              <a:t>Les </a:t>
            </a:r>
            <a:r>
              <a:rPr lang="fr-FR" sz="2800">
                <a:solidFill>
                  <a:schemeClr val="accent2"/>
                </a:solidFill>
              </a:rPr>
              <a:t>classes</a:t>
            </a:r>
            <a:r>
              <a:rPr lang="fr-FR" sz="2800"/>
              <a:t>, les </a:t>
            </a:r>
            <a:r>
              <a:rPr lang="fr-FR" sz="2800">
                <a:solidFill>
                  <a:schemeClr val="accent2"/>
                </a:solidFill>
              </a:rPr>
              <a:t>associations</a:t>
            </a:r>
            <a:r>
              <a:rPr lang="fr-FR" sz="2800"/>
              <a:t> et les </a:t>
            </a:r>
            <a:r>
              <a:rPr lang="fr-FR" sz="2800">
                <a:solidFill>
                  <a:schemeClr val="accent2"/>
                </a:solidFill>
              </a:rPr>
              <a:t>attributs</a:t>
            </a:r>
            <a:r>
              <a:rPr lang="fr-FR" sz="2800"/>
              <a:t> sont les concepts UML fondamentaux pour </a:t>
            </a:r>
            <a:r>
              <a:rPr lang="fr-FR" sz="2800">
                <a:solidFill>
                  <a:schemeClr val="accent2"/>
                </a:solidFill>
              </a:rPr>
              <a:t>l’analyse orientée objet</a:t>
            </a:r>
          </a:p>
          <a:p>
            <a:pPr algn="l" rtl="0">
              <a:buFont typeface="Wingdings" pitchFamily="2" charset="2"/>
              <a:buChar char="§"/>
            </a:pPr>
            <a:r>
              <a:rPr lang="fr-FR" sz="2800"/>
              <a:t>Nous apprendrons à identifier les concepts du domaine à partir de l’</a:t>
            </a:r>
            <a:r>
              <a:rPr lang="fr-FR" sz="2800">
                <a:solidFill>
                  <a:schemeClr val="accent2"/>
                </a:solidFill>
              </a:rPr>
              <a:t>expression initiale des besoins</a:t>
            </a:r>
          </a:p>
          <a:p>
            <a:pPr algn="l" rtl="0">
              <a:buFont typeface="Wingdings" pitchFamily="2" charset="2"/>
              <a:buChar char="§"/>
            </a:pPr>
            <a:r>
              <a:rPr lang="fr-FR" sz="2800"/>
              <a:t>Nous verrons comment ajouter des attributs et des associations à ces concepts ainsi que les représentations graphiques UML associées.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5"/>
          <p:cNvSpPr>
            <a:spLocks noGrp="1"/>
          </p:cNvSpPr>
          <p:nvPr>
            <p:ph type="sldNum" sz="quarter" idx="12"/>
          </p:nvPr>
        </p:nvSpPr>
        <p:spPr/>
        <p:txBody>
          <a:bodyPr/>
          <a:lstStyle/>
          <a:p>
            <a:fld id="{22C22A44-EEBD-40B6-8B96-652392579E05}" type="slidenum">
              <a:rPr lang="fr-FR"/>
              <a:pPr/>
              <a:t>30</a:t>
            </a:fld>
            <a:endParaRPr lang="fr-FR"/>
          </a:p>
        </p:txBody>
      </p:sp>
      <p:pic>
        <p:nvPicPr>
          <p:cNvPr id="96260" name="Picture 4"/>
          <p:cNvPicPr>
            <a:picLocks noChangeAspect="1" noChangeArrowheads="1"/>
          </p:cNvPicPr>
          <p:nvPr/>
        </p:nvPicPr>
        <p:blipFill>
          <a:blip r:embed="rId2"/>
          <a:srcRect/>
          <a:stretch>
            <a:fillRect/>
          </a:stretch>
        </p:blipFill>
        <p:spPr bwMode="auto">
          <a:xfrm>
            <a:off x="755650" y="333375"/>
            <a:ext cx="7345363" cy="5738813"/>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283884DA-95AF-4BAA-B6EA-DE5B5D27733D}" type="slidenum">
              <a:rPr lang="fr-FR"/>
              <a:pPr/>
              <a:t>31</a:t>
            </a:fld>
            <a:endParaRPr lang="fr-FR"/>
          </a:p>
        </p:txBody>
      </p:sp>
      <p:sp>
        <p:nvSpPr>
          <p:cNvPr id="97282" name="Rectangle 2"/>
          <p:cNvSpPr>
            <a:spLocks noGrp="1" noChangeArrowheads="1"/>
          </p:cNvSpPr>
          <p:nvPr>
            <p:ph type="title"/>
          </p:nvPr>
        </p:nvSpPr>
        <p:spPr/>
        <p:txBody>
          <a:bodyPr/>
          <a:lstStyle/>
          <a:p>
            <a:pPr rtl="0"/>
            <a:r>
              <a:rPr lang="fr-FR"/>
              <a:t>Maintenir le catalogue (4)</a:t>
            </a:r>
          </a:p>
        </p:txBody>
      </p:sp>
      <p:sp>
        <p:nvSpPr>
          <p:cNvPr id="97283" name="Rectangle 3"/>
          <p:cNvSpPr>
            <a:spLocks noGrp="1" noChangeArrowheads="1"/>
          </p:cNvSpPr>
          <p:nvPr>
            <p:ph type="body" idx="1"/>
          </p:nvPr>
        </p:nvSpPr>
        <p:spPr>
          <a:xfrm>
            <a:off x="457200" y="1600200"/>
            <a:ext cx="8229600" cy="2765425"/>
          </a:xfrm>
          <a:noFill/>
          <a:ln/>
        </p:spPr>
        <p:txBody>
          <a:bodyPr/>
          <a:lstStyle/>
          <a:p>
            <a:pPr marL="533400" indent="-533400" algn="l" rtl="0">
              <a:lnSpc>
                <a:spcPct val="90000"/>
              </a:lnSpc>
              <a:buFont typeface="Wingdings" pitchFamily="2" charset="2"/>
              <a:buChar char="§"/>
            </a:pPr>
            <a:r>
              <a:rPr lang="fr-FR" sz="2400"/>
              <a:t>En général, les dialogues sont reliés aux contrôles qui manipulent les entités correspondantes</a:t>
            </a:r>
          </a:p>
          <a:p>
            <a:pPr marL="533400" indent="-533400" algn="l" rtl="0">
              <a:lnSpc>
                <a:spcPct val="90000"/>
              </a:lnSpc>
              <a:buFont typeface="Wingdings" pitchFamily="2" charset="2"/>
              <a:buNone/>
            </a:pPr>
            <a:endParaRPr lang="fr-FR" sz="2400"/>
          </a:p>
          <a:p>
            <a:pPr marL="533400" indent="-533400" algn="l" rtl="0">
              <a:lnSpc>
                <a:spcPct val="90000"/>
              </a:lnSpc>
              <a:buFont typeface="Wingdings" pitchFamily="2" charset="2"/>
              <a:buChar char="§"/>
            </a:pPr>
            <a:r>
              <a:rPr lang="fr-FR" sz="2400"/>
              <a:t>CtrCatalogue est relié au dialogue GestionDétailLivre, car c’est le contrôle global qui initialise l’écran de mise à jour. Celui-ci dialogue ensuite avec son contrôle particulier (CtrLivre)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68F8C285-B181-4125-AC11-E76183B3E526}" type="slidenum">
              <a:rPr lang="fr-FR"/>
              <a:pPr/>
              <a:t>4</a:t>
            </a:fld>
            <a:endParaRPr lang="fr-FR"/>
          </a:p>
        </p:txBody>
      </p:sp>
      <p:sp>
        <p:nvSpPr>
          <p:cNvPr id="68610" name="Rectangle 2"/>
          <p:cNvSpPr>
            <a:spLocks noGrp="1" noChangeArrowheads="1"/>
          </p:cNvSpPr>
          <p:nvPr>
            <p:ph type="title"/>
          </p:nvPr>
        </p:nvSpPr>
        <p:spPr/>
        <p:txBody>
          <a:bodyPr/>
          <a:lstStyle/>
          <a:p>
            <a:pPr rtl="0"/>
            <a:r>
              <a:rPr lang="fr-FR" sz="4000"/>
              <a:t>Réalisation des cas</a:t>
            </a:r>
            <a:br>
              <a:rPr lang="fr-FR" sz="4000"/>
            </a:br>
            <a:r>
              <a:rPr lang="fr-FR" sz="4000"/>
              <a:t>d’utilisation (2)</a:t>
            </a:r>
          </a:p>
        </p:txBody>
      </p:sp>
      <p:sp>
        <p:nvSpPr>
          <p:cNvPr id="68611" name="Rectangle 3"/>
          <p:cNvSpPr>
            <a:spLocks noGrp="1" noChangeArrowheads="1"/>
          </p:cNvSpPr>
          <p:nvPr>
            <p:ph type="body" idx="1"/>
          </p:nvPr>
        </p:nvSpPr>
        <p:spPr>
          <a:xfrm>
            <a:off x="468313" y="1628775"/>
            <a:ext cx="8229600" cy="4525963"/>
          </a:xfrm>
        </p:spPr>
        <p:txBody>
          <a:bodyPr/>
          <a:lstStyle/>
          <a:p>
            <a:pPr algn="l" rtl="0">
              <a:lnSpc>
                <a:spcPct val="90000"/>
              </a:lnSpc>
              <a:buFont typeface="Wingdings" pitchFamily="2" charset="2"/>
              <a:buChar char="§"/>
            </a:pPr>
            <a:r>
              <a:rPr lang="fr-FR" sz="2400"/>
              <a:t>Nous distinguerons trois types de classes d’analyse </a:t>
            </a:r>
          </a:p>
          <a:p>
            <a:pPr lvl="1" algn="l" rtl="0">
              <a:lnSpc>
                <a:spcPct val="90000"/>
              </a:lnSpc>
              <a:buFont typeface="Wingdings" pitchFamily="2" charset="2"/>
              <a:buChar char="ü"/>
            </a:pPr>
            <a:r>
              <a:rPr lang="fr-FR" sz="2000"/>
              <a:t>les « </a:t>
            </a:r>
            <a:r>
              <a:rPr lang="fr-FR" sz="2000">
                <a:solidFill>
                  <a:schemeClr val="accent2"/>
                </a:solidFill>
              </a:rPr>
              <a:t>dialogues</a:t>
            </a:r>
            <a:r>
              <a:rPr lang="fr-FR" sz="2000"/>
              <a:t> » qui représentent les moyens d’interaction avec le système, </a:t>
            </a:r>
          </a:p>
          <a:p>
            <a:pPr lvl="1" algn="l" rtl="0">
              <a:lnSpc>
                <a:spcPct val="90000"/>
              </a:lnSpc>
              <a:buFont typeface="Wingdings" pitchFamily="2" charset="2"/>
              <a:buChar char="ü"/>
            </a:pPr>
            <a:r>
              <a:rPr lang="fr-FR" sz="2000"/>
              <a:t>les « </a:t>
            </a:r>
            <a:r>
              <a:rPr lang="fr-FR" sz="2000">
                <a:solidFill>
                  <a:schemeClr val="accent2"/>
                </a:solidFill>
              </a:rPr>
              <a:t>contrôles</a:t>
            </a:r>
            <a:r>
              <a:rPr lang="fr-FR" sz="2000"/>
              <a:t> » qui contiennent la logique applicative </a:t>
            </a:r>
          </a:p>
          <a:p>
            <a:pPr lvl="1" algn="l" rtl="0">
              <a:lnSpc>
                <a:spcPct val="90000"/>
              </a:lnSpc>
              <a:buFont typeface="Wingdings" pitchFamily="2" charset="2"/>
              <a:buChar char="ü"/>
            </a:pPr>
            <a:r>
              <a:rPr lang="fr-FR" sz="2000"/>
              <a:t>les « </a:t>
            </a:r>
            <a:r>
              <a:rPr lang="fr-FR" sz="2000">
                <a:solidFill>
                  <a:schemeClr val="accent2"/>
                </a:solidFill>
              </a:rPr>
              <a:t>entités</a:t>
            </a:r>
            <a:r>
              <a:rPr lang="fr-FR" sz="2000"/>
              <a:t> » qui sont les objets métier manipulés.</a:t>
            </a:r>
          </a:p>
          <a:p>
            <a:pPr algn="l" rtl="0">
              <a:lnSpc>
                <a:spcPct val="90000"/>
              </a:lnSpc>
              <a:buFont typeface="Wingdings" pitchFamily="2" charset="2"/>
              <a:buChar char="§"/>
            </a:pPr>
            <a:r>
              <a:rPr lang="fr-FR" sz="2400"/>
              <a:t>Le résultat de cette investigation est représenté dans un diagramme de classes UML </a:t>
            </a:r>
            <a:r>
              <a:rPr lang="fr-FR" sz="2400">
                <a:solidFill>
                  <a:schemeClr val="accent2"/>
                </a:solidFill>
              </a:rPr>
              <a:t>appelé diagramme de classes participantes</a:t>
            </a:r>
          </a:p>
          <a:p>
            <a:pPr algn="l" rtl="0">
              <a:lnSpc>
                <a:spcPct val="90000"/>
              </a:lnSpc>
              <a:buFont typeface="Wingdings" pitchFamily="2" charset="2"/>
              <a:buChar char="§"/>
            </a:pPr>
            <a:r>
              <a:rPr lang="fr-FR" sz="2400"/>
              <a:t>Nous aborderons enfin le </a:t>
            </a:r>
            <a:r>
              <a:rPr lang="fr-FR" sz="2400">
                <a:solidFill>
                  <a:schemeClr val="accent2"/>
                </a:solidFill>
              </a:rPr>
              <a:t>diagramme d’états</a:t>
            </a:r>
            <a:r>
              <a:rPr lang="fr-FR" sz="2400"/>
              <a:t>, qui permet de représenter le cycle de vie d’un objet générique d’une classe particulière au fil de ses interactions, dans tous les cas possibles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4863391A-A8D7-4E5D-B17B-8B7A030C3B4D}" type="slidenum">
              <a:rPr lang="fr-FR"/>
              <a:pPr/>
              <a:t>5</a:t>
            </a:fld>
            <a:endParaRPr lang="fr-FR"/>
          </a:p>
        </p:txBody>
      </p:sp>
      <p:sp>
        <p:nvSpPr>
          <p:cNvPr id="69634" name="Rectangle 2"/>
          <p:cNvSpPr>
            <a:spLocks noGrp="1" noChangeArrowheads="1"/>
          </p:cNvSpPr>
          <p:nvPr>
            <p:ph type="title"/>
          </p:nvPr>
        </p:nvSpPr>
        <p:spPr/>
        <p:txBody>
          <a:bodyPr/>
          <a:lstStyle/>
          <a:p>
            <a:pPr rtl="0"/>
            <a:r>
              <a:rPr lang="fr-FR"/>
              <a:t>Démarche</a:t>
            </a:r>
          </a:p>
        </p:txBody>
      </p:sp>
      <p:sp>
        <p:nvSpPr>
          <p:cNvPr id="69635" name="Rectangle 3"/>
          <p:cNvSpPr>
            <a:spLocks noGrp="1" noChangeArrowheads="1"/>
          </p:cNvSpPr>
          <p:nvPr>
            <p:ph type="body" idx="1"/>
          </p:nvPr>
        </p:nvSpPr>
        <p:spPr>
          <a:xfrm>
            <a:off x="468313" y="1628775"/>
            <a:ext cx="8229600" cy="4525963"/>
          </a:xfrm>
        </p:spPr>
        <p:txBody>
          <a:bodyPr/>
          <a:lstStyle/>
          <a:p>
            <a:pPr algn="l" rtl="0">
              <a:lnSpc>
                <a:spcPct val="80000"/>
              </a:lnSpc>
              <a:buFont typeface="Wingdings" pitchFamily="2" charset="2"/>
              <a:buChar char="§"/>
            </a:pPr>
            <a:r>
              <a:rPr lang="fr-FR" sz="2400"/>
              <a:t>la </a:t>
            </a:r>
            <a:r>
              <a:rPr lang="fr-FR" sz="2400">
                <a:solidFill>
                  <a:schemeClr val="accent2"/>
                </a:solidFill>
              </a:rPr>
              <a:t>conception objet demande</a:t>
            </a:r>
            <a:r>
              <a:rPr lang="fr-FR" sz="2400"/>
              <a:t> principalement une description structurelle, statique, du système à réaliser sous forme d’un ensemble de classes logicielles, éventuellement regroupées en packages</a:t>
            </a:r>
          </a:p>
          <a:p>
            <a:pPr algn="l" rtl="0">
              <a:lnSpc>
                <a:spcPct val="80000"/>
              </a:lnSpc>
              <a:buFont typeface="Wingdings" pitchFamily="2" charset="2"/>
              <a:buChar char="§"/>
            </a:pPr>
            <a:r>
              <a:rPr lang="fr-FR" sz="2400"/>
              <a:t>Les meilleures </a:t>
            </a:r>
            <a:r>
              <a:rPr lang="fr-FR" sz="2400">
                <a:solidFill>
                  <a:schemeClr val="accent2"/>
                </a:solidFill>
              </a:rPr>
              <a:t>classes candidates</a:t>
            </a:r>
            <a:r>
              <a:rPr lang="fr-FR" sz="2400"/>
              <a:t> sont celles issues d’une </a:t>
            </a:r>
            <a:r>
              <a:rPr lang="fr-FR" sz="2400">
                <a:solidFill>
                  <a:schemeClr val="accent2"/>
                </a:solidFill>
              </a:rPr>
              <a:t>analyse du domaine</a:t>
            </a:r>
            <a:r>
              <a:rPr lang="fr-FR" sz="2400"/>
              <a:t> </a:t>
            </a:r>
          </a:p>
          <a:p>
            <a:pPr lvl="1" algn="l" rtl="0">
              <a:lnSpc>
                <a:spcPct val="80000"/>
              </a:lnSpc>
              <a:buFont typeface="Wingdings" pitchFamily="2" charset="2"/>
              <a:buChar char="ü"/>
            </a:pPr>
            <a:r>
              <a:rPr lang="fr-FR" sz="2000"/>
              <a:t>(souvent appelée aussi </a:t>
            </a:r>
            <a:r>
              <a:rPr lang="fr-FR" sz="2000">
                <a:solidFill>
                  <a:schemeClr val="accent2"/>
                </a:solidFill>
              </a:rPr>
              <a:t>analyse métier</a:t>
            </a:r>
            <a:r>
              <a:rPr lang="fr-FR" sz="2000"/>
              <a:t>), </a:t>
            </a:r>
          </a:p>
          <a:p>
            <a:pPr lvl="1" algn="l" rtl="0">
              <a:lnSpc>
                <a:spcPct val="80000"/>
              </a:lnSpc>
              <a:buFont typeface="Wingdings" pitchFamily="2" charset="2"/>
              <a:buChar char="ü"/>
            </a:pPr>
            <a:r>
              <a:rPr lang="fr-FR" sz="2000"/>
              <a:t>c’est-à-dire des concepts manipulés par les experts du domaine</a:t>
            </a:r>
          </a:p>
          <a:p>
            <a:pPr lvl="1" algn="l" rtl="0">
              <a:lnSpc>
                <a:spcPct val="80000"/>
              </a:lnSpc>
              <a:buFont typeface="Wingdings" pitchFamily="2" charset="2"/>
              <a:buNone/>
            </a:pPr>
            <a:endParaRPr lang="fr-FR" sz="2000"/>
          </a:p>
          <a:p>
            <a:pPr algn="l" rtl="0">
              <a:lnSpc>
                <a:spcPct val="80000"/>
              </a:lnSpc>
              <a:buFont typeface="Wingdings" pitchFamily="2" charset="2"/>
              <a:buChar char="§"/>
            </a:pPr>
            <a:r>
              <a:rPr lang="fr-FR" sz="2400"/>
              <a:t>Pour passer en douceur à la conception, il nous faut encore identifier:</a:t>
            </a:r>
          </a:p>
          <a:p>
            <a:pPr lvl="1" algn="l" rtl="0">
              <a:lnSpc>
                <a:spcPct val="80000"/>
              </a:lnSpc>
              <a:buFont typeface="Wingdings" pitchFamily="2" charset="2"/>
              <a:buChar char="ü"/>
            </a:pPr>
            <a:r>
              <a:rPr lang="fr-FR" sz="2000"/>
              <a:t> les </a:t>
            </a:r>
            <a:r>
              <a:rPr lang="fr-FR" sz="2000">
                <a:solidFill>
                  <a:schemeClr val="accent2"/>
                </a:solidFill>
              </a:rPr>
              <a:t>principales classes d’IHM</a:t>
            </a:r>
          </a:p>
          <a:p>
            <a:pPr lvl="1" algn="l" rtl="0">
              <a:lnSpc>
                <a:spcPct val="80000"/>
              </a:lnSpc>
              <a:buFont typeface="Wingdings" pitchFamily="2" charset="2"/>
              <a:buChar char="ü"/>
            </a:pPr>
            <a:r>
              <a:rPr lang="fr-FR" sz="2000"/>
              <a:t>ainsi que celles qui décrivent la cinématique de l’application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338C3B29-8F3F-465D-9AD1-2EE7672048FB}" type="slidenum">
              <a:rPr lang="fr-FR"/>
              <a:pPr/>
              <a:t>6</a:t>
            </a:fld>
            <a:endParaRPr lang="fr-FR"/>
          </a:p>
        </p:txBody>
      </p:sp>
      <p:sp>
        <p:nvSpPr>
          <p:cNvPr id="70663" name="Rectangle 7"/>
          <p:cNvSpPr>
            <a:spLocks noChangeArrowheads="1"/>
          </p:cNvSpPr>
          <p:nvPr/>
        </p:nvSpPr>
        <p:spPr bwMode="auto">
          <a:xfrm>
            <a:off x="63500" y="101600"/>
            <a:ext cx="4572000" cy="1395413"/>
          </a:xfrm>
          <a:prstGeom prst="rect">
            <a:avLst/>
          </a:prstGeom>
          <a:noFill/>
          <a:ln w="9525">
            <a:solidFill>
              <a:schemeClr val="tx1"/>
            </a:solidFill>
            <a:miter lim="800000"/>
            <a:headEnd/>
            <a:tailEnd/>
          </a:ln>
          <a:effectLst/>
        </p:spPr>
        <p:txBody>
          <a:bodyPr>
            <a:spAutoFit/>
          </a:bodyPr>
          <a:lstStyle/>
          <a:p>
            <a:pPr algn="l" rtl="0"/>
            <a:r>
              <a:rPr lang="fr-FR" sz="1700" b="1"/>
              <a:t>Classe: </a:t>
            </a:r>
            <a:r>
              <a:rPr lang="fr-FR" sz="1700"/>
              <a:t>Une classe représente la description abstraite d’un ensemble d’objets possédant les mêmes caractéristiques. On peut parler également de type. Exemples : la classe Voiture, la classe Personne.</a:t>
            </a:r>
          </a:p>
        </p:txBody>
      </p:sp>
      <p:sp>
        <p:nvSpPr>
          <p:cNvPr id="70664" name="Rectangle 8"/>
          <p:cNvSpPr>
            <a:spLocks noChangeArrowheads="1"/>
          </p:cNvSpPr>
          <p:nvPr/>
        </p:nvSpPr>
        <p:spPr bwMode="auto">
          <a:xfrm>
            <a:off x="4694238" y="82550"/>
            <a:ext cx="4392612" cy="2430463"/>
          </a:xfrm>
          <a:prstGeom prst="rect">
            <a:avLst/>
          </a:prstGeom>
          <a:noFill/>
          <a:ln w="9525">
            <a:solidFill>
              <a:schemeClr val="tx1"/>
            </a:solidFill>
            <a:miter lim="800000"/>
            <a:headEnd/>
            <a:tailEnd/>
          </a:ln>
          <a:effectLst/>
        </p:spPr>
        <p:txBody>
          <a:bodyPr>
            <a:spAutoFit/>
          </a:bodyPr>
          <a:lstStyle/>
          <a:p>
            <a:pPr algn="l" rtl="0"/>
            <a:r>
              <a:rPr lang="fr-FR" sz="1700" b="1"/>
              <a:t>Objet: </a:t>
            </a:r>
            <a:r>
              <a:rPr lang="fr-FR" sz="1700"/>
              <a:t>Un objet est une entité aux frontières bien définies, possédant une identité et encapsulant un état et un comportement. Un objet est une instance (ou occurrence) d’une classe. Exemple : Pascal Roques est un objet instance de la classe Personne. La voiture de Pascal Roques est une instance de la classe Voiture.</a:t>
            </a:r>
          </a:p>
        </p:txBody>
      </p:sp>
      <p:sp>
        <p:nvSpPr>
          <p:cNvPr id="70665" name="Rectangle 9"/>
          <p:cNvSpPr>
            <a:spLocks noChangeArrowheads="1"/>
          </p:cNvSpPr>
          <p:nvPr/>
        </p:nvSpPr>
        <p:spPr bwMode="auto">
          <a:xfrm>
            <a:off x="74613" y="1582738"/>
            <a:ext cx="4535487" cy="1395412"/>
          </a:xfrm>
          <a:prstGeom prst="rect">
            <a:avLst/>
          </a:prstGeom>
          <a:noFill/>
          <a:ln w="9525">
            <a:solidFill>
              <a:schemeClr val="tx1"/>
            </a:solidFill>
            <a:miter lim="800000"/>
            <a:headEnd/>
            <a:tailEnd/>
          </a:ln>
          <a:effectLst/>
        </p:spPr>
        <p:txBody>
          <a:bodyPr>
            <a:spAutoFit/>
          </a:bodyPr>
          <a:lstStyle/>
          <a:p>
            <a:pPr algn="l" rtl="0"/>
            <a:r>
              <a:rPr lang="fr-FR" sz="1700" b="1"/>
              <a:t>Attribut: </a:t>
            </a:r>
            <a:r>
              <a:rPr lang="fr-FR" sz="1700"/>
              <a:t>Un attribut représente un type d’information contenu dans une classe. Exemples : vitesse courante, cylindrée, numéro d’immatriculation, etc. sont des attributs de la classe Voiture.</a:t>
            </a:r>
          </a:p>
        </p:txBody>
      </p:sp>
      <p:sp>
        <p:nvSpPr>
          <p:cNvPr id="70666" name="Rectangle 10"/>
          <p:cNvSpPr>
            <a:spLocks noChangeArrowheads="1"/>
          </p:cNvSpPr>
          <p:nvPr/>
        </p:nvSpPr>
        <p:spPr bwMode="auto">
          <a:xfrm>
            <a:off x="4656138" y="2636838"/>
            <a:ext cx="4392612" cy="3983037"/>
          </a:xfrm>
          <a:prstGeom prst="rect">
            <a:avLst/>
          </a:prstGeom>
          <a:noFill/>
          <a:ln w="9525">
            <a:solidFill>
              <a:schemeClr val="tx1"/>
            </a:solidFill>
            <a:miter lim="800000"/>
            <a:headEnd/>
            <a:tailEnd/>
          </a:ln>
          <a:effectLst/>
        </p:spPr>
        <p:txBody>
          <a:bodyPr>
            <a:spAutoFit/>
          </a:bodyPr>
          <a:lstStyle/>
          <a:p>
            <a:pPr algn="l" rtl="0"/>
            <a:r>
              <a:rPr lang="fr-FR" sz="1700" b="1"/>
              <a:t>Association</a:t>
            </a:r>
          </a:p>
          <a:p>
            <a:pPr algn="l" rtl="0"/>
            <a:r>
              <a:rPr lang="fr-FR" sz="1700"/>
              <a:t>Une association représente une relation sémantique durable entre deux classes. Exemple : Une personne peut posséder des voitures. La relation possède est une association entre les classes Personne et Voiture.</a:t>
            </a:r>
          </a:p>
          <a:p>
            <a:pPr algn="l" rtl="0"/>
            <a:r>
              <a:rPr lang="fr-FR" sz="1700"/>
              <a:t>Attention : même si le verbe qui nomme une association semble privilégier un sens de lecture, une association entre concepts dans un modèle du domaine est par défaut bidirectionnelle. Donc implicitement, l’exemple précédent inclut également le fait qu’une voiture est possédée par une personne.</a:t>
            </a:r>
          </a:p>
        </p:txBody>
      </p:sp>
      <p:sp>
        <p:nvSpPr>
          <p:cNvPr id="70667" name="Rectangle 11"/>
          <p:cNvSpPr>
            <a:spLocks noChangeArrowheads="1"/>
          </p:cNvSpPr>
          <p:nvPr/>
        </p:nvSpPr>
        <p:spPr bwMode="auto">
          <a:xfrm>
            <a:off x="73025" y="3035300"/>
            <a:ext cx="4498975" cy="1654175"/>
          </a:xfrm>
          <a:prstGeom prst="rect">
            <a:avLst/>
          </a:prstGeom>
          <a:noFill/>
          <a:ln w="9525">
            <a:solidFill>
              <a:schemeClr val="tx1"/>
            </a:solidFill>
            <a:miter lim="800000"/>
            <a:headEnd/>
            <a:tailEnd/>
          </a:ln>
          <a:effectLst/>
        </p:spPr>
        <p:txBody>
          <a:bodyPr>
            <a:spAutoFit/>
          </a:bodyPr>
          <a:lstStyle/>
          <a:p>
            <a:pPr algn="l" rtl="0"/>
            <a:r>
              <a:rPr lang="fr-FR" sz="1700" b="1"/>
              <a:t>Opération: </a:t>
            </a:r>
            <a:r>
              <a:rPr lang="fr-FR" sz="1700"/>
              <a:t>Une opération représente un élément de comportement (un service)</a:t>
            </a:r>
          </a:p>
          <a:p>
            <a:pPr algn="l" rtl="0"/>
            <a:r>
              <a:rPr lang="fr-FR" sz="1700"/>
              <a:t>contenu dans une classe. Nous ajouterons plutôt les opérations en conception objet, car cela fait partie des choix d’attribution des responsabilités aux objets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3B2A91F6-68E1-41AF-AE86-BE567C417189}" type="slidenum">
              <a:rPr lang="fr-FR"/>
              <a:pPr/>
              <a:t>7</a:t>
            </a:fld>
            <a:endParaRPr lang="fr-FR"/>
          </a:p>
        </p:txBody>
      </p:sp>
      <p:sp>
        <p:nvSpPr>
          <p:cNvPr id="71682" name="Rectangle 2"/>
          <p:cNvSpPr>
            <a:spLocks noGrp="1" noChangeArrowheads="1"/>
          </p:cNvSpPr>
          <p:nvPr>
            <p:ph type="title"/>
          </p:nvPr>
        </p:nvSpPr>
        <p:spPr/>
        <p:txBody>
          <a:bodyPr/>
          <a:lstStyle/>
          <a:p>
            <a:pPr rtl="0"/>
            <a:r>
              <a:rPr lang="fr-FR"/>
              <a:t>Identification des concepts du domaine</a:t>
            </a:r>
          </a:p>
        </p:txBody>
      </p:sp>
      <p:sp>
        <p:nvSpPr>
          <p:cNvPr id="71683" name="Rectangle 3"/>
          <p:cNvSpPr>
            <a:spLocks noGrp="1" noChangeArrowheads="1"/>
          </p:cNvSpPr>
          <p:nvPr>
            <p:ph type="body" idx="1"/>
          </p:nvPr>
        </p:nvSpPr>
        <p:spPr>
          <a:xfrm>
            <a:off x="468313" y="1628775"/>
            <a:ext cx="8229600" cy="4525963"/>
          </a:xfrm>
        </p:spPr>
        <p:txBody>
          <a:bodyPr/>
          <a:lstStyle/>
          <a:p>
            <a:pPr algn="l" rtl="0">
              <a:lnSpc>
                <a:spcPct val="80000"/>
              </a:lnSpc>
              <a:buFont typeface="Wingdings" pitchFamily="2" charset="2"/>
              <a:buChar char="§"/>
            </a:pPr>
            <a:r>
              <a:rPr lang="fr-FR" sz="2400"/>
              <a:t>L’étape typiquement orientée objet de l’</a:t>
            </a:r>
            <a:r>
              <a:rPr lang="fr-FR" sz="2400">
                <a:solidFill>
                  <a:schemeClr val="accent2"/>
                </a:solidFill>
              </a:rPr>
              <a:t>analyse</a:t>
            </a:r>
            <a:r>
              <a:rPr lang="fr-FR" sz="2400"/>
              <a:t> est </a:t>
            </a:r>
          </a:p>
          <a:p>
            <a:pPr lvl="1" algn="l" rtl="0">
              <a:lnSpc>
                <a:spcPct val="80000"/>
              </a:lnSpc>
              <a:buFont typeface="Wingdings" pitchFamily="2" charset="2"/>
              <a:buChar char="ü"/>
            </a:pPr>
            <a:r>
              <a:rPr lang="fr-FR" sz="2000"/>
              <a:t>la décomposition d’un </a:t>
            </a:r>
            <a:r>
              <a:rPr lang="fr-FR" sz="2000">
                <a:solidFill>
                  <a:schemeClr val="accent2"/>
                </a:solidFill>
              </a:rPr>
              <a:t>domaine d’intérêt</a:t>
            </a:r>
            <a:r>
              <a:rPr lang="fr-FR" sz="2000"/>
              <a:t> en </a:t>
            </a:r>
            <a:r>
              <a:rPr lang="fr-FR" sz="2000">
                <a:solidFill>
                  <a:schemeClr val="accent2"/>
                </a:solidFill>
              </a:rPr>
              <a:t>classes conceptuelles </a:t>
            </a:r>
          </a:p>
          <a:p>
            <a:pPr lvl="1" algn="l" rtl="0">
              <a:lnSpc>
                <a:spcPct val="80000"/>
              </a:lnSpc>
              <a:buFont typeface="Wingdings" pitchFamily="2" charset="2"/>
              <a:buChar char="ü"/>
            </a:pPr>
            <a:r>
              <a:rPr lang="fr-FR" sz="2000"/>
              <a:t>représentant les </a:t>
            </a:r>
            <a:r>
              <a:rPr lang="fr-FR" sz="2000">
                <a:solidFill>
                  <a:schemeClr val="accent2"/>
                </a:solidFill>
              </a:rPr>
              <a:t>entités</a:t>
            </a:r>
            <a:r>
              <a:rPr lang="fr-FR" sz="2000"/>
              <a:t> significatives de ce </a:t>
            </a:r>
            <a:r>
              <a:rPr lang="fr-FR" sz="2000">
                <a:solidFill>
                  <a:schemeClr val="accent2"/>
                </a:solidFill>
              </a:rPr>
              <a:t>domaine</a:t>
            </a:r>
          </a:p>
          <a:p>
            <a:pPr lvl="1" algn="l" rtl="0">
              <a:lnSpc>
                <a:spcPct val="80000"/>
              </a:lnSpc>
              <a:buFont typeface="Wingdings" pitchFamily="2" charset="2"/>
              <a:buNone/>
            </a:pPr>
            <a:endParaRPr lang="fr-FR" sz="2000">
              <a:solidFill>
                <a:schemeClr val="accent2"/>
              </a:solidFill>
            </a:endParaRPr>
          </a:p>
          <a:p>
            <a:pPr algn="l" rtl="0">
              <a:lnSpc>
                <a:spcPct val="80000"/>
              </a:lnSpc>
              <a:buFont typeface="Wingdings" pitchFamily="2" charset="2"/>
              <a:buChar char="§"/>
            </a:pPr>
            <a:r>
              <a:rPr lang="fr-FR" sz="2400"/>
              <a:t>Il s’agit simplement de créer une </a:t>
            </a:r>
            <a:r>
              <a:rPr lang="fr-FR" sz="2400">
                <a:solidFill>
                  <a:schemeClr val="accent2"/>
                </a:solidFill>
              </a:rPr>
              <a:t>représentation visuelle des objets</a:t>
            </a:r>
            <a:r>
              <a:rPr lang="fr-FR" sz="2400"/>
              <a:t> du monde réel dans un domaine donné</a:t>
            </a:r>
          </a:p>
          <a:p>
            <a:pPr algn="l" rtl="0">
              <a:lnSpc>
                <a:spcPct val="80000"/>
              </a:lnSpc>
              <a:buFont typeface="Wingdings" pitchFamily="2" charset="2"/>
              <a:buNone/>
            </a:pPr>
            <a:endParaRPr lang="fr-FR" sz="2400"/>
          </a:p>
          <a:p>
            <a:pPr algn="l" rtl="0">
              <a:lnSpc>
                <a:spcPct val="80000"/>
              </a:lnSpc>
              <a:buFont typeface="Wingdings" pitchFamily="2" charset="2"/>
              <a:buChar char="§"/>
            </a:pPr>
            <a:r>
              <a:rPr lang="fr-FR" sz="2400"/>
              <a:t>En utilisant la notation UML, il s’agit d’un ensemble de diagrammes de classes dans lesquels on fait figurer les éléments suivants</a:t>
            </a:r>
          </a:p>
          <a:p>
            <a:pPr lvl="1" algn="l" rtl="0">
              <a:lnSpc>
                <a:spcPct val="80000"/>
              </a:lnSpc>
              <a:buFont typeface="Wingdings" pitchFamily="2" charset="2"/>
              <a:buChar char="ü"/>
            </a:pPr>
            <a:r>
              <a:rPr lang="fr-FR" sz="2000"/>
              <a:t>les classes conceptuelles ou les objets du domaine</a:t>
            </a:r>
          </a:p>
          <a:p>
            <a:pPr lvl="1" algn="l" rtl="0">
              <a:lnSpc>
                <a:spcPct val="80000"/>
              </a:lnSpc>
              <a:buFont typeface="Wingdings" pitchFamily="2" charset="2"/>
              <a:buChar char="ü"/>
            </a:pPr>
            <a:r>
              <a:rPr lang="fr-FR" sz="2000"/>
              <a:t>les associations entre classes conceptuelles</a:t>
            </a:r>
          </a:p>
          <a:p>
            <a:pPr lvl="1" algn="l" rtl="0">
              <a:lnSpc>
                <a:spcPct val="80000"/>
              </a:lnSpc>
              <a:buFont typeface="Wingdings" pitchFamily="2" charset="2"/>
              <a:buChar char="ü"/>
            </a:pPr>
            <a:r>
              <a:rPr lang="fr-FR" sz="2000"/>
              <a:t>les attributs des classes conceptuelles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1912B878-7060-4237-B436-962517CBE1D3}" type="slidenum">
              <a:rPr lang="fr-FR"/>
              <a:pPr/>
              <a:t>8</a:t>
            </a:fld>
            <a:endParaRPr lang="fr-FR"/>
          </a:p>
        </p:txBody>
      </p:sp>
      <p:sp>
        <p:nvSpPr>
          <p:cNvPr id="72706" name="Rectangle 2"/>
          <p:cNvSpPr>
            <a:spLocks noGrp="1" noChangeArrowheads="1"/>
          </p:cNvSpPr>
          <p:nvPr>
            <p:ph type="title"/>
          </p:nvPr>
        </p:nvSpPr>
        <p:spPr/>
        <p:txBody>
          <a:bodyPr/>
          <a:lstStyle/>
          <a:p>
            <a:pPr rtl="0"/>
            <a:r>
              <a:rPr lang="fr-FR" sz="4000"/>
              <a:t>Comment identifier les concepts du domaine ?</a:t>
            </a:r>
          </a:p>
        </p:txBody>
      </p:sp>
      <p:sp>
        <p:nvSpPr>
          <p:cNvPr id="72707" name="Rectangle 3"/>
          <p:cNvSpPr>
            <a:spLocks noGrp="1" noChangeArrowheads="1"/>
          </p:cNvSpPr>
          <p:nvPr>
            <p:ph type="body" idx="1"/>
          </p:nvPr>
        </p:nvSpPr>
        <p:spPr/>
        <p:txBody>
          <a:bodyPr/>
          <a:lstStyle/>
          <a:p>
            <a:pPr algn="l" rtl="0">
              <a:lnSpc>
                <a:spcPct val="90000"/>
              </a:lnSpc>
              <a:buFont typeface="Wingdings" pitchFamily="2" charset="2"/>
              <a:buChar char="§"/>
            </a:pPr>
            <a:r>
              <a:rPr lang="fr-FR" sz="2800"/>
              <a:t>Nous allons prendre les cas d’utilisation un par un et nous poser pour chacun la question suivante : </a:t>
            </a:r>
          </a:p>
          <a:p>
            <a:pPr lvl="1" algn="l" rtl="0">
              <a:lnSpc>
                <a:spcPct val="90000"/>
              </a:lnSpc>
              <a:buFont typeface="Wingdings" pitchFamily="2" charset="2"/>
              <a:buChar char="ü"/>
            </a:pPr>
            <a:r>
              <a:rPr lang="fr-FR" sz="2400"/>
              <a:t>quels sont les </a:t>
            </a:r>
            <a:r>
              <a:rPr lang="fr-FR" sz="2400">
                <a:solidFill>
                  <a:schemeClr val="accent2"/>
                </a:solidFill>
              </a:rPr>
              <a:t>concepts métier</a:t>
            </a:r>
            <a:r>
              <a:rPr lang="fr-FR" sz="2400"/>
              <a:t> qui participent à ce cas d’utilisation ?</a:t>
            </a:r>
          </a:p>
          <a:p>
            <a:pPr algn="l" rtl="0">
              <a:lnSpc>
                <a:spcPct val="90000"/>
              </a:lnSpc>
              <a:buFont typeface="Wingdings" pitchFamily="2" charset="2"/>
              <a:buChar char="§"/>
            </a:pPr>
            <a:r>
              <a:rPr lang="fr-FR" sz="2800"/>
              <a:t>Par exemple, pour le cas d’utilisation </a:t>
            </a:r>
            <a:r>
              <a:rPr lang="fr-FR" sz="2800">
                <a:solidFill>
                  <a:schemeClr val="accent2"/>
                </a:solidFill>
              </a:rPr>
              <a:t>Chercher des ouvrages</a:t>
            </a:r>
            <a:r>
              <a:rPr lang="fr-FR" sz="2800"/>
              <a:t>, nous identifions les concepts fondamentaux suivants :</a:t>
            </a:r>
          </a:p>
          <a:p>
            <a:pPr lvl="1" algn="l" rtl="0">
              <a:lnSpc>
                <a:spcPct val="90000"/>
              </a:lnSpc>
              <a:buFont typeface="Wingdings" pitchFamily="2" charset="2"/>
              <a:buChar char="ü"/>
            </a:pPr>
            <a:r>
              <a:rPr lang="fr-FR" sz="2400"/>
              <a:t>ouvrage</a:t>
            </a:r>
          </a:p>
          <a:p>
            <a:pPr lvl="1" algn="l" rtl="0">
              <a:lnSpc>
                <a:spcPct val="90000"/>
              </a:lnSpc>
              <a:buFont typeface="Wingdings" pitchFamily="2" charset="2"/>
              <a:buChar char="ü"/>
            </a:pPr>
            <a:r>
              <a:rPr lang="fr-FR" sz="2400"/>
              <a:t>auteur</a:t>
            </a:r>
          </a:p>
          <a:p>
            <a:pPr lvl="1" algn="l" rtl="0">
              <a:lnSpc>
                <a:spcPct val="90000"/>
              </a:lnSpc>
              <a:buFont typeface="Wingdings" pitchFamily="2" charset="2"/>
              <a:buChar char="ü"/>
            </a:pPr>
            <a:r>
              <a:rPr lang="fr-FR" sz="2400"/>
              <a:t>éditeur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3829E949-DB63-4921-A418-6EC1AC06107B}" type="slidenum">
              <a:rPr lang="fr-FR"/>
              <a:pPr/>
              <a:t>9</a:t>
            </a:fld>
            <a:endParaRPr lang="fr-FR"/>
          </a:p>
        </p:txBody>
      </p:sp>
      <p:sp>
        <p:nvSpPr>
          <p:cNvPr id="73730" name="Rectangle 2"/>
          <p:cNvSpPr>
            <a:spLocks noGrp="1" noChangeArrowheads="1"/>
          </p:cNvSpPr>
          <p:nvPr>
            <p:ph type="title"/>
          </p:nvPr>
        </p:nvSpPr>
        <p:spPr/>
        <p:txBody>
          <a:bodyPr/>
          <a:lstStyle/>
          <a:p>
            <a:pPr rtl="0"/>
            <a:r>
              <a:rPr lang="fr-FR" sz="4000"/>
              <a:t>Comment identifier les concepts du domaine ? (2)</a:t>
            </a:r>
          </a:p>
        </p:txBody>
      </p:sp>
      <p:sp>
        <p:nvSpPr>
          <p:cNvPr id="73731" name="Rectangle 3"/>
          <p:cNvSpPr>
            <a:spLocks noGrp="1" noChangeArrowheads="1"/>
          </p:cNvSpPr>
          <p:nvPr>
            <p:ph type="body" idx="1"/>
          </p:nvPr>
        </p:nvSpPr>
        <p:spPr>
          <a:xfrm>
            <a:off x="468313" y="1628775"/>
            <a:ext cx="8229600" cy="4525963"/>
          </a:xfrm>
        </p:spPr>
        <p:txBody>
          <a:bodyPr/>
          <a:lstStyle/>
          <a:p>
            <a:pPr algn="l" rtl="0">
              <a:lnSpc>
                <a:spcPct val="90000"/>
              </a:lnSpc>
              <a:buFont typeface="Wingdings" pitchFamily="2" charset="2"/>
              <a:buChar char="§"/>
            </a:pPr>
            <a:r>
              <a:rPr lang="fr-FR" sz="2800"/>
              <a:t>De même, pour le cas d’utilisation </a:t>
            </a:r>
            <a:r>
              <a:rPr lang="fr-FR" sz="2800">
                <a:solidFill>
                  <a:schemeClr val="accent2"/>
                </a:solidFill>
              </a:rPr>
              <a:t>Gérer son panier</a:t>
            </a:r>
            <a:r>
              <a:rPr lang="fr-FR" sz="2800"/>
              <a:t>, nous identifions:</a:t>
            </a:r>
          </a:p>
          <a:p>
            <a:pPr lvl="1" algn="l" rtl="0">
              <a:lnSpc>
                <a:spcPct val="90000"/>
              </a:lnSpc>
              <a:buFont typeface="Wingdings" pitchFamily="2" charset="2"/>
              <a:buChar char="ü"/>
            </a:pPr>
            <a:r>
              <a:rPr lang="fr-FR" sz="2400"/>
              <a:t>Panier,</a:t>
            </a:r>
          </a:p>
          <a:p>
            <a:pPr lvl="1" algn="l" rtl="0">
              <a:lnSpc>
                <a:spcPct val="90000"/>
              </a:lnSpc>
              <a:buFont typeface="Wingdings" pitchFamily="2" charset="2"/>
              <a:buChar char="ü"/>
            </a:pPr>
            <a:r>
              <a:rPr lang="fr-FR" sz="2400"/>
              <a:t>Livre</a:t>
            </a:r>
          </a:p>
          <a:p>
            <a:pPr lvl="1" algn="l" rtl="0">
              <a:lnSpc>
                <a:spcPct val="90000"/>
              </a:lnSpc>
              <a:buFont typeface="Wingdings" pitchFamily="2" charset="2"/>
              <a:buNone/>
            </a:pPr>
            <a:endParaRPr lang="fr-FR" sz="2400"/>
          </a:p>
          <a:p>
            <a:pPr algn="l" rtl="0">
              <a:lnSpc>
                <a:spcPct val="90000"/>
              </a:lnSpc>
              <a:buFont typeface="Wingdings" pitchFamily="2" charset="2"/>
              <a:buChar char="§"/>
            </a:pPr>
            <a:r>
              <a:rPr lang="fr-FR" sz="2800"/>
              <a:t>Enfin, pour le cas d’utilisation </a:t>
            </a:r>
            <a:r>
              <a:rPr lang="fr-FR" sz="2800">
                <a:solidFill>
                  <a:schemeClr val="accent2"/>
                </a:solidFill>
              </a:rPr>
              <a:t>Effectuer une commande</a:t>
            </a:r>
            <a:r>
              <a:rPr lang="fr-FR" sz="2800"/>
              <a:t>, nous identifions:</a:t>
            </a:r>
          </a:p>
          <a:p>
            <a:pPr lvl="1" algn="l" rtl="0">
              <a:lnSpc>
                <a:spcPct val="90000"/>
              </a:lnSpc>
              <a:buFont typeface="Wingdings" pitchFamily="2" charset="2"/>
              <a:buChar char="ü"/>
            </a:pPr>
            <a:r>
              <a:rPr lang="fr-FR" sz="2400"/>
              <a:t>Commande</a:t>
            </a:r>
          </a:p>
          <a:p>
            <a:pPr lvl="1" algn="l" rtl="0">
              <a:lnSpc>
                <a:spcPct val="90000"/>
              </a:lnSpc>
              <a:buFont typeface="Wingdings" pitchFamily="2" charset="2"/>
              <a:buChar char="ü"/>
            </a:pPr>
            <a:r>
              <a:rPr lang="fr-FR" sz="2400"/>
              <a:t>Panier</a:t>
            </a:r>
          </a:p>
          <a:p>
            <a:pPr lvl="1" algn="l" rtl="0">
              <a:lnSpc>
                <a:spcPct val="90000"/>
              </a:lnSpc>
              <a:buFont typeface="Wingdings" pitchFamily="2" charset="2"/>
              <a:buChar char="ü"/>
            </a:pPr>
            <a:r>
              <a:rPr lang="fr-FR" sz="2400"/>
              <a:t>Client</a:t>
            </a:r>
          </a:p>
          <a:p>
            <a:pPr lvl="1" algn="l" rtl="0">
              <a:lnSpc>
                <a:spcPct val="90000"/>
              </a:lnSpc>
              <a:buFont typeface="Wingdings" pitchFamily="2" charset="2"/>
              <a:buChar char="ü"/>
            </a:pPr>
            <a:r>
              <a:rPr lang="fr-FR" sz="2400"/>
              <a:t>Carte de crédit</a:t>
            </a:r>
          </a:p>
        </p:txBody>
      </p:sp>
    </p:spTree>
  </p:cSld>
  <p:clrMapOvr>
    <a:masterClrMapping/>
  </p:clrMapOvr>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790</TotalTime>
  <Words>1952</Words>
  <Application>Microsoft Office PowerPoint</Application>
  <PresentationFormat>Affichage à l'écran (4:3)</PresentationFormat>
  <Paragraphs>175</Paragraphs>
  <Slides>31</Slides>
  <Notes>0</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Modèle par défaut</vt:lpstr>
      <vt:lpstr>Réalisation des cas d’utilisation</vt:lpstr>
      <vt:lpstr>Diapositive 2</vt:lpstr>
      <vt:lpstr>Réalisation des cas d’utilisation</vt:lpstr>
      <vt:lpstr>Réalisation des cas d’utilisation (2)</vt:lpstr>
      <vt:lpstr>Démarche</vt:lpstr>
      <vt:lpstr>Diapositive 6</vt:lpstr>
      <vt:lpstr>Identification des concepts du domaine</vt:lpstr>
      <vt:lpstr>Comment identifier les concepts du domaine ?</vt:lpstr>
      <vt:lpstr>Comment identifier les concepts du domaine ? (2)</vt:lpstr>
      <vt:lpstr>Ajout des associations et des attributs</vt:lpstr>
      <vt:lpstr>Quelques exemples</vt:lpstr>
      <vt:lpstr>Chercher des ouvrages</vt:lpstr>
      <vt:lpstr>Chercher des ouvrages (2)</vt:lpstr>
      <vt:lpstr>Diapositive 14</vt:lpstr>
      <vt:lpstr>Multiplicité</vt:lpstr>
      <vt:lpstr>Typologie des classes d’analyse</vt:lpstr>
      <vt:lpstr>Dialogues</vt:lpstr>
      <vt:lpstr>Contrôle</vt:lpstr>
      <vt:lpstr>Entités</vt:lpstr>
      <vt:lpstr>Diagramme de classes participantes (DCP)</vt:lpstr>
      <vt:lpstr>Diagramme de classes participantes (DCP) (2)</vt:lpstr>
      <vt:lpstr>Diagramme de classes participantes (DCP) (3)</vt:lpstr>
      <vt:lpstr>Diapositive 23</vt:lpstr>
      <vt:lpstr>Diagramme de classes participantes (DCP) (4)</vt:lpstr>
      <vt:lpstr>Diagramme de classes participantes (DCP) (5)</vt:lpstr>
      <vt:lpstr>Quelques exemples de classes d’analyse participantes des cas d’utilisation</vt:lpstr>
      <vt:lpstr>Maintenir le catalogue</vt:lpstr>
      <vt:lpstr>Maintenir le catalogue (2)</vt:lpstr>
      <vt:lpstr>Maintenir le catalogue (3)</vt:lpstr>
      <vt:lpstr>Diapositive 30</vt:lpstr>
      <vt:lpstr>Maintenir le catalogue (4)</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Problématique</dc:title>
  <dc:creator>Mohamed</dc:creator>
  <cp:lastModifiedBy>Boubakir</cp:lastModifiedBy>
  <cp:revision>109</cp:revision>
  <dcterms:created xsi:type="dcterms:W3CDTF">2016-02-15T19:25:32Z</dcterms:created>
  <dcterms:modified xsi:type="dcterms:W3CDTF">2017-03-09T09:35:46Z</dcterms:modified>
</cp:coreProperties>
</file>