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3" r:id="rId2"/>
    <p:sldId id="274" r:id="rId3"/>
    <p:sldId id="275" r:id="rId4"/>
    <p:sldId id="276" r:id="rId5"/>
    <p:sldId id="279" r:id="rId6"/>
    <p:sldId id="290" r:id="rId7"/>
    <p:sldId id="280" r:id="rId8"/>
    <p:sldId id="281" r:id="rId9"/>
    <p:sldId id="283" r:id="rId10"/>
    <p:sldId id="284" r:id="rId11"/>
    <p:sldId id="285" r:id="rId12"/>
    <p:sldId id="286" r:id="rId13"/>
    <p:sldId id="267" r:id="rId14"/>
    <p:sldId id="291" r:id="rId15"/>
    <p:sldId id="266" r:id="rId16"/>
    <p:sldId id="261" r:id="rId17"/>
    <p:sldId id="305" r:id="rId18"/>
    <p:sldId id="293" r:id="rId19"/>
    <p:sldId id="268" r:id="rId20"/>
    <p:sldId id="294" r:id="rId21"/>
    <p:sldId id="298" r:id="rId22"/>
    <p:sldId id="299" r:id="rId23"/>
    <p:sldId id="301" r:id="rId24"/>
    <p:sldId id="302" r:id="rId25"/>
    <p:sldId id="303" r:id="rId26"/>
    <p:sldId id="288" r:id="rId27"/>
    <p:sldId id="300" r:id="rId28"/>
    <p:sldId id="295" r:id="rId29"/>
    <p:sldId id="306" r:id="rId30"/>
    <p:sldId id="307" r:id="rId31"/>
    <p:sldId id="308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DED40-6E6B-49A6-AADE-AFF52E62E6A6}" type="datetimeFigureOut">
              <a:rPr lang="fr-FR" smtClean="0"/>
              <a:pPr/>
              <a:t>18/03/2025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10497-5FB6-4E01-9678-F2CB7972908D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39849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10497-5FB6-4E01-9678-F2CB7972908D}" type="slidenum">
              <a:rPr lang="fr-CH" smtClean="0"/>
              <a:pPr/>
              <a:t>28</a:t>
            </a:fld>
            <a:endParaRPr lang="fr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302F-4481-4B25-BA2A-662BE9D9113E}" type="datetime1">
              <a:rPr lang="fr-FR" smtClean="0"/>
              <a:pPr/>
              <a:t>18/03/2025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C367-F3EC-40E3-B33A-E073E3397028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DC0B-74A7-4F35-B6A7-27E5120D4FCF}" type="datetime1">
              <a:rPr lang="fr-FR" smtClean="0"/>
              <a:pPr/>
              <a:t>18/03/2025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C367-F3EC-40E3-B33A-E073E3397028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1C6D-C11F-43D1-A4DA-0549BC1BB513}" type="datetime1">
              <a:rPr lang="fr-FR" smtClean="0"/>
              <a:pPr/>
              <a:t>18/03/2025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C367-F3EC-40E3-B33A-E073E3397028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290AB-6752-490F-BCEF-CF4B109578C9}" type="datetime1">
              <a:rPr lang="fr-FR" smtClean="0"/>
              <a:pPr/>
              <a:t>18/03/2025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C367-F3EC-40E3-B33A-E073E3397028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3327-8824-4C51-8B5E-1BD9CDE77CB0}" type="datetime1">
              <a:rPr lang="fr-FR" smtClean="0"/>
              <a:pPr/>
              <a:t>18/03/2025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C367-F3EC-40E3-B33A-E073E3397028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1C6F7-6317-4762-85E8-D160183819BB}" type="datetime1">
              <a:rPr lang="fr-FR" smtClean="0"/>
              <a:pPr/>
              <a:t>18/03/2025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C367-F3EC-40E3-B33A-E073E3397028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5AC4-A7F2-4B00-94D7-2603EAAE62CE}" type="datetime1">
              <a:rPr lang="fr-FR" smtClean="0"/>
              <a:pPr/>
              <a:t>18/03/2025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C367-F3EC-40E3-B33A-E073E3397028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120C-6D4D-4087-B26F-97EE42C89FF2}" type="datetime1">
              <a:rPr lang="fr-FR" smtClean="0"/>
              <a:pPr/>
              <a:t>18/03/2025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C367-F3EC-40E3-B33A-E073E3397028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FC49F-EE19-41E8-8577-C2EEC0D74EF7}" type="datetime1">
              <a:rPr lang="fr-FR" smtClean="0"/>
              <a:pPr/>
              <a:t>18/03/2025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C367-F3EC-40E3-B33A-E073E3397028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7CFF-4141-469E-A9E7-18EEF9C0F048}" type="datetime1">
              <a:rPr lang="fr-FR" smtClean="0"/>
              <a:pPr/>
              <a:t>18/03/2025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C367-F3EC-40E3-B33A-E073E3397028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66EB-9CA6-476A-B893-9FE1F7AA41C8}" type="datetime1">
              <a:rPr lang="fr-FR" smtClean="0"/>
              <a:pPr/>
              <a:t>18/03/2025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C367-F3EC-40E3-B33A-E073E3397028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9B0F4-CC36-4967-B5F1-AC9D0AC3406C}" type="datetime1">
              <a:rPr lang="fr-FR" smtClean="0"/>
              <a:pPr/>
              <a:t>18/03/2025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CC367-F3EC-40E3-B33A-E073E3397028}" type="slidenum">
              <a:rPr lang="fr-CH" smtClean="0"/>
              <a:pPr/>
              <a:t>‹#›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C367-F3EC-40E3-B33A-E073E3397028}" type="slidenum">
              <a:rPr lang="fr-CH" smtClean="0"/>
              <a:pPr/>
              <a:t>1</a:t>
            </a:fld>
            <a:endParaRPr lang="fr-CH"/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714348" y="2714620"/>
            <a:ext cx="7772400" cy="1470025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Structure de la Chromatine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224" y="174476"/>
            <a:ext cx="7358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b="1" dirty="0" smtClean="0"/>
              <a:t>La République Algérienne Démocratique et Populaire </a:t>
            </a:r>
            <a:br>
              <a:rPr lang="fr-FR" b="1" dirty="0" smtClean="0"/>
            </a:br>
            <a:r>
              <a:rPr lang="fr-FR" b="1" dirty="0" smtClean="0"/>
              <a:t>Ministère de l’enseignement supérieure et recherche scientifique</a:t>
            </a:r>
            <a:br>
              <a:rPr lang="fr-FR" b="1" dirty="0" smtClean="0"/>
            </a:br>
            <a:r>
              <a:rPr lang="fr-FR" b="1" dirty="0" smtClean="0"/>
              <a:t>Centre Universitaire  de Mila.</a:t>
            </a:r>
            <a:br>
              <a:rPr lang="fr-FR" b="1" dirty="0" smtClean="0"/>
            </a:br>
            <a:r>
              <a:rPr lang="fr-FR" b="1" dirty="0" smtClean="0"/>
              <a:t>Institut  des Sciences et des  Technologies</a:t>
            </a:r>
            <a:br>
              <a:rPr lang="fr-FR" b="1" dirty="0" smtClean="0"/>
            </a:br>
            <a:r>
              <a:rPr lang="fr-FR" b="1" dirty="0" smtClean="0"/>
              <a:t>Département des sciences de la nature et de la vie</a:t>
            </a:r>
            <a:br>
              <a:rPr lang="fr-FR" b="1" dirty="0" smtClean="0"/>
            </a:b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C367-F3EC-40E3-B33A-E073E3397028}" type="slidenum">
              <a:rPr lang="fr-CH" smtClean="0"/>
              <a:pPr/>
              <a:t>10</a:t>
            </a:fld>
            <a:endParaRPr lang="fr-CH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53381"/>
            <a:ext cx="8077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85860"/>
            <a:ext cx="9001156" cy="50435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dirty="0" smtClean="0">
                <a:solidFill>
                  <a:srgbClr val="C00000"/>
                </a:solidFill>
              </a:rPr>
              <a:t>1</a:t>
            </a:r>
            <a:r>
              <a:rPr lang="fr-F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L'</a:t>
            </a:r>
            <a:r>
              <a:rPr lang="fr-FR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hétérochromatine</a:t>
            </a:r>
            <a:r>
              <a:rPr lang="fr-F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Structure qui ne change pas d'état de condensation au cours du cycle cellulaire.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Il y a 2 types d’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hétérochromatine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LcParenR"/>
            </a:pPr>
            <a:r>
              <a:rPr lang="fr-F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Hétérochromatine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constitutive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: est formée principalement de séquences répétées et contient peu de gènes. Elle est généralement concentrée dans des régions situées à proximité des centromères et des télomères.</a:t>
            </a:r>
          </a:p>
          <a:p>
            <a:pPr marL="457200" indent="-457200">
              <a:buAutoNum type="alphaLcParenR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fr-F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Hétérochromatine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facultative :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contient des régions codantes pouvant adopter les caractéristiques structurale et fonctionnelle de l'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hétérochromatine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Comme le chromosome X inactif chez la femme.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C367-F3EC-40E3-B33A-E073E3397028}" type="slidenum">
              <a:rPr lang="fr-CH" smtClean="0"/>
              <a:pPr/>
              <a:t>11</a:t>
            </a:fld>
            <a:endParaRPr lang="fr-CH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Structure de la chromatine</a:t>
            </a:r>
            <a:endParaRPr lang="fr-F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Structure de la chromatine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000108"/>
            <a:ext cx="8858312" cy="1400172"/>
          </a:xfrm>
        </p:spPr>
        <p:txBody>
          <a:bodyPr/>
          <a:lstStyle/>
          <a:p>
            <a:pPr>
              <a:buNone/>
            </a:pPr>
            <a:r>
              <a:rPr lang="fr-FR" b="1" dirty="0" smtClean="0">
                <a:solidFill>
                  <a:srgbClr val="C00000"/>
                </a:solidFill>
              </a:rPr>
              <a:t>2) l'</a:t>
            </a:r>
            <a:r>
              <a:rPr lang="fr-FR" b="1" dirty="0" err="1" smtClean="0">
                <a:solidFill>
                  <a:srgbClr val="C00000"/>
                </a:solidFill>
              </a:rPr>
              <a:t>euchromatine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moins dense, apparaît décondensée pendant l'interphase. Présente une structure en « collier de perles » Chaque perle constitue une particule cœur de nucléosome.</a:t>
            </a:r>
          </a:p>
          <a:p>
            <a:pPr>
              <a:buNone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C367-F3EC-40E3-B33A-E073E3397028}" type="slidenum">
              <a:rPr lang="fr-CH" smtClean="0"/>
              <a:pPr/>
              <a:t>12</a:t>
            </a:fld>
            <a:endParaRPr lang="fr-CH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85992"/>
            <a:ext cx="798195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5643578"/>
            <a:ext cx="5500726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 cycle cellulaire</a:t>
            </a:r>
            <a:endParaRPr lang="fr-CH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Chromatine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chromosomes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C367-F3EC-40E3-B33A-E073E3397028}" type="slidenum">
              <a:rPr lang="fr-CH" smtClean="0"/>
              <a:pPr/>
              <a:t>13</a:t>
            </a:fld>
            <a:endParaRPr lang="fr-CH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496"/>
            <a:ext cx="3570461" cy="28336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2" descr="http://t0.gstatic.com/images?q=tbn:ANd9GcRfW86ZSbJmseLhd7SwBBy5YiJ3bdmDo1VOFDmM80enpeIguFk&amp;t=1&amp;usg=__5YLZe3BtU-nTBznuXkj2pyFvHjM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4892" y="2857496"/>
            <a:ext cx="3584760" cy="2845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857232"/>
            <a:ext cx="8472518" cy="3143272"/>
          </a:xfrm>
        </p:spPr>
        <p:txBody>
          <a:bodyPr/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Dans un organisme, les cellules ne sont pas inertes.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Elles sont actives et se développent en suivant un cycle appelé 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 cycle cellulaire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Ce cycle est constitué de deux grandes phases : 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l’interphase et la division cellulaire ou mitose (phase M).</a:t>
            </a:r>
          </a:p>
          <a:p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L’interphase se divise elle-même en trois étapes dont les durées peuvent être variables : </a:t>
            </a:r>
            <a:r>
              <a:rPr lang="fr-FR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 phases G1, S et G2.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C367-F3EC-40E3-B33A-E073E3397028}" type="slidenum">
              <a:rPr lang="fr-CH" smtClean="0"/>
              <a:pPr/>
              <a:t>14</a:t>
            </a:fld>
            <a:endParaRPr lang="fr-CH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/>
          <a:lstStyle/>
          <a:p>
            <a:r>
              <a:rPr lang="fr-CH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 cycle cellulaire</a:t>
            </a:r>
            <a:endParaRPr lang="fr-CH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000504"/>
            <a:ext cx="800105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 cycle cellulaire</a:t>
            </a:r>
            <a:endParaRPr lang="fr-CH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L’ADN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C367-F3EC-40E3-B33A-E073E3397028}" type="slidenum">
              <a:rPr lang="fr-CH" smtClean="0"/>
              <a:pPr/>
              <a:t>15</a:t>
            </a:fld>
            <a:endParaRPr lang="fr-CH"/>
          </a:p>
        </p:txBody>
      </p:sp>
      <p:pic>
        <p:nvPicPr>
          <p:cNvPr id="22530" name="Picture 2" descr="Un cycle cellula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500306"/>
            <a:ext cx="6410089" cy="391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ccolade ouvrante 7"/>
          <p:cNvSpPr/>
          <p:nvPr/>
        </p:nvSpPr>
        <p:spPr>
          <a:xfrm rot="5400000">
            <a:off x="3321835" y="1750206"/>
            <a:ext cx="571504" cy="3214710"/>
          </a:xfrm>
          <a:prstGeom prst="leftBrac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Accolade ouvrante 8"/>
          <p:cNvSpPr/>
          <p:nvPr/>
        </p:nvSpPr>
        <p:spPr>
          <a:xfrm rot="5400000">
            <a:off x="5112547" y="3174205"/>
            <a:ext cx="571504" cy="366714"/>
          </a:xfrm>
          <a:prstGeom prst="leftBrace">
            <a:avLst>
              <a:gd name="adj1" fmla="val 8333"/>
              <a:gd name="adj2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Accolade ouvrante 9"/>
          <p:cNvSpPr/>
          <p:nvPr/>
        </p:nvSpPr>
        <p:spPr>
          <a:xfrm rot="5400000">
            <a:off x="6215074" y="2428868"/>
            <a:ext cx="571504" cy="1857388"/>
          </a:xfrm>
          <a:prstGeom prst="leftBrac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2500298" y="2643182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chromatine</a:t>
            </a:r>
            <a:endParaRPr lang="fr-CH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929322" y="2643182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chromatine</a:t>
            </a:r>
            <a:endParaRPr lang="fr-CH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214810" y="2643182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chromosome</a:t>
            </a:r>
            <a:endParaRPr lang="fr-CH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 cycle cellulaire</a:t>
            </a:r>
            <a:endParaRPr lang="fr-CH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6871"/>
          </a:xfrm>
        </p:spPr>
        <p:txBody>
          <a:bodyPr>
            <a:normAutofit/>
          </a:bodyPr>
          <a:lstStyle/>
          <a:p>
            <a:pPr algn="just"/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buNone/>
            </a:pP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	L’ensemble des 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modifications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 qu’une cellule subit 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entre sa formation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 par division à partir d’une cellule « </a:t>
            </a:r>
            <a:r>
              <a:rPr lang="fr-CH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mère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 » et le moment où cette cellule a </a:t>
            </a:r>
            <a:r>
              <a:rPr lang="fr-CH" sz="2800" b="1" dirty="0" smtClean="0">
                <a:latin typeface="Times New Roman" pitchFamily="18" charset="0"/>
                <a:cs typeface="Times New Roman" pitchFamily="18" charset="0"/>
              </a:rPr>
              <a:t>fini de se diviser en deux cellules 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« </a:t>
            </a:r>
            <a:r>
              <a:rPr lang="fr-CH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filles</a:t>
            </a:r>
            <a:r>
              <a:rPr lang="fr-CH" sz="2800" dirty="0" smtClean="0">
                <a:latin typeface="Times New Roman" pitchFamily="18" charset="0"/>
                <a:cs typeface="Times New Roman" pitchFamily="18" charset="0"/>
              </a:rPr>
              <a:t> ».</a:t>
            </a:r>
            <a:endParaRPr lang="fr-CH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C367-F3EC-40E3-B33A-E073E3397028}" type="slidenum">
              <a:rPr lang="fr-CH" smtClean="0"/>
              <a:pPr/>
              <a:t>16</a:t>
            </a:fld>
            <a:endParaRPr lang="fr-CH"/>
          </a:p>
        </p:txBody>
      </p:sp>
      <p:sp>
        <p:nvSpPr>
          <p:cNvPr id="6" name="Accolade fermante 5"/>
          <p:cNvSpPr/>
          <p:nvPr/>
        </p:nvSpPr>
        <p:spPr>
          <a:xfrm rot="5400000">
            <a:off x="5178083" y="5634079"/>
            <a:ext cx="357190" cy="1857388"/>
          </a:xfrm>
          <a:prstGeom prst="rightBrac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994894"/>
            <a:ext cx="3394992" cy="245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071546"/>
            <a:ext cx="8929718" cy="5072098"/>
          </a:xfrm>
        </p:spPr>
        <p:txBody>
          <a:bodyPr>
            <a:noAutofit/>
          </a:bodyPr>
          <a:lstStyle/>
          <a:p>
            <a:pPr algn="just"/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Phase G0 :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c'est une phase de latence dans laquelle la plupart des cellules se trouvent. Les chromosomes décondensés sont à une chromatide. Il s'agit d'une phase de non-division qui est hors du cycle cellulaire.</a:t>
            </a:r>
          </a:p>
          <a:p>
            <a:pPr algn="just"/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Phase G1 :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c'est une phase de contrôle des cellules qui permet de vérifier que tous les éléments nécessaires à la phase S sont présents.</a:t>
            </a:r>
          </a:p>
          <a:p>
            <a:pPr algn="just"/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Phase S :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c'est la phase de réplication de l'ADN. Les chromosomes décondensés passent à deux chromatides.</a:t>
            </a:r>
          </a:p>
          <a:p>
            <a:pPr algn="just"/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Phase G2 :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c'est la phase de réparation des erreurs de réplication. Les chromosomes décondensés sont à deux chromatides.</a:t>
            </a:r>
          </a:p>
          <a:p>
            <a:pPr algn="just"/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Phase M :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c'est la phase de division cellulaire appelée mitose. La cellule mère possédant des chromosomes à deux chromatides donne deux cellules filles avec des chromosomes à une chromatide.</a:t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phases G1, S et G2 forment 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l'interphase.</a:t>
            </a:r>
            <a:endParaRPr lang="fr-FR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C367-F3EC-40E3-B33A-E073E3397028}" type="slidenum">
              <a:rPr lang="fr-CH" smtClean="0"/>
              <a:pPr/>
              <a:t>17</a:t>
            </a:fld>
            <a:endParaRPr lang="fr-CH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fr-CH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 cycle cellulaire</a:t>
            </a:r>
            <a:endParaRPr lang="fr-CH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C367-F3EC-40E3-B33A-E073E3397028}" type="slidenum">
              <a:rPr lang="fr-CH" smtClean="0"/>
              <a:pPr/>
              <a:t>18</a:t>
            </a:fld>
            <a:endParaRPr lang="fr-CH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8" y="214290"/>
            <a:ext cx="9039225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Le cycle cellulaire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L’ADN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C367-F3EC-40E3-B33A-E073E3397028}" type="slidenum">
              <a:rPr lang="fr-CH" smtClean="0"/>
              <a:pPr/>
              <a:t>19</a:t>
            </a:fld>
            <a:endParaRPr lang="fr-CH"/>
          </a:p>
        </p:txBody>
      </p:sp>
      <p:pic>
        <p:nvPicPr>
          <p:cNvPr id="22530" name="Picture 2" descr="Un cycle cellula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500306"/>
            <a:ext cx="6410089" cy="391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ccolade ouvrante 7"/>
          <p:cNvSpPr/>
          <p:nvPr/>
        </p:nvSpPr>
        <p:spPr>
          <a:xfrm rot="5400000">
            <a:off x="2393141" y="2750339"/>
            <a:ext cx="571504" cy="1500198"/>
          </a:xfrm>
          <a:prstGeom prst="lef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Accolade ouvrante 8"/>
          <p:cNvSpPr/>
          <p:nvPr/>
        </p:nvSpPr>
        <p:spPr>
          <a:xfrm rot="5400000">
            <a:off x="3643306" y="3000372"/>
            <a:ext cx="571504" cy="1000132"/>
          </a:xfrm>
          <a:prstGeom prst="leftBrace">
            <a:avLst>
              <a:gd name="adj1" fmla="val 8333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Accolade ouvrante 9"/>
          <p:cNvSpPr/>
          <p:nvPr/>
        </p:nvSpPr>
        <p:spPr>
          <a:xfrm rot="5400000">
            <a:off x="4536281" y="3107529"/>
            <a:ext cx="571504" cy="785818"/>
          </a:xfrm>
          <a:prstGeom prst="lef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928794" y="2643182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chromatide</a:t>
            </a:r>
            <a:endParaRPr lang="fr-CH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000496" y="2786058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 chromatides</a:t>
            </a:r>
            <a:endParaRPr lang="fr-CH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286116" y="235743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réplication</a:t>
            </a:r>
            <a:endParaRPr lang="fr-CH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ccolade ouvrante 13"/>
          <p:cNvSpPr/>
          <p:nvPr/>
        </p:nvSpPr>
        <p:spPr>
          <a:xfrm rot="5400000">
            <a:off x="6036479" y="2750339"/>
            <a:ext cx="571504" cy="1500198"/>
          </a:xfrm>
          <a:prstGeom prst="lef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ZoneTexte 14"/>
          <p:cNvSpPr txBox="1"/>
          <p:nvPr/>
        </p:nvSpPr>
        <p:spPr>
          <a:xfrm>
            <a:off x="5643570" y="2814576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chromatide</a:t>
            </a:r>
            <a:endParaRPr lang="fr-CH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lèche vers le bas 15"/>
          <p:cNvSpPr/>
          <p:nvPr/>
        </p:nvSpPr>
        <p:spPr>
          <a:xfrm>
            <a:off x="5214942" y="1928802"/>
            <a:ext cx="428628" cy="78581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00100" y="1571612"/>
            <a:ext cx="754522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Courier New" pitchFamily="49" charset="0"/>
              <a:buChar char="o"/>
            </a:pPr>
            <a:r>
              <a:rPr lang="fr-FR" sz="280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C</a:t>
            </a:r>
            <a:r>
              <a:rPr lang="fr-FR" sz="2800" dirty="0" smtClean="0">
                <a:latin typeface="Andalus" pitchFamily="18" charset="-78"/>
                <a:cs typeface="Andalus" pitchFamily="18" charset="-78"/>
              </a:rPr>
              <a:t>hromatine =  </a:t>
            </a:r>
            <a:r>
              <a:rPr lang="fr-FR" sz="2800" dirty="0" err="1" smtClean="0">
                <a:latin typeface="Andalus" pitchFamily="18" charset="-78"/>
                <a:cs typeface="Andalus" pitchFamily="18" charset="-78"/>
              </a:rPr>
              <a:t>khrôma</a:t>
            </a:r>
            <a:r>
              <a:rPr lang="fr-FR" sz="2800" dirty="0" smtClean="0">
                <a:latin typeface="Andalus" pitchFamily="18" charset="-78"/>
                <a:cs typeface="Andalus" pitchFamily="18" charset="-78"/>
              </a:rPr>
              <a:t> (couleur)</a:t>
            </a:r>
          </a:p>
          <a:p>
            <a:pPr algn="just"/>
            <a:endParaRPr lang="fr-FR" sz="2800" dirty="0" smtClean="0">
              <a:latin typeface="Andalus" pitchFamily="18" charset="-78"/>
              <a:cs typeface="Andalus" pitchFamily="18" charset="-78"/>
            </a:endParaRPr>
          </a:p>
          <a:p>
            <a:pPr marL="285750" indent="-285750" algn="just">
              <a:buFont typeface="Courier New" pitchFamily="49" charset="0"/>
              <a:buChar char="o"/>
            </a:pPr>
            <a:r>
              <a:rPr lang="fr-FR" sz="280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D</a:t>
            </a:r>
            <a:r>
              <a:rPr lang="fr-FR" sz="2800" dirty="0" smtClean="0">
                <a:latin typeface="Andalus" pitchFamily="18" charset="-78"/>
                <a:cs typeface="Andalus" pitchFamily="18" charset="-78"/>
              </a:rPr>
              <a:t>écrite </a:t>
            </a:r>
            <a:r>
              <a:rPr lang="fr-FR" sz="2800" dirty="0">
                <a:latin typeface="Andalus" pitchFamily="18" charset="-78"/>
                <a:cs typeface="Andalus" pitchFamily="18" charset="-78"/>
              </a:rPr>
              <a:t>par </a:t>
            </a:r>
            <a:r>
              <a:rPr lang="fr-FR" sz="2800" u="sng" dirty="0">
                <a:solidFill>
                  <a:srgbClr val="990000"/>
                </a:solidFill>
                <a:latin typeface="Andalus" pitchFamily="18" charset="-78"/>
                <a:cs typeface="Andalus" pitchFamily="18" charset="-78"/>
              </a:rPr>
              <a:t>Miescher</a:t>
            </a:r>
            <a:r>
              <a:rPr lang="fr-FR" sz="2800" dirty="0">
                <a:latin typeface="Andalus" pitchFamily="18" charset="-78"/>
                <a:cs typeface="Andalus" pitchFamily="18" charset="-78"/>
              </a:rPr>
              <a:t> en </a:t>
            </a:r>
            <a:r>
              <a:rPr lang="fr-FR" sz="2800" b="1" dirty="0">
                <a:solidFill>
                  <a:srgbClr val="990000"/>
                </a:solidFill>
                <a:latin typeface="Andalus" pitchFamily="18" charset="-78"/>
                <a:cs typeface="Andalus" pitchFamily="18" charset="-78"/>
              </a:rPr>
              <a:t>1869 </a:t>
            </a:r>
            <a:endParaRPr lang="fr-FR" sz="2800" b="1" dirty="0" smtClean="0">
              <a:solidFill>
                <a:srgbClr val="990000"/>
              </a:solidFill>
              <a:latin typeface="Andalus" pitchFamily="18" charset="-78"/>
              <a:cs typeface="Andalus" pitchFamily="18" charset="-78"/>
            </a:endParaRPr>
          </a:p>
          <a:p>
            <a:pPr marL="285750" indent="-285750" algn="just">
              <a:buFont typeface="Courier New" pitchFamily="49" charset="0"/>
              <a:buChar char="o"/>
            </a:pPr>
            <a:endParaRPr lang="fr-FR" sz="2800" dirty="0" smtClean="0">
              <a:latin typeface="Andalus" pitchFamily="18" charset="-78"/>
              <a:cs typeface="Andalus" pitchFamily="18" charset="-78"/>
            </a:endParaRPr>
          </a:p>
          <a:p>
            <a:pPr marL="285750" indent="-285750" algn="just">
              <a:buFont typeface="Courier New" pitchFamily="49" charset="0"/>
              <a:buChar char="o"/>
            </a:pPr>
            <a:r>
              <a:rPr lang="fr-FR" sz="280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N</a:t>
            </a:r>
            <a:r>
              <a:rPr lang="fr-FR" sz="2800" dirty="0" smtClean="0">
                <a:latin typeface="Andalus" pitchFamily="18" charset="-78"/>
                <a:cs typeface="Andalus" pitchFamily="18" charset="-78"/>
              </a:rPr>
              <a:t>ommée </a:t>
            </a:r>
            <a:r>
              <a:rPr lang="fr-FR" sz="2800" dirty="0">
                <a:latin typeface="Andalus" pitchFamily="18" charset="-78"/>
                <a:cs typeface="Andalus" pitchFamily="18" charset="-78"/>
              </a:rPr>
              <a:t>par </a:t>
            </a:r>
            <a:r>
              <a:rPr lang="fr-FR" sz="2800" u="sng" dirty="0">
                <a:solidFill>
                  <a:srgbClr val="990000"/>
                </a:solidFill>
                <a:latin typeface="Andalus" pitchFamily="18" charset="-78"/>
                <a:cs typeface="Andalus" pitchFamily="18" charset="-78"/>
              </a:rPr>
              <a:t>Fleming</a:t>
            </a:r>
            <a:r>
              <a:rPr lang="fr-FR" sz="2800" dirty="0">
                <a:latin typeface="Andalus" pitchFamily="18" charset="-78"/>
                <a:cs typeface="Andalus" pitchFamily="18" charset="-78"/>
              </a:rPr>
              <a:t> en </a:t>
            </a:r>
            <a:r>
              <a:rPr lang="fr-FR" sz="2800" b="1" dirty="0">
                <a:solidFill>
                  <a:srgbClr val="990000"/>
                </a:solidFill>
                <a:latin typeface="Andalus" pitchFamily="18" charset="-78"/>
                <a:cs typeface="Andalus" pitchFamily="18" charset="-78"/>
              </a:rPr>
              <a:t>1882</a:t>
            </a:r>
            <a:r>
              <a:rPr lang="fr-FR" sz="28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285750" indent="-285750" algn="just">
              <a:buFont typeface="Courier New" pitchFamily="49" charset="0"/>
              <a:buChar char="o"/>
            </a:pPr>
            <a:endParaRPr lang="fr-FR" sz="2800" dirty="0" smtClean="0">
              <a:latin typeface="Andalus" pitchFamily="18" charset="-78"/>
              <a:cs typeface="Andalus" pitchFamily="18" charset="-78"/>
            </a:endParaRPr>
          </a:p>
          <a:p>
            <a:pPr marL="285750" indent="-285750" algn="just">
              <a:buFont typeface="Courier New" pitchFamily="49" charset="0"/>
              <a:buChar char="o"/>
            </a:pPr>
            <a:r>
              <a:rPr lang="fr-FR" sz="280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</a:t>
            </a:r>
            <a:r>
              <a:rPr lang="fr-FR" sz="2800" dirty="0" smtClean="0">
                <a:latin typeface="Andalus" pitchFamily="18" charset="-78"/>
                <a:cs typeface="Andalus" pitchFamily="18" charset="-78"/>
              </a:rPr>
              <a:t>upport de l'hérédité.</a:t>
            </a:r>
          </a:p>
          <a:p>
            <a:pPr algn="just"/>
            <a:endParaRPr lang="fr-FR" sz="2800" dirty="0" smtClean="0">
              <a:latin typeface="Andalus" pitchFamily="18" charset="-78"/>
              <a:cs typeface="Andalus" pitchFamily="18" charset="-78"/>
            </a:endParaRPr>
          </a:p>
          <a:p>
            <a:pPr marL="285750" indent="-285750" algn="just">
              <a:buFont typeface="Courier New" pitchFamily="49" charset="0"/>
              <a:buChar char="o"/>
            </a:pPr>
            <a:r>
              <a:rPr lang="fr-FR" sz="280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D</a:t>
            </a:r>
            <a:r>
              <a:rPr lang="fr-FR" sz="2800" dirty="0" smtClean="0">
                <a:latin typeface="Andalus" pitchFamily="18" charset="-78"/>
                <a:cs typeface="Andalus" pitchFamily="18" charset="-78"/>
              </a:rPr>
              <a:t>isposée </a:t>
            </a:r>
            <a:r>
              <a:rPr lang="fr-FR" sz="2800" dirty="0">
                <a:latin typeface="Andalus" pitchFamily="18" charset="-78"/>
                <a:cs typeface="Andalus" pitchFamily="18" charset="-78"/>
              </a:rPr>
              <a:t>dans le noyau de la cellule sous </a:t>
            </a:r>
            <a:r>
              <a:rPr lang="fr-FR" sz="2800" dirty="0" smtClean="0">
                <a:latin typeface="Andalus" pitchFamily="18" charset="-78"/>
                <a:cs typeface="Andalus" pitchFamily="18" charset="-78"/>
              </a:rPr>
              <a:t>forme</a:t>
            </a:r>
          </a:p>
          <a:p>
            <a:pPr algn="just"/>
            <a:r>
              <a:rPr lang="fr-FR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2800" dirty="0">
                <a:latin typeface="Andalus" pitchFamily="18" charset="-78"/>
                <a:cs typeface="Andalus" pitchFamily="18" charset="-78"/>
              </a:rPr>
              <a:t>de réseaux</a:t>
            </a:r>
            <a:r>
              <a:rPr lang="fr-FR" sz="28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285750" indent="-285750" algn="just">
              <a:buFont typeface="Courier New" pitchFamily="49" charset="0"/>
              <a:buChar char="o"/>
            </a:pPr>
            <a:endParaRPr lang="fr-FR" sz="2800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INTRODUCTION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24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420938"/>
            <a:ext cx="525621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195513" y="795338"/>
            <a:ext cx="619283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2000"/>
              <a:t>Condensation des chromosomes. </a:t>
            </a:r>
          </a:p>
          <a:p>
            <a:r>
              <a:rPr lang="fr-FR" sz="2000"/>
              <a:t>Le </a:t>
            </a:r>
            <a:r>
              <a:rPr lang="fr-FR" sz="2000">
                <a:solidFill>
                  <a:srgbClr val="FF3300"/>
                </a:solidFill>
              </a:rPr>
              <a:t>centrosome</a:t>
            </a:r>
            <a:r>
              <a:rPr lang="fr-FR" sz="2000"/>
              <a:t> se duplique, les deux centrosomes migrent vers les pôles de la cellule</a:t>
            </a:r>
          </a:p>
          <a:p>
            <a:r>
              <a:rPr lang="fr-FR" sz="2000"/>
              <a:t>et le </a:t>
            </a:r>
            <a:r>
              <a:rPr lang="fr-FR" sz="2000">
                <a:solidFill>
                  <a:srgbClr val="FF3300"/>
                </a:solidFill>
              </a:rPr>
              <a:t>fuseau mitotique</a:t>
            </a:r>
            <a:r>
              <a:rPr lang="fr-FR" sz="2000"/>
              <a:t> se forme.</a:t>
            </a:r>
          </a:p>
          <a:p>
            <a:r>
              <a:rPr lang="fr-FR" sz="2000"/>
              <a:t> </a:t>
            </a: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4286250" y="3213100"/>
            <a:ext cx="1581150" cy="15843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516688" y="2565400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/>
              <a:t>noyau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732588" y="4724400"/>
            <a:ext cx="25923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/>
              <a:t>Chromosome répliqué formé de 2 chromatides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11188" y="4076700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/>
              <a:t>centrosome</a:t>
            </a: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>
            <a:off x="5292725" y="3068638"/>
            <a:ext cx="719138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 flipV="1">
            <a:off x="5580063" y="4005263"/>
            <a:ext cx="1152525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H="1">
            <a:off x="2124075" y="4005263"/>
            <a:ext cx="17272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2195513" y="981075"/>
            <a:ext cx="0" cy="19431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1835150" y="1700213"/>
            <a:ext cx="360363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250825" y="981075"/>
            <a:ext cx="2232025" cy="169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fr-CA" sz="2000" dirty="0">
                <a:solidFill>
                  <a:schemeClr val="hlink"/>
                </a:solidFill>
              </a:rPr>
              <a:t>Interphase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fr-CA" sz="2000" dirty="0">
                <a:solidFill>
                  <a:srgbClr val="FF3300"/>
                </a:solidFill>
              </a:rPr>
              <a:t>Mitose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fr-CA" sz="1600" dirty="0">
                <a:solidFill>
                  <a:srgbClr val="FFFF00"/>
                </a:solidFill>
              </a:rPr>
              <a:t>  </a:t>
            </a:r>
            <a:r>
              <a:rPr lang="fr-CA" sz="1600" dirty="0" smtClean="0">
                <a:solidFill>
                  <a:srgbClr val="FF3300"/>
                </a:solidFill>
              </a:rPr>
              <a:t>Prophase</a:t>
            </a:r>
            <a:endParaRPr lang="fr-CA" sz="1600" dirty="0">
              <a:solidFill>
                <a:schemeClr val="hlink"/>
              </a:solidFill>
            </a:endParaRPr>
          </a:p>
          <a:p>
            <a:pPr eaLnBrk="0" hangingPunct="0">
              <a:lnSpc>
                <a:spcPct val="6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fr-CA" sz="1600" dirty="0">
                <a:solidFill>
                  <a:schemeClr val="hlink"/>
                </a:solidFill>
              </a:rPr>
              <a:t>  Métaphase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fr-CA" sz="1600" dirty="0">
                <a:solidFill>
                  <a:schemeClr val="hlink"/>
                </a:solidFill>
              </a:rPr>
              <a:t>  Anaphase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fr-CA" sz="1600" dirty="0">
                <a:solidFill>
                  <a:schemeClr val="hlink"/>
                </a:solidFill>
              </a:rPr>
              <a:t>  Télophase </a:t>
            </a:r>
            <a:endParaRPr lang="fr-CA" sz="1600" dirty="0">
              <a:solidFill>
                <a:srgbClr val="FFFF00"/>
              </a:solidFill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79388" y="115888"/>
            <a:ext cx="8713787" cy="504825"/>
            <a:chOff x="113" y="73"/>
            <a:chExt cx="5489" cy="318"/>
          </a:xfrm>
        </p:grpSpPr>
        <p:sp>
          <p:nvSpPr>
            <p:cNvPr id="17423" name="Text Box 18"/>
            <p:cNvSpPr txBox="1">
              <a:spLocks noChangeArrowheads="1"/>
            </p:cNvSpPr>
            <p:nvPr/>
          </p:nvSpPr>
          <p:spPr bwMode="auto">
            <a:xfrm>
              <a:off x="113" y="73"/>
              <a:ext cx="5489" cy="292"/>
            </a:xfrm>
            <a:prstGeom prst="rect">
              <a:avLst/>
            </a:prstGeom>
            <a:solidFill>
              <a:srgbClr val="CC3300"/>
            </a:solidFill>
            <a:ln w="38100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CA" sz="2400" b="1" dirty="0" smtClean="0">
                  <a:solidFill>
                    <a:schemeClr val="bg1"/>
                  </a:solidFill>
                </a:rPr>
                <a:t> </a:t>
              </a:r>
              <a:r>
                <a:rPr lang="fr-CA" sz="2400" b="1" dirty="0">
                  <a:solidFill>
                    <a:schemeClr val="bg1"/>
                  </a:solidFill>
                </a:rPr>
                <a:t>MITOSE : phases de la mitose</a:t>
              </a:r>
            </a:p>
          </p:txBody>
        </p:sp>
        <p:sp>
          <p:nvSpPr>
            <p:cNvPr id="17424" name="Line 19"/>
            <p:cNvSpPr>
              <a:spLocks noChangeShapeType="1"/>
            </p:cNvSpPr>
            <p:nvPr/>
          </p:nvSpPr>
          <p:spPr bwMode="auto">
            <a:xfrm>
              <a:off x="204" y="391"/>
              <a:ext cx="5035" cy="0"/>
            </a:xfrm>
            <a:prstGeom prst="line">
              <a:avLst/>
            </a:prstGeom>
            <a:noFill/>
            <a:ln w="38100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5" descr="m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2420938"/>
            <a:ext cx="30384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2339975" y="952500"/>
            <a:ext cx="68040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2000"/>
              <a:t>L’enveloppe nucléaire se </a:t>
            </a:r>
            <a:r>
              <a:rPr lang="fr-FR" sz="2000">
                <a:solidFill>
                  <a:srgbClr val="CC0000"/>
                </a:solidFill>
              </a:rPr>
              <a:t>fragmente</a:t>
            </a:r>
            <a:r>
              <a:rPr lang="fr-FR" sz="2000"/>
              <a:t>.</a:t>
            </a:r>
          </a:p>
          <a:p>
            <a:r>
              <a:rPr lang="fr-FR" sz="2000"/>
              <a:t>Les </a:t>
            </a:r>
            <a:r>
              <a:rPr lang="fr-FR" sz="2000">
                <a:solidFill>
                  <a:srgbClr val="FF0000"/>
                </a:solidFill>
              </a:rPr>
              <a:t>microtubules</a:t>
            </a:r>
            <a:r>
              <a:rPr lang="fr-FR"/>
              <a:t> </a:t>
            </a:r>
            <a:r>
              <a:rPr lang="fr-FR" sz="2000"/>
              <a:t>s’attachent progressivement aux chromosomes.</a:t>
            </a:r>
          </a:p>
          <a:p>
            <a:endParaRPr lang="fr-FR" sz="2000"/>
          </a:p>
          <a:p>
            <a:r>
              <a:rPr lang="fr-FR" sz="2000"/>
              <a:t> </a:t>
            </a:r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973138" y="4292600"/>
            <a:ext cx="1943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/>
              <a:t>Fibre du fuseau = microtubule</a:t>
            </a:r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6011863" y="2565400"/>
            <a:ext cx="19446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/>
              <a:t>Fragmentation de l’enveloppe nucléaire</a:t>
            </a:r>
          </a:p>
        </p:txBody>
      </p:sp>
      <p:sp>
        <p:nvSpPr>
          <p:cNvPr id="18438" name="Line 11"/>
          <p:cNvSpPr>
            <a:spLocks noChangeShapeType="1"/>
          </p:cNvSpPr>
          <p:nvPr/>
        </p:nvSpPr>
        <p:spPr bwMode="auto">
          <a:xfrm flipH="1">
            <a:off x="5003800" y="2997200"/>
            <a:ext cx="108108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8439" name="Picture 17" descr="m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4221163"/>
            <a:ext cx="30384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Line 12"/>
          <p:cNvSpPr>
            <a:spLocks noChangeShapeType="1"/>
          </p:cNvSpPr>
          <p:nvPr/>
        </p:nvSpPr>
        <p:spPr bwMode="auto">
          <a:xfrm flipH="1" flipV="1">
            <a:off x="2914650" y="4508500"/>
            <a:ext cx="1152525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41" name="Line 18"/>
          <p:cNvSpPr>
            <a:spLocks noChangeShapeType="1"/>
          </p:cNvSpPr>
          <p:nvPr/>
        </p:nvSpPr>
        <p:spPr bwMode="auto">
          <a:xfrm>
            <a:off x="2195513" y="981075"/>
            <a:ext cx="0" cy="18002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42" name="Line 19"/>
          <p:cNvSpPr>
            <a:spLocks noChangeShapeType="1"/>
          </p:cNvSpPr>
          <p:nvPr/>
        </p:nvSpPr>
        <p:spPr bwMode="auto">
          <a:xfrm>
            <a:off x="1908175" y="1989138"/>
            <a:ext cx="287338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43" name="Text Box 28"/>
          <p:cNvSpPr txBox="1">
            <a:spLocks noChangeArrowheads="1"/>
          </p:cNvSpPr>
          <p:nvPr/>
        </p:nvSpPr>
        <p:spPr bwMode="auto">
          <a:xfrm>
            <a:off x="250825" y="981075"/>
            <a:ext cx="2232025" cy="169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fr-CA" sz="2000" dirty="0">
                <a:solidFill>
                  <a:schemeClr val="hlink"/>
                </a:solidFill>
              </a:rPr>
              <a:t>Interphase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fr-CA" sz="2000" dirty="0">
                <a:solidFill>
                  <a:srgbClr val="FF3300"/>
                </a:solidFill>
              </a:rPr>
              <a:t>Mitose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fr-CA" sz="1600" dirty="0">
                <a:solidFill>
                  <a:srgbClr val="FFFF00"/>
                </a:solidFill>
              </a:rPr>
              <a:t>  </a:t>
            </a:r>
            <a:r>
              <a:rPr lang="fr-CA" sz="1600" dirty="0" smtClean="0">
                <a:solidFill>
                  <a:schemeClr val="hlink"/>
                </a:solidFill>
              </a:rPr>
              <a:t>Prophase</a:t>
            </a:r>
            <a:endParaRPr lang="fr-CA" sz="1600" dirty="0">
              <a:solidFill>
                <a:srgbClr val="FF0000"/>
              </a:solidFill>
            </a:endParaRPr>
          </a:p>
          <a:p>
            <a:pPr eaLnBrk="0" hangingPunct="0">
              <a:lnSpc>
                <a:spcPct val="6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fr-CA" sz="1600" dirty="0">
                <a:solidFill>
                  <a:schemeClr val="hlink"/>
                </a:solidFill>
              </a:rPr>
              <a:t> </a:t>
            </a:r>
            <a:r>
              <a:rPr lang="fr-CA" sz="1600" dirty="0">
                <a:solidFill>
                  <a:srgbClr val="FF0000"/>
                </a:solidFill>
              </a:rPr>
              <a:t> Métaphase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fr-CA" sz="1600" dirty="0">
                <a:solidFill>
                  <a:schemeClr val="hlink"/>
                </a:solidFill>
              </a:rPr>
              <a:t>  Anaphase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fr-CA" sz="1600" dirty="0">
                <a:solidFill>
                  <a:schemeClr val="hlink"/>
                </a:solidFill>
              </a:rPr>
              <a:t>  Télophase </a:t>
            </a:r>
            <a:endParaRPr lang="fr-CA" sz="1600" dirty="0">
              <a:solidFill>
                <a:srgbClr val="FFFF00"/>
              </a:solidFill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79388" y="115888"/>
            <a:ext cx="8713787" cy="504825"/>
            <a:chOff x="113" y="73"/>
            <a:chExt cx="5489" cy="318"/>
          </a:xfrm>
        </p:grpSpPr>
        <p:sp>
          <p:nvSpPr>
            <p:cNvPr id="18445" name="Text Box 33"/>
            <p:cNvSpPr txBox="1">
              <a:spLocks noChangeArrowheads="1"/>
            </p:cNvSpPr>
            <p:nvPr/>
          </p:nvSpPr>
          <p:spPr bwMode="auto">
            <a:xfrm>
              <a:off x="113" y="73"/>
              <a:ext cx="5489" cy="292"/>
            </a:xfrm>
            <a:prstGeom prst="rect">
              <a:avLst/>
            </a:prstGeom>
            <a:solidFill>
              <a:srgbClr val="CC3300"/>
            </a:solidFill>
            <a:ln w="38100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CA" sz="2400" b="1" dirty="0" smtClean="0">
                  <a:solidFill>
                    <a:schemeClr val="bg1"/>
                  </a:solidFill>
                </a:rPr>
                <a:t> </a:t>
              </a:r>
              <a:r>
                <a:rPr lang="fr-CA" sz="2400" b="1" dirty="0">
                  <a:solidFill>
                    <a:schemeClr val="bg1"/>
                  </a:solidFill>
                </a:rPr>
                <a:t>MITOSE : phases de la mitose</a:t>
              </a:r>
            </a:p>
          </p:txBody>
        </p:sp>
        <p:sp>
          <p:nvSpPr>
            <p:cNvPr id="18446" name="Line 34"/>
            <p:cNvSpPr>
              <a:spLocks noChangeShapeType="1"/>
            </p:cNvSpPr>
            <p:nvPr/>
          </p:nvSpPr>
          <p:spPr bwMode="auto">
            <a:xfrm>
              <a:off x="204" y="391"/>
              <a:ext cx="5035" cy="0"/>
            </a:xfrm>
            <a:prstGeom prst="line">
              <a:avLst/>
            </a:prstGeom>
            <a:noFill/>
            <a:ln w="38100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5" descr="m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2636838"/>
            <a:ext cx="4608513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2195513" y="847725"/>
            <a:ext cx="69484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2000"/>
              <a:t>Chaque chromatide sœur est liée à un microtubule.</a:t>
            </a:r>
          </a:p>
          <a:p>
            <a:r>
              <a:rPr lang="fr-FR" sz="2000"/>
              <a:t>Tous les chromosomes sont alignés à l’équateur de la cellule = </a:t>
            </a:r>
            <a:r>
              <a:rPr lang="fr-FR" sz="2000">
                <a:solidFill>
                  <a:srgbClr val="FF0000"/>
                </a:solidFill>
              </a:rPr>
              <a:t>plaque équatoriale</a:t>
            </a:r>
            <a:r>
              <a:rPr lang="fr-FR" sz="2000"/>
              <a:t>. </a:t>
            </a:r>
          </a:p>
          <a:p>
            <a:endParaRPr lang="fr-FR" sz="2000"/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1187450" y="4508500"/>
            <a:ext cx="2519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/>
              <a:t>Plaque équatoriale</a:t>
            </a:r>
          </a:p>
        </p:txBody>
      </p:sp>
      <p:sp>
        <p:nvSpPr>
          <p:cNvPr id="19461" name="Line 13"/>
          <p:cNvSpPr>
            <a:spLocks noChangeShapeType="1"/>
          </p:cNvSpPr>
          <p:nvPr/>
        </p:nvSpPr>
        <p:spPr bwMode="auto">
          <a:xfrm flipV="1">
            <a:off x="3419475" y="4292600"/>
            <a:ext cx="1944688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462" name="Line 16"/>
          <p:cNvSpPr>
            <a:spLocks noChangeShapeType="1"/>
          </p:cNvSpPr>
          <p:nvPr/>
        </p:nvSpPr>
        <p:spPr bwMode="auto">
          <a:xfrm>
            <a:off x="2195513" y="981075"/>
            <a:ext cx="0" cy="180022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463" name="Line 17"/>
          <p:cNvSpPr>
            <a:spLocks noChangeShapeType="1"/>
          </p:cNvSpPr>
          <p:nvPr/>
        </p:nvSpPr>
        <p:spPr bwMode="auto">
          <a:xfrm>
            <a:off x="1785918" y="2000240"/>
            <a:ext cx="360363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464" name="Text Box 57"/>
          <p:cNvSpPr txBox="1">
            <a:spLocks noChangeArrowheads="1"/>
          </p:cNvSpPr>
          <p:nvPr/>
        </p:nvSpPr>
        <p:spPr bwMode="auto">
          <a:xfrm>
            <a:off x="250825" y="981075"/>
            <a:ext cx="2232025" cy="169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fr-CA" sz="2000" dirty="0">
                <a:solidFill>
                  <a:schemeClr val="hlink"/>
                </a:solidFill>
              </a:rPr>
              <a:t>Interphase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fr-CA" sz="2000" dirty="0">
                <a:solidFill>
                  <a:srgbClr val="FF3300"/>
                </a:solidFill>
              </a:rPr>
              <a:t>Mitose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fr-CA" sz="1600" dirty="0">
                <a:solidFill>
                  <a:srgbClr val="FFFF00"/>
                </a:solidFill>
              </a:rPr>
              <a:t>  </a:t>
            </a:r>
            <a:r>
              <a:rPr lang="fr-CA" sz="1600" dirty="0" smtClean="0">
                <a:solidFill>
                  <a:schemeClr val="hlink"/>
                </a:solidFill>
              </a:rPr>
              <a:t>Prophase</a:t>
            </a:r>
            <a:endParaRPr lang="fr-CA" sz="1600" dirty="0">
              <a:solidFill>
                <a:schemeClr val="hlink"/>
              </a:solidFill>
            </a:endParaRPr>
          </a:p>
          <a:p>
            <a:pPr eaLnBrk="0" hangingPunct="0">
              <a:lnSpc>
                <a:spcPct val="6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fr-CA" sz="1600" dirty="0">
                <a:solidFill>
                  <a:schemeClr val="hlink"/>
                </a:solidFill>
              </a:rPr>
              <a:t>  </a:t>
            </a:r>
            <a:r>
              <a:rPr lang="fr-CA" sz="1600" dirty="0">
                <a:solidFill>
                  <a:srgbClr val="FF0000"/>
                </a:solidFill>
              </a:rPr>
              <a:t>Métaphase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fr-CA" sz="1600" dirty="0">
                <a:solidFill>
                  <a:schemeClr val="hlink"/>
                </a:solidFill>
              </a:rPr>
              <a:t>  Anaphase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fr-CA" sz="1600" dirty="0">
                <a:solidFill>
                  <a:schemeClr val="hlink"/>
                </a:solidFill>
              </a:rPr>
              <a:t>  Télophase </a:t>
            </a:r>
            <a:endParaRPr lang="fr-CA" sz="1600" dirty="0">
              <a:solidFill>
                <a:srgbClr val="FFFF00"/>
              </a:solidFill>
            </a:endParaRP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179388" y="115888"/>
            <a:ext cx="8713787" cy="504825"/>
            <a:chOff x="113" y="73"/>
            <a:chExt cx="5489" cy="318"/>
          </a:xfrm>
        </p:grpSpPr>
        <p:sp>
          <p:nvSpPr>
            <p:cNvPr id="19466" name="Text Box 62"/>
            <p:cNvSpPr txBox="1">
              <a:spLocks noChangeArrowheads="1"/>
            </p:cNvSpPr>
            <p:nvPr/>
          </p:nvSpPr>
          <p:spPr bwMode="auto">
            <a:xfrm>
              <a:off x="113" y="73"/>
              <a:ext cx="5489" cy="292"/>
            </a:xfrm>
            <a:prstGeom prst="rect">
              <a:avLst/>
            </a:prstGeom>
            <a:solidFill>
              <a:srgbClr val="CC3300"/>
            </a:solidFill>
            <a:ln w="38100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CA" sz="2400" b="1" dirty="0" smtClean="0">
                  <a:solidFill>
                    <a:schemeClr val="bg1"/>
                  </a:solidFill>
                </a:rPr>
                <a:t>MITOSE </a:t>
              </a:r>
              <a:r>
                <a:rPr lang="fr-CA" sz="2400" b="1" dirty="0">
                  <a:solidFill>
                    <a:schemeClr val="bg1"/>
                  </a:solidFill>
                </a:rPr>
                <a:t>: phases de la mitose</a:t>
              </a:r>
            </a:p>
          </p:txBody>
        </p:sp>
        <p:sp>
          <p:nvSpPr>
            <p:cNvPr id="19467" name="Line 63"/>
            <p:cNvSpPr>
              <a:spLocks noChangeShapeType="1"/>
            </p:cNvSpPr>
            <p:nvPr/>
          </p:nvSpPr>
          <p:spPr bwMode="auto">
            <a:xfrm>
              <a:off x="204" y="391"/>
              <a:ext cx="5035" cy="0"/>
            </a:xfrm>
            <a:prstGeom prst="line">
              <a:avLst/>
            </a:prstGeom>
            <a:noFill/>
            <a:ln w="38100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2339975" y="1076325"/>
            <a:ext cx="6553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2000"/>
              <a:t>Les chromosomes se défont.</a:t>
            </a:r>
          </a:p>
          <a:p>
            <a:r>
              <a:rPr lang="fr-FR" sz="2000"/>
              <a:t>Les chromatides sœurs migrent vers les pôles opposés de la cellule.</a:t>
            </a:r>
          </a:p>
        </p:txBody>
      </p:sp>
      <p:pic>
        <p:nvPicPr>
          <p:cNvPr id="20483" name="Picture 10" descr="m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2492375"/>
            <a:ext cx="5191125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Line 8"/>
          <p:cNvSpPr>
            <a:spLocks noChangeShapeType="1"/>
          </p:cNvSpPr>
          <p:nvPr/>
        </p:nvSpPr>
        <p:spPr bwMode="auto">
          <a:xfrm flipV="1">
            <a:off x="3276600" y="4508500"/>
            <a:ext cx="1150938" cy="722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485" name="Line 11"/>
          <p:cNvSpPr>
            <a:spLocks noChangeShapeType="1"/>
          </p:cNvSpPr>
          <p:nvPr/>
        </p:nvSpPr>
        <p:spPr bwMode="auto">
          <a:xfrm flipV="1">
            <a:off x="3276600" y="4356100"/>
            <a:ext cx="2774950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486" name="Line 12"/>
          <p:cNvSpPr>
            <a:spLocks noChangeShapeType="1"/>
          </p:cNvSpPr>
          <p:nvPr/>
        </p:nvSpPr>
        <p:spPr bwMode="auto">
          <a:xfrm>
            <a:off x="2195513" y="981075"/>
            <a:ext cx="0" cy="180022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487" name="Line 13"/>
          <p:cNvSpPr>
            <a:spLocks noChangeShapeType="1"/>
          </p:cNvSpPr>
          <p:nvPr/>
        </p:nvSpPr>
        <p:spPr bwMode="auto">
          <a:xfrm>
            <a:off x="1785918" y="2285992"/>
            <a:ext cx="360363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488" name="Text Box 22"/>
          <p:cNvSpPr txBox="1">
            <a:spLocks noChangeArrowheads="1"/>
          </p:cNvSpPr>
          <p:nvPr/>
        </p:nvSpPr>
        <p:spPr bwMode="auto">
          <a:xfrm>
            <a:off x="250825" y="981075"/>
            <a:ext cx="2232025" cy="169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fr-CA" sz="2000" dirty="0">
                <a:solidFill>
                  <a:schemeClr val="hlink"/>
                </a:solidFill>
              </a:rPr>
              <a:t>Interphase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fr-CA" sz="2000" dirty="0">
                <a:solidFill>
                  <a:srgbClr val="FF3300"/>
                </a:solidFill>
              </a:rPr>
              <a:t>Mitose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fr-CA" sz="1600" dirty="0">
                <a:solidFill>
                  <a:srgbClr val="FFFF00"/>
                </a:solidFill>
              </a:rPr>
              <a:t>  </a:t>
            </a:r>
            <a:r>
              <a:rPr lang="fr-CA" sz="1600" dirty="0" smtClean="0">
                <a:solidFill>
                  <a:schemeClr val="hlink"/>
                </a:solidFill>
              </a:rPr>
              <a:t>Prophase</a:t>
            </a:r>
            <a:endParaRPr lang="fr-CA" sz="1600" dirty="0">
              <a:solidFill>
                <a:schemeClr val="hlink"/>
              </a:solidFill>
            </a:endParaRPr>
          </a:p>
          <a:p>
            <a:pPr eaLnBrk="0" hangingPunct="0">
              <a:lnSpc>
                <a:spcPct val="6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fr-CA" sz="1600" dirty="0">
                <a:solidFill>
                  <a:schemeClr val="hlink"/>
                </a:solidFill>
              </a:rPr>
              <a:t>  Métaphase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fr-CA" sz="1600" dirty="0">
                <a:solidFill>
                  <a:schemeClr val="hlink"/>
                </a:solidFill>
              </a:rPr>
              <a:t>  </a:t>
            </a:r>
            <a:r>
              <a:rPr lang="fr-CA" sz="1600" dirty="0">
                <a:solidFill>
                  <a:srgbClr val="FF0000"/>
                </a:solidFill>
              </a:rPr>
              <a:t>Anaphase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fr-CA" sz="1600" dirty="0">
                <a:solidFill>
                  <a:schemeClr val="hlink"/>
                </a:solidFill>
              </a:rPr>
              <a:t>  Télophase </a:t>
            </a:r>
            <a:endParaRPr lang="fr-CA" sz="1600" dirty="0">
              <a:solidFill>
                <a:srgbClr val="FFFF00"/>
              </a:solidFill>
            </a:endParaRPr>
          </a:p>
        </p:txBody>
      </p:sp>
      <p:sp>
        <p:nvSpPr>
          <p:cNvPr id="20489" name="Text Box 7"/>
          <p:cNvSpPr txBox="1">
            <a:spLocks noChangeArrowheads="1"/>
          </p:cNvSpPr>
          <p:nvPr/>
        </p:nvSpPr>
        <p:spPr bwMode="auto">
          <a:xfrm>
            <a:off x="1042988" y="5229225"/>
            <a:ext cx="2519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/>
              <a:t>Chromatides soeurs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79388" y="115888"/>
            <a:ext cx="8713787" cy="504825"/>
            <a:chOff x="113" y="73"/>
            <a:chExt cx="5489" cy="318"/>
          </a:xfrm>
        </p:grpSpPr>
        <p:sp>
          <p:nvSpPr>
            <p:cNvPr id="20491" name="Text Box 27"/>
            <p:cNvSpPr txBox="1">
              <a:spLocks noChangeArrowheads="1"/>
            </p:cNvSpPr>
            <p:nvPr/>
          </p:nvSpPr>
          <p:spPr bwMode="auto">
            <a:xfrm>
              <a:off x="113" y="73"/>
              <a:ext cx="5489" cy="292"/>
            </a:xfrm>
            <a:prstGeom prst="rect">
              <a:avLst/>
            </a:prstGeom>
            <a:solidFill>
              <a:srgbClr val="CC3300"/>
            </a:solidFill>
            <a:ln w="38100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CA" sz="2400" b="1" dirty="0" smtClean="0">
                  <a:solidFill>
                    <a:schemeClr val="bg1"/>
                  </a:solidFill>
                </a:rPr>
                <a:t> </a:t>
              </a:r>
              <a:r>
                <a:rPr lang="fr-CA" sz="2400" b="1" dirty="0">
                  <a:solidFill>
                    <a:schemeClr val="bg1"/>
                  </a:solidFill>
                </a:rPr>
                <a:t>MITOSE : phases de la mitose</a:t>
              </a:r>
            </a:p>
          </p:txBody>
        </p:sp>
        <p:sp>
          <p:nvSpPr>
            <p:cNvPr id="20492" name="Line 28"/>
            <p:cNvSpPr>
              <a:spLocks noChangeShapeType="1"/>
            </p:cNvSpPr>
            <p:nvPr/>
          </p:nvSpPr>
          <p:spPr bwMode="auto">
            <a:xfrm>
              <a:off x="204" y="391"/>
              <a:ext cx="5035" cy="0"/>
            </a:xfrm>
            <a:prstGeom prst="line">
              <a:avLst/>
            </a:prstGeom>
            <a:noFill/>
            <a:ln w="38100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2339975" y="784225"/>
            <a:ext cx="63357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2000"/>
              <a:t>Les chromosomes ont finit leur migration.</a:t>
            </a:r>
          </a:p>
          <a:p>
            <a:r>
              <a:rPr lang="fr-FR" sz="2000"/>
              <a:t>Ils commencent à se décondenser.</a:t>
            </a:r>
          </a:p>
          <a:p>
            <a:r>
              <a:rPr lang="fr-FR" sz="2000"/>
              <a:t>La cellule s’allonge.</a:t>
            </a:r>
          </a:p>
          <a:p>
            <a:r>
              <a:rPr lang="fr-FR" sz="2000"/>
              <a:t>Les noyaux se reforment.</a:t>
            </a: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1546225" y="3644900"/>
            <a:ext cx="1441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/>
              <a:t>Enveloppe nucléaire</a:t>
            </a:r>
          </a:p>
        </p:txBody>
      </p:sp>
      <p:pic>
        <p:nvPicPr>
          <p:cNvPr id="21508" name="Picture 11" descr="m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133600"/>
            <a:ext cx="30384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3" descr="m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3933825"/>
            <a:ext cx="30384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Line 8"/>
          <p:cNvSpPr>
            <a:spLocks noChangeShapeType="1"/>
          </p:cNvSpPr>
          <p:nvPr/>
        </p:nvSpPr>
        <p:spPr bwMode="auto">
          <a:xfrm flipV="1">
            <a:off x="4643438" y="3933825"/>
            <a:ext cx="17287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11" name="Rectangle 14"/>
          <p:cNvSpPr>
            <a:spLocks noChangeArrowheads="1"/>
          </p:cNvSpPr>
          <p:nvPr/>
        </p:nvSpPr>
        <p:spPr bwMode="auto">
          <a:xfrm>
            <a:off x="6300788" y="3716338"/>
            <a:ext cx="203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/>
              <a:t>sillon de division</a:t>
            </a:r>
          </a:p>
        </p:txBody>
      </p:sp>
      <p:sp>
        <p:nvSpPr>
          <p:cNvPr id="21512" name="Line 9"/>
          <p:cNvSpPr>
            <a:spLocks noChangeShapeType="1"/>
          </p:cNvSpPr>
          <p:nvPr/>
        </p:nvSpPr>
        <p:spPr bwMode="auto">
          <a:xfrm>
            <a:off x="2627313" y="4005263"/>
            <a:ext cx="10795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13" name="Line 15"/>
          <p:cNvSpPr>
            <a:spLocks noChangeShapeType="1"/>
          </p:cNvSpPr>
          <p:nvPr/>
        </p:nvSpPr>
        <p:spPr bwMode="auto">
          <a:xfrm>
            <a:off x="2195513" y="981075"/>
            <a:ext cx="0" cy="180022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14" name="Line 16"/>
          <p:cNvSpPr>
            <a:spLocks noChangeShapeType="1"/>
          </p:cNvSpPr>
          <p:nvPr/>
        </p:nvSpPr>
        <p:spPr bwMode="auto">
          <a:xfrm>
            <a:off x="1785918" y="2571744"/>
            <a:ext cx="360363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15" name="Text Box 25"/>
          <p:cNvSpPr txBox="1">
            <a:spLocks noChangeArrowheads="1"/>
          </p:cNvSpPr>
          <p:nvPr/>
        </p:nvSpPr>
        <p:spPr bwMode="auto">
          <a:xfrm>
            <a:off x="250825" y="4581525"/>
            <a:ext cx="3240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fr-CA" sz="2000">
                <a:solidFill>
                  <a:srgbClr val="CC0000"/>
                </a:solidFill>
              </a:rPr>
              <a:t>Division du cytoplasme</a:t>
            </a:r>
            <a:endParaRPr lang="fr-CA">
              <a:solidFill>
                <a:srgbClr val="FFFF00"/>
              </a:solidFill>
            </a:endParaRPr>
          </a:p>
        </p:txBody>
      </p:sp>
      <p:sp>
        <p:nvSpPr>
          <p:cNvPr id="21516" name="Text Box 26"/>
          <p:cNvSpPr txBox="1">
            <a:spLocks noChangeArrowheads="1"/>
          </p:cNvSpPr>
          <p:nvPr/>
        </p:nvSpPr>
        <p:spPr bwMode="auto">
          <a:xfrm>
            <a:off x="250825" y="981075"/>
            <a:ext cx="2232025" cy="169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fr-CA" sz="2000" dirty="0">
                <a:solidFill>
                  <a:schemeClr val="hlink"/>
                </a:solidFill>
              </a:rPr>
              <a:t>Interphase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fr-CA" sz="2000" dirty="0">
                <a:solidFill>
                  <a:srgbClr val="FF3300"/>
                </a:solidFill>
              </a:rPr>
              <a:t>Mitose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fr-CA" sz="1600" dirty="0">
                <a:solidFill>
                  <a:srgbClr val="FFFF00"/>
                </a:solidFill>
              </a:rPr>
              <a:t>  </a:t>
            </a:r>
            <a:r>
              <a:rPr lang="fr-CA" sz="1600" dirty="0" smtClean="0">
                <a:solidFill>
                  <a:schemeClr val="hlink"/>
                </a:solidFill>
              </a:rPr>
              <a:t>Prophase</a:t>
            </a:r>
            <a:endParaRPr lang="fr-CA" sz="1600" dirty="0">
              <a:solidFill>
                <a:schemeClr val="hlink"/>
              </a:solidFill>
            </a:endParaRPr>
          </a:p>
          <a:p>
            <a:pPr eaLnBrk="0" hangingPunct="0">
              <a:lnSpc>
                <a:spcPct val="6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fr-CA" sz="1600" dirty="0">
                <a:solidFill>
                  <a:schemeClr val="hlink"/>
                </a:solidFill>
              </a:rPr>
              <a:t>  Métaphase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fr-CA" sz="1600" dirty="0">
                <a:solidFill>
                  <a:schemeClr val="hlink"/>
                </a:solidFill>
              </a:rPr>
              <a:t>  Anaphase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fr-CA" sz="1600" dirty="0">
                <a:solidFill>
                  <a:schemeClr val="hlink"/>
                </a:solidFill>
              </a:rPr>
              <a:t>  </a:t>
            </a:r>
            <a:r>
              <a:rPr lang="fr-CA" sz="1600" dirty="0">
                <a:solidFill>
                  <a:srgbClr val="FF0000"/>
                </a:solidFill>
              </a:rPr>
              <a:t>Télophase</a:t>
            </a:r>
            <a:r>
              <a:rPr lang="fr-CA" sz="1600" dirty="0">
                <a:solidFill>
                  <a:schemeClr val="hlink"/>
                </a:solidFill>
              </a:rPr>
              <a:t> </a:t>
            </a:r>
            <a:endParaRPr lang="fr-CA" sz="1600" dirty="0">
              <a:solidFill>
                <a:srgbClr val="FFFF00"/>
              </a:solidFill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79388" y="115888"/>
            <a:ext cx="8713787" cy="504825"/>
            <a:chOff x="113" y="73"/>
            <a:chExt cx="5489" cy="318"/>
          </a:xfrm>
        </p:grpSpPr>
        <p:sp>
          <p:nvSpPr>
            <p:cNvPr id="21518" name="Text Box 31"/>
            <p:cNvSpPr txBox="1">
              <a:spLocks noChangeArrowheads="1"/>
            </p:cNvSpPr>
            <p:nvPr/>
          </p:nvSpPr>
          <p:spPr bwMode="auto">
            <a:xfrm>
              <a:off x="113" y="73"/>
              <a:ext cx="5489" cy="292"/>
            </a:xfrm>
            <a:prstGeom prst="rect">
              <a:avLst/>
            </a:prstGeom>
            <a:solidFill>
              <a:srgbClr val="CC3300"/>
            </a:solidFill>
            <a:ln w="38100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CA" sz="2400" b="1" dirty="0" smtClean="0">
                  <a:solidFill>
                    <a:schemeClr val="bg1"/>
                  </a:solidFill>
                </a:rPr>
                <a:t> </a:t>
              </a:r>
              <a:r>
                <a:rPr lang="fr-CA" sz="2400" b="1" dirty="0">
                  <a:solidFill>
                    <a:schemeClr val="bg1"/>
                  </a:solidFill>
                </a:rPr>
                <a:t>MITOSE : phases de la mitose</a:t>
              </a:r>
            </a:p>
          </p:txBody>
        </p:sp>
        <p:sp>
          <p:nvSpPr>
            <p:cNvPr id="21519" name="Line 32"/>
            <p:cNvSpPr>
              <a:spLocks noChangeShapeType="1"/>
            </p:cNvSpPr>
            <p:nvPr/>
          </p:nvSpPr>
          <p:spPr bwMode="auto">
            <a:xfrm>
              <a:off x="204" y="391"/>
              <a:ext cx="5035" cy="0"/>
            </a:xfrm>
            <a:prstGeom prst="line">
              <a:avLst/>
            </a:prstGeom>
            <a:noFill/>
            <a:ln w="38100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2339975" y="1231900"/>
            <a:ext cx="61928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2000">
                <a:solidFill>
                  <a:srgbClr val="FF0000"/>
                </a:solidFill>
              </a:rPr>
              <a:t>Division du cytoplasme</a:t>
            </a:r>
            <a:r>
              <a:rPr lang="fr-FR" sz="2000"/>
              <a:t>. Les chromosomes continuent de se décondenser.</a:t>
            </a:r>
          </a:p>
        </p:txBody>
      </p:sp>
      <p:pic>
        <p:nvPicPr>
          <p:cNvPr id="22531" name="Picture 13" descr="m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2276475"/>
            <a:ext cx="30384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5" descr="m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4076700"/>
            <a:ext cx="30384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Oval 16"/>
          <p:cNvSpPr>
            <a:spLocks noChangeArrowheads="1"/>
          </p:cNvSpPr>
          <p:nvPr/>
        </p:nvSpPr>
        <p:spPr bwMode="auto">
          <a:xfrm>
            <a:off x="4613275" y="2708275"/>
            <a:ext cx="935038" cy="9048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534" name="Oval 17"/>
          <p:cNvSpPr>
            <a:spLocks noChangeArrowheads="1"/>
          </p:cNvSpPr>
          <p:nvPr/>
        </p:nvSpPr>
        <p:spPr bwMode="auto">
          <a:xfrm>
            <a:off x="3260725" y="2676525"/>
            <a:ext cx="935038" cy="9048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535" name="Oval 18"/>
          <p:cNvSpPr>
            <a:spLocks noChangeArrowheads="1"/>
          </p:cNvSpPr>
          <p:nvPr/>
        </p:nvSpPr>
        <p:spPr bwMode="auto">
          <a:xfrm>
            <a:off x="4611688" y="4498975"/>
            <a:ext cx="935037" cy="9048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536" name="Oval 19"/>
          <p:cNvSpPr>
            <a:spLocks noChangeArrowheads="1"/>
          </p:cNvSpPr>
          <p:nvPr/>
        </p:nvSpPr>
        <p:spPr bwMode="auto">
          <a:xfrm>
            <a:off x="3244850" y="4476750"/>
            <a:ext cx="935038" cy="9048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537" name="Line 20"/>
          <p:cNvSpPr>
            <a:spLocks noChangeShapeType="1"/>
          </p:cNvSpPr>
          <p:nvPr/>
        </p:nvSpPr>
        <p:spPr bwMode="auto">
          <a:xfrm>
            <a:off x="2195513" y="981075"/>
            <a:ext cx="0" cy="180022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538" name="Line 21"/>
          <p:cNvSpPr>
            <a:spLocks noChangeShapeType="1"/>
          </p:cNvSpPr>
          <p:nvPr/>
        </p:nvSpPr>
        <p:spPr bwMode="auto">
          <a:xfrm>
            <a:off x="1835150" y="2781300"/>
            <a:ext cx="360363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539" name="Text Box 23"/>
          <p:cNvSpPr txBox="1">
            <a:spLocks noChangeArrowheads="1"/>
          </p:cNvSpPr>
          <p:nvPr/>
        </p:nvSpPr>
        <p:spPr bwMode="auto">
          <a:xfrm>
            <a:off x="5867400" y="2636838"/>
            <a:ext cx="3097213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/>
              <a:t>Chaque cellule fille contient le même nombre de chromosomes que la cellule mère.</a:t>
            </a:r>
          </a:p>
          <a:p>
            <a:endParaRPr lang="fr-FR" sz="2000">
              <a:solidFill>
                <a:srgbClr val="CC0000"/>
              </a:solidFill>
            </a:endParaRPr>
          </a:p>
          <a:p>
            <a:r>
              <a:rPr lang="fr-FR" sz="2000"/>
              <a:t>Chaque chromosome a</a:t>
            </a:r>
            <a:r>
              <a:rPr lang="fr-FR" sz="2000">
                <a:solidFill>
                  <a:srgbClr val="CC0000"/>
                </a:solidFill>
              </a:rPr>
              <a:t> 1 chromatide</a:t>
            </a:r>
          </a:p>
        </p:txBody>
      </p:sp>
      <p:sp>
        <p:nvSpPr>
          <p:cNvPr id="22540" name="Text Box 32"/>
          <p:cNvSpPr txBox="1">
            <a:spLocks noChangeArrowheads="1"/>
          </p:cNvSpPr>
          <p:nvPr/>
        </p:nvSpPr>
        <p:spPr bwMode="auto">
          <a:xfrm>
            <a:off x="250825" y="981075"/>
            <a:ext cx="2232025" cy="169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fr-CA" sz="2000" dirty="0">
                <a:solidFill>
                  <a:schemeClr val="hlink"/>
                </a:solidFill>
              </a:rPr>
              <a:t>Interphase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fr-CA" sz="2000" dirty="0">
                <a:solidFill>
                  <a:srgbClr val="FF3300"/>
                </a:solidFill>
              </a:rPr>
              <a:t>Mitose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fr-CA" sz="1600" dirty="0">
                <a:solidFill>
                  <a:srgbClr val="FFFF00"/>
                </a:solidFill>
              </a:rPr>
              <a:t>  </a:t>
            </a:r>
            <a:r>
              <a:rPr lang="fr-CA" sz="1600" dirty="0" smtClean="0">
                <a:solidFill>
                  <a:schemeClr val="hlink"/>
                </a:solidFill>
              </a:rPr>
              <a:t>Prophase</a:t>
            </a:r>
            <a:endParaRPr lang="fr-CA" sz="1600" dirty="0">
              <a:solidFill>
                <a:schemeClr val="hlink"/>
              </a:solidFill>
            </a:endParaRPr>
          </a:p>
          <a:p>
            <a:pPr eaLnBrk="0" hangingPunct="0">
              <a:lnSpc>
                <a:spcPct val="6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fr-CA" sz="1600" dirty="0">
                <a:solidFill>
                  <a:schemeClr val="hlink"/>
                </a:solidFill>
              </a:rPr>
              <a:t>  Métaphase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fr-CA" sz="1600" dirty="0">
                <a:solidFill>
                  <a:schemeClr val="hlink"/>
                </a:solidFill>
              </a:rPr>
              <a:t>  Anaphase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fr-CA" sz="1600" dirty="0">
                <a:solidFill>
                  <a:schemeClr val="hlink"/>
                </a:solidFill>
              </a:rPr>
              <a:t>  Télophase </a:t>
            </a:r>
            <a:endParaRPr lang="fr-CA" sz="1600" dirty="0">
              <a:solidFill>
                <a:srgbClr val="FFFF00"/>
              </a:solidFill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79388" y="115888"/>
            <a:ext cx="8713787" cy="504825"/>
            <a:chOff x="113" y="73"/>
            <a:chExt cx="5489" cy="318"/>
          </a:xfrm>
        </p:grpSpPr>
        <p:sp>
          <p:nvSpPr>
            <p:cNvPr id="22542" name="Text Box 37"/>
            <p:cNvSpPr txBox="1">
              <a:spLocks noChangeArrowheads="1"/>
            </p:cNvSpPr>
            <p:nvPr/>
          </p:nvSpPr>
          <p:spPr bwMode="auto">
            <a:xfrm>
              <a:off x="113" y="73"/>
              <a:ext cx="5489" cy="292"/>
            </a:xfrm>
            <a:prstGeom prst="rect">
              <a:avLst/>
            </a:prstGeom>
            <a:solidFill>
              <a:srgbClr val="CC3300"/>
            </a:solidFill>
            <a:ln w="38100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CA" sz="2400" b="1" dirty="0" smtClean="0">
                  <a:solidFill>
                    <a:schemeClr val="bg1"/>
                  </a:solidFill>
                </a:rPr>
                <a:t> </a:t>
              </a:r>
              <a:r>
                <a:rPr lang="fr-CA" sz="2400" b="1" dirty="0">
                  <a:solidFill>
                    <a:schemeClr val="bg1"/>
                  </a:solidFill>
                </a:rPr>
                <a:t>MITOSE : phases de la mitose</a:t>
              </a:r>
            </a:p>
          </p:txBody>
        </p:sp>
        <p:sp>
          <p:nvSpPr>
            <p:cNvPr id="22543" name="Line 38"/>
            <p:cNvSpPr>
              <a:spLocks noChangeShapeType="1"/>
            </p:cNvSpPr>
            <p:nvPr/>
          </p:nvSpPr>
          <p:spPr bwMode="auto">
            <a:xfrm>
              <a:off x="204" y="391"/>
              <a:ext cx="5035" cy="0"/>
            </a:xfrm>
            <a:prstGeom prst="line">
              <a:avLst/>
            </a:prstGeom>
            <a:noFill/>
            <a:ln w="38100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C367-F3EC-40E3-B33A-E073E3397028}" type="slidenum">
              <a:rPr lang="fr-CH" smtClean="0"/>
              <a:pPr/>
              <a:t>26</a:t>
            </a:fld>
            <a:endParaRPr lang="fr-CH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92971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C367-F3EC-40E3-B33A-E073E3397028}" type="slidenum">
              <a:rPr lang="fr-CH" smtClean="0"/>
              <a:pPr/>
              <a:t>27</a:t>
            </a:fld>
            <a:endParaRPr lang="fr-CH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5288"/>
            <a:ext cx="8858280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C367-F3EC-40E3-B33A-E073E3397028}" type="slidenum">
              <a:rPr lang="fr-CH" smtClean="0"/>
              <a:pPr/>
              <a:t>28</a:t>
            </a:fld>
            <a:endParaRPr lang="fr-CH"/>
          </a:p>
        </p:txBody>
      </p:sp>
      <p:sp>
        <p:nvSpPr>
          <p:cNvPr id="3" name="Rectangle 2"/>
          <p:cNvSpPr/>
          <p:nvPr/>
        </p:nvSpPr>
        <p:spPr>
          <a:xfrm>
            <a:off x="0" y="751344"/>
            <a:ext cx="89297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L’organisation dynamique de la structure chromatinienne influence, potentiellement, toutes les fonctions du génome.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niveau de compaction de la chromatine permet de réguler l’accessibilité à l’ADN enzymes et aux protéines de la transcription.</a:t>
            </a:r>
          </a:p>
          <a:p>
            <a:pPr algn="just"/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 premier niveau de compaction:</a:t>
            </a:r>
          </a:p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nucléosome constitue le premier niveau de compaction de l'ADN dans le noyau. Cette structure est ensuite régulièrement répétée pour former le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nucléofilament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qui peut, lui-même adopter des niveaux d'organisation plus compacts, le niveau de condensation le plus élevé étant atteint au sein du chromosome métaphasique.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963" y="4572008"/>
            <a:ext cx="745807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Compaction de la chromatine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Compaction de la chromatine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fr-F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 deuxième niveau de compaction:</a:t>
            </a:r>
          </a:p>
          <a:p>
            <a:pPr algn="justLow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fr-FR" sz="3100" dirty="0" smtClean="0">
                <a:latin typeface="Times New Roman" pitchFamily="18" charset="0"/>
                <a:cs typeface="Times New Roman" pitchFamily="18" charset="0"/>
              </a:rPr>
              <a:t>Le deuxième niveau de compaction de la chromatine est assuré par l'empilement des nucléosomes en un </a:t>
            </a:r>
            <a:r>
              <a:rPr lang="fr-FR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solénoïde</a:t>
            </a:r>
            <a:r>
              <a:rPr lang="fr-FR" sz="3100" dirty="0" smtClean="0">
                <a:latin typeface="Times New Roman" pitchFamily="18" charset="0"/>
                <a:cs typeface="Times New Roman" pitchFamily="18" charset="0"/>
              </a:rPr>
              <a:t> constitué par l’association de six nucléosomes/tour grâce à l’histone H1.</a:t>
            </a:r>
          </a:p>
          <a:p>
            <a:pPr algn="justLow">
              <a:buNone/>
            </a:pPr>
            <a:endParaRPr lang="fr-FR" sz="31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fr-FR" sz="3100" dirty="0" smtClean="0">
                <a:latin typeface="Times New Roman" pitchFamily="18" charset="0"/>
                <a:cs typeface="Times New Roman" pitchFamily="18" charset="0"/>
              </a:rPr>
              <a:t>Les solénoïdes sont eux même organisés en boucles de chromatine fixées sur un squelette protéique, formant une hélice une fibre de 30nm de diamètre. </a:t>
            </a:r>
          </a:p>
          <a:p>
            <a:pPr algn="justLow"/>
            <a:r>
              <a:rPr lang="fr-FR" sz="3100" dirty="0" smtClean="0">
                <a:latin typeface="Times New Roman" pitchFamily="18" charset="0"/>
                <a:cs typeface="Times New Roman" pitchFamily="18" charset="0"/>
              </a:rPr>
              <a:t>L’association des nucléosomes n’est pas suffisante </a:t>
            </a:r>
            <a:r>
              <a:rPr lang="fr-FR" sz="3100" dirty="0" err="1" smtClean="0">
                <a:latin typeface="Times New Roman" pitchFamily="18" charset="0"/>
                <a:cs typeface="Times New Roman" pitchFamily="18" charset="0"/>
              </a:rPr>
              <a:t>pourempaqueter</a:t>
            </a:r>
            <a:r>
              <a:rPr lang="fr-FR" sz="3100" dirty="0" smtClean="0">
                <a:latin typeface="Times New Roman" pitchFamily="18" charset="0"/>
                <a:cs typeface="Times New Roman" pitchFamily="18" charset="0"/>
              </a:rPr>
              <a:t> 1à 2mètres d’ADN dans un noyau de 5 à 10μm de diamètre.</a:t>
            </a:r>
          </a:p>
          <a:p>
            <a:pPr algn="justLow"/>
            <a:endParaRPr lang="fr-FR" sz="31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fr-FR" sz="3100" dirty="0" smtClean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repliements en boucles </a:t>
            </a:r>
            <a:r>
              <a:rPr lang="fr-FR" sz="3100" dirty="0" smtClean="0">
                <a:latin typeface="Times New Roman" pitchFamily="18" charset="0"/>
                <a:cs typeface="Times New Roman" pitchFamily="18" charset="0"/>
              </a:rPr>
              <a:t>sont nécessaires, les boucles sont maintenues compactes par un support protéique jouant le rôle d’échafaudage.</a:t>
            </a:r>
            <a:endParaRPr lang="fr-FR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C367-F3EC-40E3-B33A-E073E3397028}" type="slidenum">
              <a:rPr lang="fr-CH" smtClean="0"/>
              <a:pPr/>
              <a:t>29</a:t>
            </a:fld>
            <a:endParaRPr lang="fr-CH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La Chromatine : Structure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857232"/>
            <a:ext cx="8929718" cy="571504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fr-FR" dirty="0" smtClean="0"/>
          </a:p>
          <a:p>
            <a:r>
              <a:rPr lang="fr-FR" sz="2800" dirty="0" smtClean="0"/>
              <a:t>Elle représente une structure complexe constituée de </a:t>
            </a:r>
            <a:r>
              <a:rPr lang="fr-FR" sz="2800" b="1" dirty="0" smtClean="0"/>
              <a:t>protéines </a:t>
            </a:r>
            <a:r>
              <a:rPr lang="fr-FR" sz="2800" dirty="0" smtClean="0"/>
              <a:t>sur lesquelles s’enroule</a:t>
            </a:r>
            <a:r>
              <a:rPr lang="fr-FR" sz="2800" b="1" dirty="0" smtClean="0"/>
              <a:t> l'ADN</a:t>
            </a:r>
            <a:r>
              <a:rPr lang="fr-FR" sz="2800" dirty="0" smtClean="0"/>
              <a:t>.</a:t>
            </a:r>
          </a:p>
          <a:p>
            <a:pPr>
              <a:buNone/>
            </a:pPr>
            <a:r>
              <a:rPr lang="fr-FR" sz="2800" dirty="0" smtClean="0"/>
              <a:t> </a:t>
            </a:r>
          </a:p>
          <a:p>
            <a:r>
              <a:rPr lang="fr-FR" sz="2800" dirty="0" smtClean="0"/>
              <a:t>Elle est </a:t>
            </a:r>
            <a:r>
              <a:rPr lang="fr-FR" sz="2800" b="1" dirty="0" smtClean="0"/>
              <a:t>dynamique</a:t>
            </a:r>
            <a:r>
              <a:rPr lang="fr-FR" sz="2800" dirty="0" smtClean="0"/>
              <a:t> assurant la régulation de processus fondamentaux du noyau.</a:t>
            </a:r>
          </a:p>
          <a:p>
            <a:pPr>
              <a:buNone/>
            </a:pPr>
            <a:r>
              <a:rPr lang="fr-FR" sz="2800" dirty="0" smtClean="0"/>
              <a:t> </a:t>
            </a:r>
          </a:p>
          <a:p>
            <a:r>
              <a:rPr lang="fr-FR" sz="2800" dirty="0" smtClean="0"/>
              <a:t>La structure de base de </a:t>
            </a:r>
            <a:r>
              <a:rPr lang="fr-FR" sz="2800" b="1" dirty="0" smtClean="0"/>
              <a:t>la chromatine </a:t>
            </a:r>
            <a:r>
              <a:rPr lang="fr-FR" sz="2800" dirty="0" smtClean="0"/>
              <a:t>est sous forme d’un </a:t>
            </a:r>
            <a:r>
              <a:rPr lang="fr-FR" sz="2800" b="1" dirty="0" smtClean="0"/>
              <a:t>chapelet de particules </a:t>
            </a:r>
            <a:r>
              <a:rPr lang="fr-FR" sz="2800" dirty="0" smtClean="0"/>
              <a:t>reliées les unes aux autres par un </a:t>
            </a:r>
            <a:r>
              <a:rPr lang="fr-FR" sz="2800" b="1" dirty="0" smtClean="0"/>
              <a:t>filament d’ADN</a:t>
            </a:r>
            <a:r>
              <a:rPr lang="fr-FR" sz="2800" dirty="0" smtClean="0"/>
              <a:t>. </a:t>
            </a:r>
          </a:p>
          <a:p>
            <a:endParaRPr lang="fr-FR" sz="2800" dirty="0" smtClean="0"/>
          </a:p>
          <a:p>
            <a:r>
              <a:rPr lang="fr-FR" sz="2800" dirty="0" smtClean="0"/>
              <a:t>Ces particules élémentaires ont été </a:t>
            </a:r>
            <a:r>
              <a:rPr lang="fr-FR" sz="2800" dirty="0" err="1" smtClean="0"/>
              <a:t>nommées</a:t>
            </a:r>
            <a:r>
              <a:rPr lang="fr-FR" sz="2800" dirty="0" err="1" smtClean="0">
                <a:solidFill>
                  <a:srgbClr val="C00000"/>
                </a:solidFill>
              </a:rPr>
              <a:t>"nucléosomes</a:t>
            </a:r>
            <a:r>
              <a:rPr lang="fr-FR" sz="2800" dirty="0" smtClean="0"/>
              <a:t>"</a:t>
            </a:r>
          </a:p>
          <a:p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C367-F3EC-40E3-B33A-E073E3397028}" type="slidenum">
              <a:rPr lang="fr-CH" smtClean="0"/>
              <a:pPr/>
              <a:t>3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C367-F3EC-40E3-B33A-E073E3397028}" type="slidenum">
              <a:rPr lang="fr-CH" smtClean="0"/>
              <a:pPr/>
              <a:t>30</a:t>
            </a:fld>
            <a:endParaRPr lang="fr-CH"/>
          </a:p>
        </p:txBody>
      </p:sp>
      <p:pic>
        <p:nvPicPr>
          <p:cNvPr id="51202" name="Picture 2" descr="C:\Users\DELL\Downloads\Representation-schematique-de-la-structure-chromatinienne-Illustration-tiree-du-si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2152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C367-F3EC-40E3-B33A-E073E3397028}" type="slidenum">
              <a:rPr lang="fr-CH" smtClean="0"/>
              <a:pPr/>
              <a:t>31</a:t>
            </a:fld>
            <a:endParaRPr lang="fr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409575"/>
            <a:ext cx="821055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C367-F3EC-40E3-B33A-E073E3397028}" type="slidenum">
              <a:rPr lang="fr-CH" smtClean="0"/>
              <a:pPr/>
              <a:t>4</a:t>
            </a:fld>
            <a:endParaRPr lang="fr-CH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La Chromatine : Structure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50"/>
            <a:ext cx="8358246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500562" y="3857628"/>
            <a:ext cx="500066" cy="42862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57298"/>
            <a:ext cx="8786842" cy="484030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fr-FR" dirty="0" smtClean="0"/>
          </a:p>
          <a:p>
            <a:pPr algn="just"/>
            <a:r>
              <a:rPr lang="fr-FR" sz="2800" b="1" dirty="0" smtClean="0">
                <a:solidFill>
                  <a:srgbClr val="C00000"/>
                </a:solidFill>
              </a:rPr>
              <a:t>1) Les histones :</a:t>
            </a:r>
            <a:r>
              <a:rPr lang="fr-FR" sz="2800" b="1" dirty="0" smtClean="0"/>
              <a:t> s</a:t>
            </a:r>
            <a:r>
              <a:rPr lang="fr-FR" sz="2800" dirty="0" smtClean="0"/>
              <a:t>ont des petites protéines basiques de 110 à 250 acides aminés riches en acides aminés </a:t>
            </a:r>
            <a:r>
              <a:rPr lang="fr-FR" sz="2800" b="1" dirty="0" smtClean="0"/>
              <a:t>hydrophobes</a:t>
            </a:r>
            <a:r>
              <a:rPr lang="fr-FR" sz="2800" dirty="0" smtClean="0"/>
              <a:t> chargés positivement </a:t>
            </a:r>
            <a:r>
              <a:rPr lang="fr-FR" sz="2800" b="1" dirty="0" smtClean="0"/>
              <a:t>(lysine et arginine). </a:t>
            </a:r>
            <a:r>
              <a:rPr lang="fr-FR" sz="2800" dirty="0" smtClean="0"/>
              <a:t>Ils possèdent des extrémités N- et C-terminales.</a:t>
            </a:r>
          </a:p>
          <a:p>
            <a:pPr algn="just"/>
            <a:endParaRPr lang="fr-FR" sz="2800" dirty="0" smtClean="0"/>
          </a:p>
          <a:p>
            <a:pPr algn="just"/>
            <a:r>
              <a:rPr lang="fr-FR" sz="2800" dirty="0" smtClean="0"/>
              <a:t>Les histones </a:t>
            </a:r>
            <a:r>
              <a:rPr lang="fr-FR" sz="2800" b="1" dirty="0" smtClean="0"/>
              <a:t>H2A, H2B, H3 et H4 </a:t>
            </a:r>
            <a:r>
              <a:rPr lang="fr-FR" sz="2800" dirty="0" smtClean="0"/>
              <a:t>(11 à 15 </a:t>
            </a:r>
            <a:r>
              <a:rPr lang="fr-FR" sz="2800" dirty="0" err="1" smtClean="0"/>
              <a:t>KDa</a:t>
            </a:r>
            <a:r>
              <a:rPr lang="fr-FR" sz="2800" dirty="0" smtClean="0"/>
              <a:t>) sont présentes en quantité relativement égales, et en double exemplaire, formant </a:t>
            </a:r>
            <a:r>
              <a:rPr lang="fr-FR" sz="2800" b="1" dirty="0" smtClean="0">
                <a:solidFill>
                  <a:srgbClr val="C00000"/>
                </a:solidFill>
              </a:rPr>
              <a:t>un </a:t>
            </a:r>
            <a:r>
              <a:rPr lang="fr-FR" sz="2800" b="1" dirty="0" err="1" smtClean="0">
                <a:solidFill>
                  <a:srgbClr val="C00000"/>
                </a:solidFill>
              </a:rPr>
              <a:t>octamère</a:t>
            </a:r>
            <a:r>
              <a:rPr lang="fr-FR" sz="2800" b="1" dirty="0" smtClean="0">
                <a:solidFill>
                  <a:srgbClr val="C00000"/>
                </a:solidFill>
              </a:rPr>
              <a:t> </a:t>
            </a:r>
            <a:r>
              <a:rPr lang="fr-FR" sz="2800" dirty="0" smtClean="0"/>
              <a:t>d’histones constituant un </a:t>
            </a:r>
            <a:r>
              <a:rPr lang="fr-FR" sz="2800" b="1" dirty="0" smtClean="0"/>
              <a:t>cœur protéique </a:t>
            </a:r>
            <a:r>
              <a:rPr lang="fr-FR" sz="2800" dirty="0" smtClean="0"/>
              <a:t>en forme de disque.</a:t>
            </a:r>
          </a:p>
          <a:p>
            <a:pPr algn="just"/>
            <a:endParaRPr lang="fr-FR" sz="2800" dirty="0" smtClean="0"/>
          </a:p>
          <a:p>
            <a:pPr algn="just"/>
            <a:r>
              <a:rPr lang="fr-FR" sz="2800" dirty="0" smtClean="0"/>
              <a:t>Autour de L’</a:t>
            </a:r>
            <a:r>
              <a:rPr lang="fr-FR" sz="2800" dirty="0" err="1" smtClean="0"/>
              <a:t>octamère</a:t>
            </a:r>
            <a:r>
              <a:rPr lang="fr-FR" sz="2800" dirty="0" smtClean="0"/>
              <a:t> s’enroule 1.7 tour d’ADN (soit 147 paires </a:t>
            </a:r>
            <a:r>
              <a:rPr lang="fr-FR" sz="2800" dirty="0" err="1" smtClean="0"/>
              <a:t>debases</a:t>
            </a:r>
            <a:r>
              <a:rPr lang="fr-FR" sz="2800" dirty="0" smtClean="0"/>
              <a:t>), formant </a:t>
            </a:r>
            <a:r>
              <a:rPr lang="fr-FR" sz="2800" b="1" dirty="0" smtClean="0">
                <a:solidFill>
                  <a:srgbClr val="C00000"/>
                </a:solidFill>
              </a:rPr>
              <a:t>le nucléosome</a:t>
            </a:r>
            <a:r>
              <a:rPr lang="fr-FR" sz="2800" dirty="0" smtClean="0"/>
              <a:t>.</a:t>
            </a:r>
          </a:p>
          <a:p>
            <a:pPr algn="just"/>
            <a:endParaRPr lang="fr-FR" sz="2800" dirty="0" smtClean="0"/>
          </a:p>
          <a:p>
            <a:pPr algn="ctr"/>
            <a:r>
              <a:rPr lang="fr-FR" sz="2600" b="1" dirty="0" smtClean="0">
                <a:latin typeface="Times New Roman" pitchFamily="18" charset="0"/>
                <a:cs typeface="Times New Roman" pitchFamily="18" charset="0"/>
              </a:rPr>
              <a:t>Donc le nucléosome est formé de 8 histones de cœur ([H2A, H2B, H3 et H4]x2) autour desquelles s’enroule d’ADN.</a:t>
            </a:r>
            <a:endParaRPr lang="fr-FR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C367-F3EC-40E3-B33A-E073E3397028}" type="slidenum">
              <a:rPr lang="fr-CH" smtClean="0"/>
              <a:pPr/>
              <a:t>5</a:t>
            </a:fld>
            <a:endParaRPr lang="fr-CH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La Chromatine : Composition</a:t>
            </a:r>
            <a:endParaRPr lang="fr-FR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800" b="1" dirty="0" smtClean="0">
                <a:solidFill>
                  <a:srgbClr val="C00000"/>
                </a:solidFill>
              </a:rPr>
              <a:t>2) Les protéines non histones : </a:t>
            </a:r>
          </a:p>
          <a:p>
            <a:pPr>
              <a:buNone/>
            </a:pPr>
            <a:r>
              <a:rPr lang="fr-FR" sz="2400" dirty="0" smtClean="0"/>
              <a:t>Elles vont assurer une série de fonctions, ce sont des facteurs protéiques nécessaires à :</a:t>
            </a:r>
          </a:p>
          <a:p>
            <a:pPr>
              <a:buNone/>
            </a:pPr>
            <a:r>
              <a:rPr lang="fr-FR" sz="2400" dirty="0" smtClean="0"/>
              <a:t>- La transcription</a:t>
            </a:r>
          </a:p>
          <a:p>
            <a:pPr>
              <a:buNone/>
            </a:pPr>
            <a:r>
              <a:rPr lang="fr-FR" sz="2400" dirty="0" smtClean="0"/>
              <a:t>- La régulation de l’expression génique</a:t>
            </a:r>
          </a:p>
          <a:p>
            <a:pPr>
              <a:buFontTx/>
              <a:buChar char="-"/>
            </a:pPr>
            <a:r>
              <a:rPr lang="fr-FR" sz="2400" dirty="0" smtClean="0"/>
              <a:t>La réplication.</a:t>
            </a:r>
          </a:p>
          <a:p>
            <a:pPr>
              <a:buFontTx/>
              <a:buChar char="-"/>
            </a:pPr>
            <a:endParaRPr lang="fr-FR" sz="2400" dirty="0" smtClean="0"/>
          </a:p>
          <a:p>
            <a:r>
              <a:rPr lang="fr-FR" sz="2400" dirty="0" smtClean="0"/>
              <a:t>Ce sont également des </a:t>
            </a:r>
            <a:r>
              <a:rPr lang="fr-FR" sz="2400" dirty="0" err="1" smtClean="0"/>
              <a:t>topoisomérases</a:t>
            </a:r>
            <a:r>
              <a:rPr lang="fr-FR" sz="2400" dirty="0" smtClean="0"/>
              <a:t> ou des HMG (High </a:t>
            </a:r>
            <a:r>
              <a:rPr lang="fr-FR" sz="2400" dirty="0" err="1" smtClean="0"/>
              <a:t>Mobility</a:t>
            </a:r>
            <a:r>
              <a:rPr lang="fr-FR" sz="2400" dirty="0" smtClean="0"/>
              <a:t> Group) 14 et 17 qui interviennent dans l’organisation chromatinienne et stabilisent la structure en collier de perles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C367-F3EC-40E3-B33A-E073E3397028}" type="slidenum">
              <a:rPr lang="fr-CH" smtClean="0"/>
              <a:pPr/>
              <a:t>6</a:t>
            </a:fld>
            <a:endParaRPr lang="fr-CH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La Chromatine : Composition</a:t>
            </a:r>
            <a:endParaRPr lang="fr-FR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C367-F3EC-40E3-B33A-E073E3397028}" type="slidenum">
              <a:rPr lang="fr-CH" smtClean="0"/>
              <a:pPr/>
              <a:t>7</a:t>
            </a:fld>
            <a:endParaRPr lang="fr-CH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La Chromatine : Composition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50"/>
            <a:ext cx="8358246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C367-F3EC-40E3-B33A-E073E3397028}" type="slidenum">
              <a:rPr lang="fr-CH" smtClean="0"/>
              <a:pPr/>
              <a:t>8</a:t>
            </a:fld>
            <a:endParaRPr lang="fr-CH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La Chromatine : Composition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87" y="2980546"/>
            <a:ext cx="7286625" cy="359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1357298"/>
            <a:ext cx="885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 L'unité fondamentale de la chromatine est le nucléosome. Il est stabilisé par la présence de l’histone H1 (20kDa), qui est </a:t>
            </a:r>
            <a:r>
              <a:rPr lang="fr-FR" sz="2400" dirty="0" err="1" smtClean="0"/>
              <a:t>extranucléosomique</a:t>
            </a:r>
            <a:r>
              <a:rPr lang="fr-FR" sz="2400" dirty="0" smtClean="0"/>
              <a:t>  et ne fait pas partie du cœur</a:t>
            </a:r>
            <a:endParaRPr lang="fr-FR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C367-F3EC-40E3-B33A-E073E3397028}" type="slidenum">
              <a:rPr lang="fr-CH" smtClean="0"/>
              <a:pPr/>
              <a:t>9</a:t>
            </a:fld>
            <a:endParaRPr lang="fr-CH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Structure de la chromatine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14282" y="1000108"/>
            <a:ext cx="8929718" cy="3714776"/>
          </a:xfrm>
        </p:spPr>
        <p:txBody>
          <a:bodyPr/>
          <a:lstStyle/>
          <a:p>
            <a:r>
              <a:rPr lang="fr-FR" sz="2400" dirty="0" smtClean="0"/>
              <a:t>En microscopie électronique, elle apparait sous 02 aspects:</a:t>
            </a:r>
          </a:p>
          <a:p>
            <a:pPr algn="ctr"/>
            <a:r>
              <a:rPr lang="fr-FR" sz="2800" dirty="0" smtClean="0">
                <a:solidFill>
                  <a:srgbClr val="C00000"/>
                </a:solidFill>
              </a:rPr>
              <a:t>1. </a:t>
            </a:r>
            <a:r>
              <a:rPr lang="fr-FR" sz="2800" dirty="0" err="1" smtClean="0">
                <a:solidFill>
                  <a:srgbClr val="C00000"/>
                </a:solidFill>
              </a:rPr>
              <a:t>Hétérochromatine</a:t>
            </a:r>
            <a:r>
              <a:rPr lang="fr-FR" sz="2800" dirty="0" smtClean="0">
                <a:solidFill>
                  <a:srgbClr val="C00000"/>
                </a:solidFill>
              </a:rPr>
              <a:t> </a:t>
            </a:r>
            <a:r>
              <a:rPr lang="fr-FR" sz="2800" dirty="0" smtClean="0"/>
              <a:t>: dense , foncée</a:t>
            </a:r>
          </a:p>
          <a:p>
            <a:pPr algn="ctr"/>
            <a:r>
              <a:rPr lang="fr-FR" sz="2800" dirty="0" smtClean="0">
                <a:solidFill>
                  <a:srgbClr val="C00000"/>
                </a:solidFill>
              </a:rPr>
              <a:t>2. </a:t>
            </a:r>
            <a:r>
              <a:rPr lang="fr-FR" sz="2800" dirty="0" err="1" smtClean="0">
                <a:solidFill>
                  <a:srgbClr val="C00000"/>
                </a:solidFill>
              </a:rPr>
              <a:t>Euchromatine</a:t>
            </a:r>
            <a:r>
              <a:rPr lang="fr-FR" sz="2800" dirty="0" smtClean="0">
                <a:solidFill>
                  <a:srgbClr val="C00000"/>
                </a:solidFill>
              </a:rPr>
              <a:t> </a:t>
            </a:r>
            <a:r>
              <a:rPr lang="fr-FR" sz="2800" dirty="0" smtClean="0"/>
              <a:t>:moins dense</a:t>
            </a:r>
            <a:endParaRPr lang="fr-FR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8" y="2500323"/>
            <a:ext cx="8239125" cy="435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6081</TotalTime>
  <Words>1184</Words>
  <Application>Microsoft Office PowerPoint</Application>
  <PresentationFormat>On-screen Show (4:3)</PresentationFormat>
  <Paragraphs>193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Thème Office</vt:lpstr>
      <vt:lpstr>Structure de la Chromatine</vt:lpstr>
      <vt:lpstr>INTRODUCTION</vt:lpstr>
      <vt:lpstr>La Chromatine : Structure</vt:lpstr>
      <vt:lpstr>La Chromatine : Structure</vt:lpstr>
      <vt:lpstr>La Chromatine : Composition</vt:lpstr>
      <vt:lpstr>La Chromatine : Composition</vt:lpstr>
      <vt:lpstr>La Chromatine : Composition</vt:lpstr>
      <vt:lpstr>La Chromatine : Composition</vt:lpstr>
      <vt:lpstr>Structure de la chromatine</vt:lpstr>
      <vt:lpstr>PowerPoint Presentation</vt:lpstr>
      <vt:lpstr>Structure de la chromatine</vt:lpstr>
      <vt:lpstr>Structure de la chromatine</vt:lpstr>
      <vt:lpstr>Le cycle cellulaire</vt:lpstr>
      <vt:lpstr>Le cycle cellulaire</vt:lpstr>
      <vt:lpstr>Le cycle cellulaire</vt:lpstr>
      <vt:lpstr>Le cycle cellulaire</vt:lpstr>
      <vt:lpstr>Le cycle cellulaire</vt:lpstr>
      <vt:lpstr>PowerPoint Presentation</vt:lpstr>
      <vt:lpstr>Le cycle cellulaire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Compaction de la chromatine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Cycle cellulaire, mitose</dc:title>
  <dc:creator>HP2730</dc:creator>
  <cp:lastModifiedBy>acer</cp:lastModifiedBy>
  <cp:revision>124</cp:revision>
  <dcterms:created xsi:type="dcterms:W3CDTF">2010-09-29T16:29:47Z</dcterms:created>
  <dcterms:modified xsi:type="dcterms:W3CDTF">2025-03-18T16:16:10Z</dcterms:modified>
</cp:coreProperties>
</file>