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12/02/2018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16"/>
          <p:cNvSpPr/>
          <p:nvPr/>
        </p:nvSpPr>
        <p:spPr>
          <a:xfrm>
            <a:off x="1870033" y="130515"/>
            <a:ext cx="5100711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sz="3200" b="1" dirty="0" smtClean="0"/>
              <a:t>II</a:t>
            </a:r>
            <a:r>
              <a:rPr lang="ar-DZ" sz="3200" b="1" dirty="0" smtClean="0"/>
              <a:t>الحسابات</a:t>
            </a:r>
            <a:endParaRPr lang="ar-DZ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Arrondir un rectangle avec un coin diagonal 16"/>
          <p:cNvSpPr/>
          <p:nvPr/>
        </p:nvSpPr>
        <p:spPr>
          <a:xfrm>
            <a:off x="490861" y="740115"/>
            <a:ext cx="7859053" cy="833939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هو اتفاقية بين البنك والزبون تنظّم من خلالها العمليات المالية القائمة سواءً إيداعات أو سحوبات أو غيرها.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Arrondir un rectangle avec un coin diagonal 16"/>
          <p:cNvSpPr/>
          <p:nvPr/>
        </p:nvSpPr>
        <p:spPr>
          <a:xfrm>
            <a:off x="7231379" y="3333875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حساب الاطلاع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Arrondir un rectangle avec un coin diagonal 16"/>
          <p:cNvSpPr/>
          <p:nvPr/>
        </p:nvSpPr>
        <p:spPr>
          <a:xfrm>
            <a:off x="7218315" y="4202488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الحساب الجاري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ectangle à coins arrondis 14"/>
          <p:cNvSpPr>
            <a:spLocks noChangeArrowheads="1"/>
          </p:cNvSpPr>
          <p:nvPr/>
        </p:nvSpPr>
        <p:spPr bwMode="auto">
          <a:xfrm>
            <a:off x="62363" y="3257675"/>
            <a:ext cx="7169016" cy="7620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حساب بدون أجل يتمّ السحب منه بدون </a:t>
            </a:r>
            <a:r>
              <a:rPr lang="ar-D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قيود ولا شروط</a:t>
            </a: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، ويشترط  </a:t>
            </a:r>
            <a:r>
              <a:rPr lang="ar-DZ" sz="20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الشيك</a:t>
            </a: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 وأن يكون </a:t>
            </a:r>
          </a:p>
          <a:p>
            <a:pPr lvl="0" algn="ctr" rtl="1"/>
            <a:r>
              <a:rPr lang="ar-DZ" sz="20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دائنا</a:t>
            </a: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 دائما، أي أنّه لا يسمح بسحب مبلغ أكبر من المتوفّر. ويسمى أيضا حساب الشيك</a:t>
            </a:r>
            <a:endParaRPr lang="ar-DZ" sz="20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à coins arrondis 14"/>
          <p:cNvSpPr>
            <a:spLocks noChangeArrowheads="1"/>
          </p:cNvSpPr>
          <p:nvPr/>
        </p:nvSpPr>
        <p:spPr bwMode="auto">
          <a:xfrm>
            <a:off x="437351" y="4164388"/>
            <a:ext cx="6780964" cy="6858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له نفس الخصائص غير أنّه يفتح </a:t>
            </a:r>
            <a:r>
              <a:rPr lang="ar-D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للتجار </a:t>
            </a: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المهنيين، وينبغي ان تكون عملياته مفصولةعن </a:t>
            </a:r>
          </a:p>
          <a:p>
            <a:pPr lvl="0" algn="ctr" rtl="1"/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حساباتهم كأفراد، ويمكن ان يكون </a:t>
            </a:r>
            <a:r>
              <a:rPr lang="ar-D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مدينا</a:t>
            </a: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 ويستفيد أصحابه من السجب على </a:t>
            </a:r>
            <a:r>
              <a:rPr lang="ar-D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المكشوف</a:t>
            </a: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DZ" sz="20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5" name="Arrondir un rectangle avec un coin diagonal 16"/>
          <p:cNvSpPr/>
          <p:nvPr/>
        </p:nvSpPr>
        <p:spPr>
          <a:xfrm>
            <a:off x="2143821" y="1676400"/>
            <a:ext cx="4227950" cy="3810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وهناك عدّة انواع للحسابات نذكر منها:</a:t>
            </a:r>
            <a:endParaRPr lang="fr-F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7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684" y="4945252"/>
            <a:ext cx="623334" cy="64807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Arrondir un rectangle avec un coin diagonal 16"/>
          <p:cNvSpPr/>
          <p:nvPr/>
        </p:nvSpPr>
        <p:spPr>
          <a:xfrm>
            <a:off x="7259088" y="5892574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DZ" sz="24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الحساب على الدّفتر</a:t>
            </a:r>
          </a:p>
          <a:p>
            <a:pPr algn="ctr"/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9" name="Rectangle à coins arrondis 14"/>
          <p:cNvSpPr>
            <a:spLocks noChangeArrowheads="1"/>
          </p:cNvSpPr>
          <p:nvPr/>
        </p:nvSpPr>
        <p:spPr bwMode="auto">
          <a:xfrm>
            <a:off x="1034072" y="5816374"/>
            <a:ext cx="6245798" cy="6858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 لا يشترط </a:t>
            </a:r>
            <a:r>
              <a:rPr lang="ar-D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الشيك</a:t>
            </a: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 بل تسجّل العمليات في </a:t>
            </a:r>
            <a:r>
              <a:rPr lang="ar-D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دفتر</a:t>
            </a: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 يمنح للزبون. لا يمكن ان يكون </a:t>
            </a:r>
          </a:p>
          <a:p>
            <a:pPr lvl="0" algn="ctr" rtl="1"/>
            <a:r>
              <a:rPr lang="ar-D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مدينا</a:t>
            </a: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، يمكن أن يستفيد صاحبه من </a:t>
            </a:r>
            <a:r>
              <a:rPr lang="ar-D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فائدة</a:t>
            </a: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DZ" sz="20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0" name="Arrondir un rectangle avec un coin diagonal 16"/>
          <p:cNvSpPr/>
          <p:nvPr/>
        </p:nvSpPr>
        <p:spPr>
          <a:xfrm>
            <a:off x="7252161" y="4964488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الحساب لأجل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1" name="Rectangle à coins arrondis 14"/>
          <p:cNvSpPr>
            <a:spLocks noChangeArrowheads="1"/>
          </p:cNvSpPr>
          <p:nvPr/>
        </p:nvSpPr>
        <p:spPr bwMode="auto">
          <a:xfrm>
            <a:off x="867817" y="4964488"/>
            <a:ext cx="6391271" cy="6858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له يتطلّب هذا الحساب بعض </a:t>
            </a:r>
            <a:r>
              <a:rPr lang="ar-D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القيود والشروط </a:t>
            </a: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أهمّها </a:t>
            </a:r>
            <a:r>
              <a:rPr lang="ar-D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مدّة الإيداع </a:t>
            </a: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التي لا يمكن ان </a:t>
            </a:r>
          </a:p>
          <a:p>
            <a:pPr lvl="0" algn="ctr" rtl="1"/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تسحبالاموال قبل انقضائها. يدرّ هذا الحساب </a:t>
            </a:r>
            <a:r>
              <a:rPr lang="ar-DZ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فوائد</a:t>
            </a: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DZ" sz="20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2" name="Picture 21" descr="C:\Users\HAMZA\Pictures\prezi\clipart-pointing-hand-512x512-241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3798103" y="2269300"/>
            <a:ext cx="988556" cy="734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C:\Users\HAMZA\Pictures\prezi\clipart-pointing-hand-512x512-241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1993591" y="2285597"/>
            <a:ext cx="988556" cy="734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C:\Users\HAMZA\Pictures\prezi\clipart-pointing-hand-512x512-241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557522" y="2269300"/>
            <a:ext cx="988556" cy="7346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08634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16"/>
          <p:cNvSpPr/>
          <p:nvPr/>
        </p:nvSpPr>
        <p:spPr>
          <a:xfrm>
            <a:off x="1870033" y="130515"/>
            <a:ext cx="5100711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/>
              <a:t>عمليات على الحسابات </a:t>
            </a:r>
            <a:endParaRPr lang="ar-DZ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Arrondir un rectangle avec un coin diagonal 16"/>
          <p:cNvSpPr/>
          <p:nvPr/>
        </p:nvSpPr>
        <p:spPr>
          <a:xfrm>
            <a:off x="7218314" y="2942734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الإيداع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Arrondir un rectangle avec un coin diagonal 16"/>
          <p:cNvSpPr/>
          <p:nvPr/>
        </p:nvSpPr>
        <p:spPr>
          <a:xfrm>
            <a:off x="7218315" y="4202488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السحب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ectangle à coins arrondis 14"/>
          <p:cNvSpPr>
            <a:spLocks noChangeArrowheads="1"/>
          </p:cNvSpPr>
          <p:nvPr/>
        </p:nvSpPr>
        <p:spPr bwMode="auto">
          <a:xfrm>
            <a:off x="83145" y="2927023"/>
            <a:ext cx="7169016" cy="6858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عملية تغذية الحساب باموال جديدة تزيد من رصيد الزبون وقدرة البنك على الإقراض</a:t>
            </a:r>
            <a:endParaRPr lang="ar-DZ" sz="20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à coins arrondis 14"/>
          <p:cNvSpPr>
            <a:spLocks noChangeArrowheads="1"/>
          </p:cNvSpPr>
          <p:nvPr/>
        </p:nvSpPr>
        <p:spPr bwMode="auto">
          <a:xfrm>
            <a:off x="437351" y="4164388"/>
            <a:ext cx="6780964" cy="6858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 هي العملية العكسية للإيداعات، حيث تُنقص من رصيد الزبون، ويمكن ان يمنح البنك</a:t>
            </a:r>
          </a:p>
          <a:p>
            <a:pPr lvl="0" algn="ctr" rtl="1"/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 المسحوبات للزبون او من يؤمر بالدفع له.</a:t>
            </a:r>
            <a:endParaRPr lang="ar-DZ" sz="20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5" name="Arrondir un rectangle avec un coin diagonal 16"/>
          <p:cNvSpPr/>
          <p:nvPr/>
        </p:nvSpPr>
        <p:spPr>
          <a:xfrm>
            <a:off x="2292556" y="1295400"/>
            <a:ext cx="4227950" cy="3810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هناك ثلاث  عمليات على للحسابات:</a:t>
            </a:r>
            <a:endParaRPr lang="fr-F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0" name="Arrondir un rectangle avec un coin diagonal 16"/>
          <p:cNvSpPr/>
          <p:nvPr/>
        </p:nvSpPr>
        <p:spPr>
          <a:xfrm>
            <a:off x="7273944" y="5343121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التّحويل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1" name="Rectangle à coins arrondis 14"/>
          <p:cNvSpPr>
            <a:spLocks noChangeArrowheads="1"/>
          </p:cNvSpPr>
          <p:nvPr/>
        </p:nvSpPr>
        <p:spPr bwMode="auto">
          <a:xfrm>
            <a:off x="125685" y="5307388"/>
            <a:ext cx="7071848" cy="6858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هي عملية نقل الأموال من حساب إلى حساب في نفس البنك او بين حسابين في بنكين </a:t>
            </a:r>
          </a:p>
          <a:p>
            <a:pPr lvl="0" algn="ctr" rtl="1"/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مختلفين وبموجب هذه العملية يزيد حساب المستفيد (الدائن) وينقص حساب المحوّل (المدين).</a:t>
            </a:r>
            <a:endParaRPr lang="ar-DZ" sz="20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2" name="Picture 21" descr="C:\Users\HAMZA\Pictures\prezi\clipart-pointing-hand-512x512-241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3811169" y="1952280"/>
            <a:ext cx="988556" cy="7346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0493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13" grpId="0" animBg="1"/>
      <p:bldP spid="15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16"/>
          <p:cNvSpPr/>
          <p:nvPr/>
        </p:nvSpPr>
        <p:spPr>
          <a:xfrm>
            <a:off x="1870033" y="130515"/>
            <a:ext cx="5100711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/>
              <a:t>فتح وإقفال الحسابات </a:t>
            </a:r>
            <a:endParaRPr lang="ar-DZ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Arrondir un rectangle avec un coin diagonal 16"/>
          <p:cNvSpPr/>
          <p:nvPr/>
        </p:nvSpPr>
        <p:spPr>
          <a:xfrm>
            <a:off x="6788015" y="2721990"/>
            <a:ext cx="2302473" cy="80913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فتح الحساب للشخص الطبيعي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ectangle à coins arrondis 14"/>
          <p:cNvSpPr>
            <a:spLocks noChangeArrowheads="1"/>
          </p:cNvSpPr>
          <p:nvPr/>
        </p:nvSpPr>
        <p:spPr bwMode="auto">
          <a:xfrm>
            <a:off x="139539" y="2812080"/>
            <a:ext cx="6662331" cy="6858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تخضع لشروط قانون النقد والقرض: البلوغ والأهلية القانونية والحقوق المدنية، </a:t>
            </a:r>
          </a:p>
          <a:p>
            <a:pPr lvl="0" algn="ctr" rtl="1"/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وهناك استثناءات.</a:t>
            </a:r>
            <a:endParaRPr lang="ar-DZ" sz="20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à coins arrondis 14"/>
          <p:cNvSpPr>
            <a:spLocks noChangeArrowheads="1"/>
          </p:cNvSpPr>
          <p:nvPr/>
        </p:nvSpPr>
        <p:spPr bwMode="auto">
          <a:xfrm>
            <a:off x="125684" y="4207049"/>
            <a:ext cx="6655279" cy="6858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 لصالح المؤسسات، يشترط الشخصية القانونية. ويتم تفويض المدير للتصرف في الحساب</a:t>
            </a:r>
            <a:endParaRPr lang="ar-DZ" sz="20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5" name="Arrondir un rectangle avec un coin diagonal 16"/>
          <p:cNvSpPr/>
          <p:nvPr/>
        </p:nvSpPr>
        <p:spPr>
          <a:xfrm>
            <a:off x="2292556" y="1406236"/>
            <a:ext cx="4227950" cy="3810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فتح الحسابات</a:t>
            </a:r>
            <a:endParaRPr lang="fr-F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1" name="Picture 10" descr="C:\Users\HAMZA\Pictures\prezi\clipart-pointing-hand-512x512-241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4064029" y="1973063"/>
            <a:ext cx="988556" cy="73461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Arrondir un rectangle avec un coin diagonal 16"/>
          <p:cNvSpPr/>
          <p:nvPr/>
        </p:nvSpPr>
        <p:spPr>
          <a:xfrm>
            <a:off x="6834600" y="4102721"/>
            <a:ext cx="2302473" cy="80913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فتح الحساب للشخص المعنوي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1396631" y="4911855"/>
            <a:ext cx="6019800" cy="1942879"/>
          </a:xfrm>
          <a:prstGeom prst="cloudCallout">
            <a:avLst>
              <a:gd name="adj1" fmla="val -49585"/>
              <a:gd name="adj2" fmla="val -629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ar-DZ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الخلاصة:</a:t>
            </a:r>
          </a:p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-الأهلية</a:t>
            </a:r>
          </a:p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-الشخصية القانونية</a:t>
            </a:r>
          </a:p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-ملأ بطاقتي المعلومات</a:t>
            </a:r>
          </a:p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-استخراج لشيك</a:t>
            </a:r>
            <a:endParaRPr lang="ar-DZ" sz="24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816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75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5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75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5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75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2" grpId="0" animBg="1"/>
      <p:bldP spid="13" grpId="0" animBg="1"/>
      <p:bldP spid="15" grpId="0" animBg="1"/>
      <p:bldP spid="14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16"/>
          <p:cNvSpPr/>
          <p:nvPr/>
        </p:nvSpPr>
        <p:spPr>
          <a:xfrm>
            <a:off x="1870033" y="130515"/>
            <a:ext cx="5100711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/>
              <a:t>الودائع</a:t>
            </a:r>
            <a:endParaRPr lang="ar-DZ" sz="32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Arrondir un rectangle avec un coin diagonal 16"/>
          <p:cNvSpPr/>
          <p:nvPr/>
        </p:nvSpPr>
        <p:spPr>
          <a:xfrm>
            <a:off x="490861" y="740115"/>
            <a:ext cx="7859053" cy="833939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كلّ ما يضعه الأفراد أو المؤسسات في البن على سبيل الحفظ أو التوظيف.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Arrondir un rectangle avec un coin diagonal 16"/>
          <p:cNvSpPr/>
          <p:nvPr/>
        </p:nvSpPr>
        <p:spPr>
          <a:xfrm>
            <a:off x="7231379" y="3333875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الودائع الجارية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Arrondir un rectangle avec un coin diagonal 16"/>
          <p:cNvSpPr/>
          <p:nvPr/>
        </p:nvSpPr>
        <p:spPr>
          <a:xfrm>
            <a:off x="7218315" y="4202488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الودائع لأجل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ectangle à coins arrondis 14"/>
          <p:cNvSpPr>
            <a:spLocks noChangeArrowheads="1"/>
          </p:cNvSpPr>
          <p:nvPr/>
        </p:nvSpPr>
        <p:spPr bwMode="auto">
          <a:xfrm>
            <a:off x="62363" y="3257675"/>
            <a:ext cx="7169016" cy="7620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4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يحقّ لأصحابها سحبها في أ وقت، ولا تدرّ فوائد.</a:t>
            </a:r>
            <a:endParaRPr lang="ar-DZ" sz="20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Rectangle à coins arrondis 14"/>
          <p:cNvSpPr>
            <a:spLocks noChangeArrowheads="1"/>
          </p:cNvSpPr>
          <p:nvPr/>
        </p:nvSpPr>
        <p:spPr bwMode="auto">
          <a:xfrm>
            <a:off x="437351" y="4164388"/>
            <a:ext cx="6780964" cy="6858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توضع لدى البنك لفترة معيّنة لا يحق لأصحابها سحبها قبل ذلك، تدرّ فوائد.</a:t>
            </a:r>
            <a:endParaRPr lang="ar-DZ" sz="20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5" name="Arrondir un rectangle avec un coin diagonal 16"/>
          <p:cNvSpPr/>
          <p:nvPr/>
        </p:nvSpPr>
        <p:spPr>
          <a:xfrm>
            <a:off x="2143821" y="1676400"/>
            <a:ext cx="4227950" cy="3810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وهناك عدّة انواع للودائع نذكر منها:</a:t>
            </a:r>
            <a:endParaRPr lang="fr-F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7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684" y="4945252"/>
            <a:ext cx="623334" cy="64807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Arrondir un rectangle avec un coin diagonal 16"/>
          <p:cNvSpPr/>
          <p:nvPr/>
        </p:nvSpPr>
        <p:spPr>
          <a:xfrm>
            <a:off x="7259088" y="5892574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DZ" sz="24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الودائع الائتمانية</a:t>
            </a:r>
          </a:p>
          <a:p>
            <a:pPr algn="ctr"/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9" name="Rectangle à coins arrondis 14"/>
          <p:cNvSpPr>
            <a:spLocks noChangeArrowheads="1"/>
          </p:cNvSpPr>
          <p:nvPr/>
        </p:nvSpPr>
        <p:spPr bwMode="auto">
          <a:xfrm>
            <a:off x="1034072" y="5816374"/>
            <a:ext cx="6245798" cy="6858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 تسجيلات محاسبية ناتجة عن حركة الأموال بين حسابات المودعين </a:t>
            </a:r>
          </a:p>
          <a:p>
            <a:pPr lvl="0" algn="ctr" rtl="1"/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(في حالة لم يتمّ سحبها)</a:t>
            </a:r>
            <a:endParaRPr lang="ar-DZ" sz="20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0" name="Arrondir un rectangle avec un coin diagonal 16"/>
          <p:cNvSpPr/>
          <p:nvPr/>
        </p:nvSpPr>
        <p:spPr>
          <a:xfrm>
            <a:off x="7252161" y="4964488"/>
            <a:ext cx="1872175" cy="609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الودائع الادخارية</a:t>
            </a:r>
            <a:endParaRPr lang="ar-DZ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1" name="Rectangle à coins arrondis 14"/>
          <p:cNvSpPr>
            <a:spLocks noChangeArrowheads="1"/>
          </p:cNvSpPr>
          <p:nvPr/>
        </p:nvSpPr>
        <p:spPr bwMode="auto">
          <a:xfrm>
            <a:off x="867817" y="4964488"/>
            <a:ext cx="6391271" cy="685800"/>
          </a:xfrm>
          <a:prstGeom prst="roundRect">
            <a:avLst>
              <a:gd name="adj" fmla="val 16667"/>
            </a:avLst>
          </a:prstGeom>
          <a:solidFill>
            <a:srgbClr val="DC9E1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rtl="1"/>
            <a:r>
              <a:rPr lang="ar-DZ" sz="2000" b="1" dirty="0" smtClean="0">
                <a:solidFill>
                  <a:schemeClr val="dk1"/>
                </a:solidFill>
                <a:latin typeface="Sakkal Majalla" pitchFamily="2" charset="-78"/>
                <a:cs typeface="Sakkal Majalla" pitchFamily="2" charset="-78"/>
              </a:rPr>
              <a:t>لفترات طويلة، يضع البنوك قيودا أكبر لسحبها، تدرّ فوائد أكبر</a:t>
            </a:r>
            <a:endParaRPr lang="ar-DZ" sz="2000" b="1" dirty="0">
              <a:solidFill>
                <a:schemeClr val="dk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2" name="Picture 21" descr="C:\Users\HAMZA\Pictures\prezi\clipart-pointing-hand-512x512-241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3798103" y="2269300"/>
            <a:ext cx="988556" cy="734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C:\Users\HAMZA\Pictures\prezi\clipart-pointing-hand-512x512-241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1993591" y="2285597"/>
            <a:ext cx="988556" cy="734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C:\Users\HAMZA\Pictures\prezi\clipart-pointing-hand-512x512-241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557522" y="2269300"/>
            <a:ext cx="988556" cy="7346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77916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PresentationFormat>Affichage à l'écran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Thème Office</vt:lpstr>
      <vt:lpstr>NewsPrint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HP</cp:lastModifiedBy>
  <cp:revision>1</cp:revision>
  <dcterms:created xsi:type="dcterms:W3CDTF">2018-02-12T09:49:52Z</dcterms:created>
  <dcterms:modified xsi:type="dcterms:W3CDTF">2018-02-12T09:50:18Z</dcterms:modified>
</cp:coreProperties>
</file>