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3"/>
  </p:notesMasterIdLst>
  <p:sldIdLst>
    <p:sldId id="258" r:id="rId2"/>
    <p:sldId id="260" r:id="rId3"/>
    <p:sldId id="399" r:id="rId4"/>
    <p:sldId id="400" r:id="rId5"/>
    <p:sldId id="401" r:id="rId6"/>
    <p:sldId id="294" r:id="rId7"/>
    <p:sldId id="346" r:id="rId8"/>
    <p:sldId id="385" r:id="rId9"/>
    <p:sldId id="387" r:id="rId10"/>
    <p:sldId id="348" r:id="rId11"/>
    <p:sldId id="351" r:id="rId12"/>
    <p:sldId id="350" r:id="rId13"/>
    <p:sldId id="345" r:id="rId14"/>
    <p:sldId id="381" r:id="rId15"/>
    <p:sldId id="383" r:id="rId16"/>
    <p:sldId id="289" r:id="rId17"/>
    <p:sldId id="295" r:id="rId18"/>
    <p:sldId id="296" r:id="rId19"/>
    <p:sldId id="405" r:id="rId20"/>
    <p:sldId id="389" r:id="rId21"/>
    <p:sldId id="402" r:id="rId22"/>
    <p:sldId id="390" r:id="rId23"/>
    <p:sldId id="310" r:id="rId24"/>
    <p:sldId id="313" r:id="rId25"/>
    <p:sldId id="302" r:id="rId26"/>
    <p:sldId id="305" r:id="rId27"/>
    <p:sldId id="394" r:id="rId28"/>
    <p:sldId id="395" r:id="rId29"/>
    <p:sldId id="396" r:id="rId30"/>
    <p:sldId id="309" r:id="rId31"/>
    <p:sldId id="409" r:id="rId32"/>
    <p:sldId id="410" r:id="rId33"/>
    <p:sldId id="411" r:id="rId34"/>
    <p:sldId id="412" r:id="rId35"/>
    <p:sldId id="413" r:id="rId36"/>
    <p:sldId id="414" r:id="rId37"/>
    <p:sldId id="415" r:id="rId38"/>
    <p:sldId id="416" r:id="rId39"/>
    <p:sldId id="353" r:id="rId40"/>
    <p:sldId id="354" r:id="rId41"/>
    <p:sldId id="355" r:id="rId42"/>
    <p:sldId id="357" r:id="rId43"/>
    <p:sldId id="359" r:id="rId44"/>
    <p:sldId id="360" r:id="rId45"/>
    <p:sldId id="369" r:id="rId46"/>
    <p:sldId id="397" r:id="rId47"/>
    <p:sldId id="377" r:id="rId48"/>
    <p:sldId id="376" r:id="rId49"/>
    <p:sldId id="323" r:id="rId50"/>
    <p:sldId id="326" r:id="rId51"/>
    <p:sldId id="338" r:id="rId52"/>
    <p:sldId id="372" r:id="rId53"/>
    <p:sldId id="339" r:id="rId54"/>
    <p:sldId id="340" r:id="rId55"/>
    <p:sldId id="341" r:id="rId56"/>
    <p:sldId id="342" r:id="rId57"/>
    <p:sldId id="343" r:id="rId58"/>
    <p:sldId id="344" r:id="rId59"/>
    <p:sldId id="371" r:id="rId60"/>
    <p:sldId id="374" r:id="rId61"/>
    <p:sldId id="358"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925" autoAdjust="0"/>
  </p:normalViewPr>
  <p:slideViewPr>
    <p:cSldViewPr>
      <p:cViewPr varScale="1">
        <p:scale>
          <a:sx n="68" d="100"/>
          <a:sy n="68" d="100"/>
        </p:scale>
        <p:origin x="-8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8B190-0A26-4B66-A16B-CEEED8564FC2}" type="datetimeFigureOut">
              <a:rPr lang="fr-FR" smtClean="0"/>
              <a:pPr/>
              <a:t>25/09/2022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D06FF-2DB2-4D84-B146-79D7174F33E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23D06FF-2DB2-4D84-B146-79D7174F33EF}"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324671-5D82-491C-9F27-4C70E495EEAD}" type="slidenum">
              <a:rPr lang="fr-FR" smtClean="0"/>
              <a:pPr/>
              <a:t>34</a:t>
            </a:fld>
            <a:endParaRPr lang="fr-FR"/>
          </a:p>
        </p:txBody>
      </p:sp>
      <p:sp>
        <p:nvSpPr>
          <p:cNvPr id="5" name="Espace réservé de l'en-tête 4"/>
          <p:cNvSpPr>
            <a:spLocks noGrp="1"/>
          </p:cNvSpPr>
          <p:nvPr>
            <p:ph type="hdr" sz="quarter" idx="11"/>
          </p:nvPr>
        </p:nvSpPr>
        <p:spPr/>
        <p:txBody>
          <a:bodyPr/>
          <a:lstStyle/>
          <a:p>
            <a:r>
              <a:rPr lang="fr-FR" smtClean="0"/>
              <a:t>Conception des IHM</a:t>
            </a:r>
            <a:endParaRPr lang="fr-FR"/>
          </a:p>
        </p:txBody>
      </p:sp>
    </p:spTree>
    <p:extLst>
      <p:ext uri="{BB962C8B-B14F-4D97-AF65-F5344CB8AC3E}">
        <p14:creationId xmlns="" xmlns:p14="http://schemas.microsoft.com/office/powerpoint/2010/main" val="175966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C3F416CD-67A3-4CF0-A210-F6AF31AC147F}" type="datetimeFigureOut">
              <a:rPr lang="en-US" smtClean="0"/>
              <a:pPr/>
              <a:t>9/25/2022</a:t>
            </a:fld>
            <a:endParaRPr lang="en-US"/>
          </a:p>
        </p:txBody>
      </p:sp>
      <p:sp>
        <p:nvSpPr>
          <p:cNvPr id="17" name="Espace réservé du pied de page 16"/>
          <p:cNvSpPr>
            <a:spLocks noGrp="1"/>
          </p:cNvSpPr>
          <p:nvPr>
            <p:ph type="ftr" sz="quarter" idx="11"/>
          </p:nvPr>
        </p:nvSpPr>
        <p:spPr>
          <a:xfrm>
            <a:off x="5410200" y="4205288"/>
            <a:ext cx="1295400" cy="457200"/>
          </a:xfrm>
        </p:spPr>
        <p:txBody>
          <a:bodyPr/>
          <a:lstStyle/>
          <a:p>
            <a:endParaRPr kumimoji="0" lang="en-US" dirty="0"/>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2CF242E-3D6B-4D84-8763-26166E718E53}" type="datetimeFigureOut">
              <a:rPr lang="fr-FR" smtClean="0"/>
              <a:pPr/>
              <a:t>25/09/2022</a:t>
            </a:fld>
            <a:endParaRPr lang="fr-FR"/>
          </a:p>
        </p:txBody>
      </p:sp>
      <p:sp>
        <p:nvSpPr>
          <p:cNvPr id="27" name="Espace réservé du numéro de diapositive 26"/>
          <p:cNvSpPr>
            <a:spLocks noGrp="1"/>
          </p:cNvSpPr>
          <p:nvPr>
            <p:ph type="sldNum" sz="quarter" idx="11"/>
          </p:nvPr>
        </p:nvSpPr>
        <p:spPr/>
        <p:txBody>
          <a:bodyPr rtlCol="0"/>
          <a:lstStyle/>
          <a:p>
            <a:fld id="{23E3FB52-F3CD-40D8-9D14-F03C6951B4DA}" type="slidenum">
              <a:rPr lang="fr-FR" smtClean="0"/>
              <a:pPr/>
              <a:t>‹N°›</a:t>
            </a:fld>
            <a:endParaRPr lang="fr-FR"/>
          </a:p>
        </p:txBody>
      </p:sp>
      <p:sp>
        <p:nvSpPr>
          <p:cNvPr id="28" name="Espace réservé du pied de page 27"/>
          <p:cNvSpPr>
            <a:spLocks noGrp="1"/>
          </p:cNvSpPr>
          <p:nvPr>
            <p:ph type="ftr" sz="quarter" idx="12"/>
          </p:nvPr>
        </p:nvSpPr>
        <p:spPr/>
        <p:txBody>
          <a:bodyPr rtlCol="0"/>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2CF242E-3D6B-4D84-8763-26166E718E53}" type="datetimeFigureOut">
              <a:rPr lang="fr-FR" smtClean="0"/>
              <a:pPr/>
              <a:t>25/09/2022</a:t>
            </a:fld>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23E3FB52-F3CD-40D8-9D14-F03C6951B4D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2CF242E-3D6B-4D84-8763-26166E718E53}" type="datetimeFigureOut">
              <a:rPr lang="fr-FR" smtClean="0"/>
              <a:pPr/>
              <a:t>25/09/2022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E3FB52-F3CD-40D8-9D14-F03C6951B4D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CF242E-3D6B-4D84-8763-26166E718E53}" type="datetimeFigureOut">
              <a:rPr lang="fr-FR" smtClean="0"/>
              <a:pPr/>
              <a:t>25/09/2022</a:t>
            </a:fld>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3E3FB52-F3CD-40D8-9D14-F03C6951B4D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5400000">
            <a:off x="5717303" y="712061"/>
            <a:ext cx="2538553" cy="3400399"/>
          </a:xfrm>
        </p:spPr>
        <p:txBody>
          <a:bodyPr>
            <a:noAutofit/>
          </a:bodyPr>
          <a:lstStyle/>
          <a:p>
            <a:pPr algn="ctr">
              <a:lnSpc>
                <a:spcPct val="100000"/>
              </a:lnSpc>
            </a:pPr>
            <a:r>
              <a:rPr lang="fr-FR" sz="4000" b="1" dirty="0" smtClean="0">
                <a:solidFill>
                  <a:srgbClr val="FF0000"/>
                </a:solidFill>
                <a:latin typeface="Arial" pitchFamily="34" charset="0"/>
                <a:cs typeface="Arial" pitchFamily="34" charset="0"/>
              </a:rPr>
              <a:t>    </a:t>
            </a:r>
            <a:r>
              <a:rPr lang="fr-FR" sz="4000" b="1" dirty="0" smtClean="0">
                <a:solidFill>
                  <a:srgbClr val="FF0000"/>
                </a:solidFill>
                <a:latin typeface="Arial" pitchFamily="34" charset="0"/>
                <a:cs typeface="Arial" pitchFamily="34" charset="0"/>
              </a:rPr>
              <a:t>I</a:t>
            </a:r>
            <a:r>
              <a:rPr lang="fr-FR" sz="4000" b="1" dirty="0" smtClean="0">
                <a:latin typeface="Arial" pitchFamily="34" charset="0"/>
                <a:cs typeface="Arial" pitchFamily="34" charset="0"/>
              </a:rPr>
              <a:t>nteraction</a:t>
            </a:r>
            <a:r>
              <a:rPr lang="fr-FR" sz="4000" b="1" dirty="0" smtClean="0">
                <a:latin typeface="Arial" pitchFamily="34" charset="0"/>
                <a:cs typeface="Arial" pitchFamily="34" charset="0"/>
              </a:rPr>
              <a:t/>
            </a:r>
            <a:br>
              <a:rPr lang="fr-FR" sz="4000" b="1" dirty="0" smtClean="0">
                <a:latin typeface="Arial" pitchFamily="34" charset="0"/>
                <a:cs typeface="Arial" pitchFamily="34" charset="0"/>
              </a:rPr>
            </a:br>
            <a:r>
              <a:rPr lang="fr-FR" sz="4000" b="1" dirty="0" smtClean="0">
                <a:latin typeface="Arial" pitchFamily="34" charset="0"/>
                <a:cs typeface="Arial" pitchFamily="34" charset="0"/>
              </a:rPr>
              <a:t> </a:t>
            </a:r>
            <a:r>
              <a:rPr lang="fr-FR" sz="4000" b="1" dirty="0" smtClean="0">
                <a:solidFill>
                  <a:srgbClr val="FF0000"/>
                </a:solidFill>
                <a:latin typeface="Arial" pitchFamily="34" charset="0"/>
                <a:cs typeface="Arial" pitchFamily="34" charset="0"/>
              </a:rPr>
              <a:t>H</a:t>
            </a:r>
            <a:r>
              <a:rPr lang="fr-FR" sz="4000" b="1" dirty="0" smtClean="0">
                <a:latin typeface="Arial" pitchFamily="34" charset="0"/>
                <a:cs typeface="Arial" pitchFamily="34" charset="0"/>
              </a:rPr>
              <a:t>omme - </a:t>
            </a:r>
            <a:r>
              <a:rPr lang="fr-FR" sz="4000" b="1" dirty="0" smtClean="0">
                <a:solidFill>
                  <a:srgbClr val="FF0000"/>
                </a:solidFill>
                <a:latin typeface="Arial" pitchFamily="34" charset="0"/>
                <a:cs typeface="Arial" pitchFamily="34" charset="0"/>
              </a:rPr>
              <a:t>M</a:t>
            </a:r>
            <a:r>
              <a:rPr lang="fr-FR" sz="4000" b="1" dirty="0" smtClean="0">
                <a:latin typeface="Arial" pitchFamily="34" charset="0"/>
                <a:cs typeface="Arial" pitchFamily="34" charset="0"/>
              </a:rPr>
              <a:t>achine</a:t>
            </a:r>
            <a:endParaRPr lang="fr-FR" sz="4000" b="1" dirty="0">
              <a:latin typeface="Arial" pitchFamily="34" charset="0"/>
              <a:cs typeface="Arial" pitchFamily="34" charset="0"/>
            </a:endParaRPr>
          </a:p>
        </p:txBody>
      </p:sp>
      <p:sp>
        <p:nvSpPr>
          <p:cNvPr id="4" name="Espace réservé du texte 3"/>
          <p:cNvSpPr>
            <a:spLocks noGrp="1"/>
          </p:cNvSpPr>
          <p:nvPr>
            <p:ph type="body" sz="half" idx="2"/>
          </p:nvPr>
        </p:nvSpPr>
        <p:spPr>
          <a:xfrm>
            <a:off x="5500694" y="4429132"/>
            <a:ext cx="3382666" cy="1716519"/>
          </a:xfrm>
        </p:spPr>
        <p:txBody>
          <a:bodyPr>
            <a:normAutofit/>
          </a:bodyPr>
          <a:lstStyle/>
          <a:p>
            <a:r>
              <a:rPr lang="fr-FR" sz="2400" b="1" dirty="0" smtClean="0">
                <a:latin typeface="Arial" pitchFamily="34" charset="0"/>
                <a:cs typeface="Arial" pitchFamily="34" charset="0"/>
              </a:rPr>
              <a:t>Chapitre2  </a:t>
            </a:r>
          </a:p>
          <a:p>
            <a:r>
              <a:rPr lang="fr-FR" sz="2400" b="1" dirty="0" smtClean="0">
                <a:latin typeface="Arial" pitchFamily="34" charset="0"/>
                <a:cs typeface="Arial" pitchFamily="34" charset="0"/>
              </a:rPr>
              <a:t>Méthodologie </a:t>
            </a:r>
            <a:r>
              <a:rPr lang="fr-FR" sz="2400" b="1" dirty="0" smtClean="0">
                <a:latin typeface="Arial" pitchFamily="34" charset="0"/>
                <a:cs typeface="Arial" pitchFamily="34" charset="0"/>
              </a:rPr>
              <a:t>de construction d’une IHM</a:t>
            </a:r>
          </a:p>
          <a:p>
            <a:endParaRPr lang="fr-FR" sz="2400" dirty="0">
              <a:latin typeface="Arial" pitchFamily="34" charset="0"/>
              <a:cs typeface="Arial" pitchFamily="34" charset="0"/>
            </a:endParaRPr>
          </a:p>
        </p:txBody>
      </p:sp>
      <p:sp>
        <p:nvSpPr>
          <p:cNvPr id="6" name="ZoneTexte 5"/>
          <p:cNvSpPr txBox="1"/>
          <p:nvPr/>
        </p:nvSpPr>
        <p:spPr>
          <a:xfrm>
            <a:off x="1475656" y="467005"/>
            <a:ext cx="7056784" cy="830997"/>
          </a:xfrm>
          <a:prstGeom prst="rect">
            <a:avLst/>
          </a:prstGeom>
          <a:noFill/>
        </p:spPr>
        <p:txBody>
          <a:bodyPr wrap="square" rtlCol="0">
            <a:spAutoFit/>
          </a:bodyPr>
          <a:lstStyle/>
          <a:p>
            <a:pPr algn="ctr"/>
            <a:r>
              <a:rPr lang="fr-FR" sz="2400" b="1" dirty="0" smtClean="0"/>
              <a:t>Centre Universitaire </a:t>
            </a:r>
            <a:r>
              <a:rPr lang="fr-FR" sz="2400" b="1" dirty="0" err="1" smtClean="0"/>
              <a:t>Abdelhafid</a:t>
            </a:r>
            <a:r>
              <a:rPr lang="fr-FR" sz="2400" b="1" dirty="0" smtClean="0"/>
              <a:t> </a:t>
            </a:r>
            <a:r>
              <a:rPr lang="fr-FR" sz="2400" b="1" dirty="0" err="1" smtClean="0"/>
              <a:t>Boussouf</a:t>
            </a:r>
            <a:r>
              <a:rPr lang="fr-FR" sz="2400" b="1" dirty="0" smtClean="0"/>
              <a:t> - </a:t>
            </a:r>
            <a:r>
              <a:rPr lang="fr-FR" sz="2400" b="1" dirty="0" smtClean="0"/>
              <a:t>          Mila</a:t>
            </a:r>
            <a:endParaRPr lang="fr-FR" sz="2400" b="1" dirty="0"/>
          </a:p>
        </p:txBody>
      </p:sp>
      <p:sp>
        <p:nvSpPr>
          <p:cNvPr id="8" name="ZoneTexte 7"/>
          <p:cNvSpPr txBox="1"/>
          <p:nvPr/>
        </p:nvSpPr>
        <p:spPr>
          <a:xfrm>
            <a:off x="3286116" y="6215082"/>
            <a:ext cx="2592288" cy="400110"/>
          </a:xfrm>
          <a:prstGeom prst="rect">
            <a:avLst/>
          </a:prstGeom>
          <a:noFill/>
        </p:spPr>
        <p:txBody>
          <a:bodyPr wrap="square" rtlCol="0">
            <a:spAutoFit/>
          </a:bodyPr>
          <a:lstStyle/>
          <a:p>
            <a:r>
              <a:rPr lang="fr-FR" sz="2000" b="1" dirty="0" smtClean="0"/>
              <a:t>2022 </a:t>
            </a:r>
            <a:r>
              <a:rPr lang="fr-FR" sz="2000" b="1" dirty="0" smtClean="0"/>
              <a:t>- </a:t>
            </a:r>
            <a:r>
              <a:rPr lang="fr-FR" sz="2000" b="1" dirty="0" smtClean="0"/>
              <a:t>2023</a:t>
            </a:r>
            <a:endParaRPr lang="fr-FR" sz="2000" b="1" dirty="0"/>
          </a:p>
        </p:txBody>
      </p:sp>
      <p:pic>
        <p:nvPicPr>
          <p:cNvPr id="3" name="Picture 2"/>
          <p:cNvPicPr>
            <a:picLocks noChangeAspect="1" noChangeArrowheads="1"/>
          </p:cNvPicPr>
          <p:nvPr/>
        </p:nvPicPr>
        <p:blipFill>
          <a:blip r:embed="rId2" cstate="print"/>
          <a:srcRect/>
          <a:stretch>
            <a:fillRect/>
          </a:stretch>
        </p:blipFill>
        <p:spPr bwMode="auto">
          <a:xfrm>
            <a:off x="539552" y="1412776"/>
            <a:ext cx="4655775" cy="38164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38098"/>
            <a:ext cx="7543802" cy="1219200"/>
          </a:xfrm>
        </p:spPr>
        <p:txBody>
          <a:bodyPr>
            <a:normAutofit/>
          </a:bodyPr>
          <a:lstStyle/>
          <a:p>
            <a:r>
              <a:rPr lang="fr-FR" sz="2800" dirty="0" smtClean="0"/>
              <a:t>Résolution de problèmes: Théorie </a:t>
            </a:r>
            <a:r>
              <a:rPr lang="fr-FR" sz="2800" dirty="0" smtClean="0"/>
              <a:t>de l’action</a:t>
            </a:r>
            <a:endParaRPr lang="fr-FR" sz="2800" dirty="0"/>
          </a:p>
        </p:txBody>
      </p:sp>
      <p:sp>
        <p:nvSpPr>
          <p:cNvPr id="3" name="Espace réservé du contenu 2"/>
          <p:cNvSpPr>
            <a:spLocks noGrp="1"/>
          </p:cNvSpPr>
          <p:nvPr>
            <p:ph idx="1"/>
          </p:nvPr>
        </p:nvSpPr>
        <p:spPr>
          <a:xfrm>
            <a:off x="285720" y="1214422"/>
            <a:ext cx="8858280" cy="4569760"/>
          </a:xfrm>
        </p:spPr>
        <p:txBody>
          <a:bodyPr>
            <a:normAutofit/>
          </a:bodyPr>
          <a:lstStyle/>
          <a:p>
            <a:pPr>
              <a:lnSpc>
                <a:spcPct val="150000"/>
              </a:lnSpc>
              <a:buFont typeface="Wingdings" pitchFamily="2" charset="2"/>
              <a:buChar char="q"/>
            </a:pPr>
            <a:r>
              <a:rPr lang="fr-FR" sz="1800" dirty="0" smtClean="0">
                <a:solidFill>
                  <a:schemeClr val="accent5"/>
                </a:solidFill>
              </a:rPr>
              <a:t>La théorie de l'action </a:t>
            </a:r>
            <a:r>
              <a:rPr lang="fr-FR" sz="1800" dirty="0" smtClean="0">
                <a:solidFill>
                  <a:schemeClr val="accent5"/>
                </a:solidFill>
              </a:rPr>
              <a:t>: </a:t>
            </a:r>
            <a:r>
              <a:rPr lang="fr-FR" sz="1800" dirty="0" smtClean="0">
                <a:solidFill>
                  <a:schemeClr val="tx2"/>
                </a:solidFill>
              </a:rPr>
              <a:t>permet </a:t>
            </a:r>
            <a:r>
              <a:rPr lang="fr-FR" sz="1800" dirty="0" smtClean="0">
                <a:solidFill>
                  <a:schemeClr val="tx2"/>
                </a:solidFill>
              </a:rPr>
              <a:t>de mesurer la complexité d'utilisation d'une interface homme-machine. </a:t>
            </a:r>
            <a:endParaRPr lang="fr-FR" sz="1800" dirty="0" smtClean="0">
              <a:solidFill>
                <a:schemeClr val="tx2"/>
              </a:solidFill>
            </a:endParaRPr>
          </a:p>
          <a:p>
            <a:pPr>
              <a:lnSpc>
                <a:spcPct val="150000"/>
              </a:lnSpc>
              <a:buFont typeface="Wingdings" pitchFamily="2" charset="2"/>
              <a:buChar char="q"/>
            </a:pPr>
            <a:r>
              <a:rPr lang="fr-FR" sz="1800" dirty="0" smtClean="0">
                <a:solidFill>
                  <a:schemeClr val="tx2"/>
                </a:solidFill>
              </a:rPr>
              <a:t> </a:t>
            </a:r>
            <a:r>
              <a:rPr lang="fr-FR" sz="1800" b="1" dirty="0" smtClean="0">
                <a:solidFill>
                  <a:schemeClr val="tx2"/>
                </a:solidFill>
              </a:rPr>
              <a:t>Principe</a:t>
            </a:r>
            <a:r>
              <a:rPr lang="fr-FR" sz="1800" dirty="0" smtClean="0">
                <a:solidFill>
                  <a:schemeClr val="tx2"/>
                </a:solidFill>
              </a:rPr>
              <a:t> : Toute action exécutée avec un certain but est</a:t>
            </a:r>
            <a:r>
              <a:rPr lang="fr-FR" sz="1800" dirty="0" smtClean="0">
                <a:solidFill>
                  <a:schemeClr val="accent5"/>
                </a:solidFill>
              </a:rPr>
              <a:t> un cycle itératif </a:t>
            </a:r>
            <a:r>
              <a:rPr lang="fr-FR" sz="1800" dirty="0" smtClean="0">
                <a:solidFill>
                  <a:schemeClr val="tx2"/>
                </a:solidFill>
              </a:rPr>
              <a:t>en deux temps : </a:t>
            </a:r>
          </a:p>
          <a:p>
            <a:pPr marL="989013" indent="-719138">
              <a:lnSpc>
                <a:spcPct val="150000"/>
              </a:lnSpc>
              <a:buNone/>
            </a:pPr>
            <a:r>
              <a:rPr lang="fr-FR" sz="1800" dirty="0" smtClean="0">
                <a:solidFill>
                  <a:schemeClr val="tx2"/>
                </a:solidFill>
              </a:rPr>
              <a:t>• </a:t>
            </a:r>
            <a:r>
              <a:rPr lang="fr-FR" sz="1600" dirty="0" smtClean="0">
                <a:solidFill>
                  <a:schemeClr val="accent5"/>
                </a:solidFill>
              </a:rPr>
              <a:t>Exécution</a:t>
            </a:r>
            <a:r>
              <a:rPr lang="fr-FR" sz="1600" dirty="0" smtClean="0">
                <a:solidFill>
                  <a:schemeClr val="tx2"/>
                </a:solidFill>
              </a:rPr>
              <a:t> d'une commande </a:t>
            </a:r>
          </a:p>
          <a:p>
            <a:pPr marL="989013" indent="-719138">
              <a:lnSpc>
                <a:spcPct val="150000"/>
              </a:lnSpc>
              <a:buNone/>
            </a:pPr>
            <a:r>
              <a:rPr lang="fr-FR" sz="1600" dirty="0" smtClean="0">
                <a:solidFill>
                  <a:schemeClr val="tx2"/>
                </a:solidFill>
              </a:rPr>
              <a:t>• </a:t>
            </a:r>
            <a:r>
              <a:rPr lang="fr-FR" sz="1600" dirty="0" smtClean="0">
                <a:solidFill>
                  <a:schemeClr val="accent5"/>
                </a:solidFill>
              </a:rPr>
              <a:t>Évaluation</a:t>
            </a:r>
            <a:r>
              <a:rPr lang="fr-FR" sz="1600" dirty="0" smtClean="0">
                <a:solidFill>
                  <a:schemeClr val="tx2"/>
                </a:solidFill>
              </a:rPr>
              <a:t> de la modification engendrée par la commande par rapport au but fixé</a:t>
            </a:r>
          </a:p>
          <a:p>
            <a:pPr>
              <a:lnSpc>
                <a:spcPct val="150000"/>
              </a:lnSpc>
              <a:buFont typeface="Wingdings" pitchFamily="2" charset="2"/>
              <a:buChar char="q"/>
            </a:pPr>
            <a:endParaRPr lang="fr-FR" sz="1800" dirty="0">
              <a:solidFill>
                <a:schemeClr val="tx2"/>
              </a:solidFill>
            </a:endParaRPr>
          </a:p>
        </p:txBody>
      </p:sp>
      <p:pic>
        <p:nvPicPr>
          <p:cNvPr id="11266" name="Picture 2"/>
          <p:cNvPicPr>
            <a:picLocks noChangeAspect="1" noChangeArrowheads="1"/>
          </p:cNvPicPr>
          <p:nvPr/>
        </p:nvPicPr>
        <p:blipFill>
          <a:blip r:embed="rId2" cstate="print"/>
          <a:srcRect/>
          <a:stretch>
            <a:fillRect/>
          </a:stretch>
        </p:blipFill>
        <p:spPr bwMode="auto">
          <a:xfrm>
            <a:off x="1571604" y="4071942"/>
            <a:ext cx="5979390" cy="1947659"/>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329396" y="1214422"/>
            <a:ext cx="8600322" cy="512591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543802" cy="814536"/>
          </a:xfrm>
        </p:spPr>
        <p:txBody>
          <a:bodyPr/>
          <a:lstStyle/>
          <a:p>
            <a:r>
              <a:rPr lang="fr-FR" dirty="0" smtClean="0"/>
              <a:t>Théorie de l’action</a:t>
            </a:r>
            <a:endParaRPr lang="fr-FR" dirty="0"/>
          </a:p>
        </p:txBody>
      </p:sp>
      <p:sp>
        <p:nvSpPr>
          <p:cNvPr id="3" name="Espace réservé du contenu 2"/>
          <p:cNvSpPr>
            <a:spLocks noGrp="1"/>
          </p:cNvSpPr>
          <p:nvPr>
            <p:ph idx="1"/>
          </p:nvPr>
        </p:nvSpPr>
        <p:spPr>
          <a:xfrm>
            <a:off x="142876" y="1071546"/>
            <a:ext cx="8929718" cy="4229100"/>
          </a:xfrm>
        </p:spPr>
        <p:txBody>
          <a:bodyPr>
            <a:normAutofit/>
          </a:bodyPr>
          <a:lstStyle/>
          <a:p>
            <a:pPr>
              <a:buFont typeface="Wingdings" pitchFamily="2" charset="2"/>
              <a:buChar char="q"/>
            </a:pPr>
            <a:r>
              <a:rPr lang="fr-FR" sz="2000" dirty="0" smtClean="0">
                <a:solidFill>
                  <a:schemeClr val="tx2"/>
                </a:solidFill>
              </a:rPr>
              <a:t> On distingue deux couches dans le cycle de l'action : </a:t>
            </a:r>
          </a:p>
          <a:p>
            <a:pPr>
              <a:spcBef>
                <a:spcPts val="0"/>
              </a:spcBef>
              <a:buNone/>
            </a:pPr>
            <a:r>
              <a:rPr lang="fr-FR" sz="1800" dirty="0" smtClean="0">
                <a:solidFill>
                  <a:schemeClr val="tx2"/>
                </a:solidFill>
              </a:rPr>
              <a:t>• Compréhension du système (élaboration du plan et évaluation du résultat) </a:t>
            </a:r>
          </a:p>
          <a:p>
            <a:pPr>
              <a:spcBef>
                <a:spcPts val="0"/>
              </a:spcBef>
              <a:buNone/>
            </a:pPr>
            <a:r>
              <a:rPr lang="fr-FR" sz="1800" dirty="0" smtClean="0">
                <a:solidFill>
                  <a:schemeClr val="tx2"/>
                </a:solidFill>
              </a:rPr>
              <a:t>• Interaction avec le système (exécution de l'action et perception)</a:t>
            </a:r>
          </a:p>
          <a:p>
            <a:endParaRPr lang="fr-FR" sz="2000" dirty="0">
              <a:solidFill>
                <a:schemeClr val="tx2"/>
              </a:solidFill>
            </a:endParaRPr>
          </a:p>
        </p:txBody>
      </p:sp>
      <p:pic>
        <p:nvPicPr>
          <p:cNvPr id="12290" name="Picture 2"/>
          <p:cNvPicPr>
            <a:picLocks noChangeAspect="1" noChangeArrowheads="1"/>
          </p:cNvPicPr>
          <p:nvPr/>
        </p:nvPicPr>
        <p:blipFill>
          <a:blip r:embed="rId2" cstate="print"/>
          <a:srcRect/>
          <a:stretch>
            <a:fillRect/>
          </a:stretch>
        </p:blipFill>
        <p:spPr bwMode="auto">
          <a:xfrm>
            <a:off x="500034" y="2357431"/>
            <a:ext cx="8225499" cy="42244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332656"/>
            <a:ext cx="7543802" cy="615280"/>
          </a:xfrm>
        </p:spPr>
        <p:txBody>
          <a:bodyPr>
            <a:normAutofit fontScale="90000"/>
          </a:bodyPr>
          <a:lstStyle/>
          <a:p>
            <a:r>
              <a:rPr lang="fr-FR" dirty="0" smtClean="0"/>
              <a:t>Exemple de cycle action-évaluation</a:t>
            </a:r>
          </a:p>
        </p:txBody>
      </p:sp>
      <p:pic>
        <p:nvPicPr>
          <p:cNvPr id="13314" name="Picture 2"/>
          <p:cNvPicPr>
            <a:picLocks noChangeAspect="1" noChangeArrowheads="1"/>
          </p:cNvPicPr>
          <p:nvPr/>
        </p:nvPicPr>
        <p:blipFill>
          <a:blip r:embed="rId2" cstate="print"/>
          <a:srcRect/>
          <a:stretch>
            <a:fillRect/>
          </a:stretch>
        </p:blipFill>
        <p:spPr bwMode="auto">
          <a:xfrm>
            <a:off x="252413" y="1054571"/>
            <a:ext cx="8639175" cy="503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638188"/>
          </a:xfrm>
        </p:spPr>
        <p:txBody>
          <a:bodyPr>
            <a:normAutofit fontScale="90000"/>
          </a:bodyPr>
          <a:lstStyle/>
          <a:p>
            <a:r>
              <a:rPr lang="fr-FR" dirty="0" smtClean="0"/>
              <a:t>Approches de conception</a:t>
            </a:r>
            <a:endParaRPr lang="fr-FR" dirty="0"/>
          </a:p>
        </p:txBody>
      </p:sp>
      <p:sp>
        <p:nvSpPr>
          <p:cNvPr id="3" name="Espace réservé du contenu 2"/>
          <p:cNvSpPr>
            <a:spLocks noGrp="1"/>
          </p:cNvSpPr>
          <p:nvPr>
            <p:ph idx="1"/>
          </p:nvPr>
        </p:nvSpPr>
        <p:spPr>
          <a:xfrm>
            <a:off x="500034" y="1214422"/>
            <a:ext cx="8229600" cy="5145800"/>
          </a:xfrm>
        </p:spPr>
        <p:txBody>
          <a:bodyPr>
            <a:noAutofit/>
          </a:bodyPr>
          <a:lstStyle/>
          <a:p>
            <a:pPr marL="0" indent="0">
              <a:lnSpc>
                <a:spcPct val="160000"/>
              </a:lnSpc>
              <a:buNone/>
            </a:pPr>
            <a:r>
              <a:rPr lang="fr-FR" sz="2000" b="1" dirty="0" smtClean="0">
                <a:solidFill>
                  <a:schemeClr val="tx2"/>
                </a:solidFill>
              </a:rPr>
              <a:t>Approche </a:t>
            </a:r>
            <a:r>
              <a:rPr lang="fr-FR" sz="2000" b="1" dirty="0" err="1" smtClean="0">
                <a:solidFill>
                  <a:schemeClr val="tx2"/>
                </a:solidFill>
              </a:rPr>
              <a:t>technocentrée</a:t>
            </a:r>
            <a:endParaRPr lang="fr-FR" sz="2000" b="1" dirty="0" smtClean="0">
              <a:solidFill>
                <a:schemeClr val="tx2"/>
              </a:solidFill>
            </a:endParaRPr>
          </a:p>
          <a:p>
            <a:pPr>
              <a:lnSpc>
                <a:spcPct val="160000"/>
              </a:lnSpc>
              <a:buNone/>
            </a:pPr>
            <a:r>
              <a:rPr lang="fr-FR" sz="1800" dirty="0" smtClean="0">
                <a:latin typeface="Times New Roman" pitchFamily="18" charset="0"/>
                <a:cs typeface="Times New Roman" pitchFamily="18" charset="0"/>
              </a:rPr>
              <a:t>• Développement </a:t>
            </a:r>
            <a:r>
              <a:rPr lang="fr-FR" sz="1800" b="1" dirty="0" smtClean="0">
                <a:latin typeface="Times New Roman" pitchFamily="18" charset="0"/>
                <a:cs typeface="Times New Roman" pitchFamily="18" charset="0"/>
              </a:rPr>
              <a:t>centré sur la machine et ses possibilités techniques</a:t>
            </a:r>
          </a:p>
          <a:p>
            <a:pPr>
              <a:lnSpc>
                <a:spcPct val="160000"/>
              </a:lnSpc>
              <a:buNone/>
            </a:pPr>
            <a:r>
              <a:rPr lang="fr-FR" sz="1800" dirty="0" smtClean="0">
                <a:latin typeface="Times New Roman" pitchFamily="18" charset="0"/>
                <a:cs typeface="Times New Roman" pitchFamily="18" charset="0"/>
              </a:rPr>
              <a:t>• L'utilisateur </a:t>
            </a:r>
            <a:r>
              <a:rPr lang="fr-FR" sz="1800" dirty="0" smtClean="0">
                <a:latin typeface="Times New Roman" pitchFamily="18" charset="0"/>
                <a:cs typeface="Times New Roman" pitchFamily="18" charset="0"/>
              </a:rPr>
              <a:t>doit s'adapter à la machine</a:t>
            </a:r>
          </a:p>
          <a:p>
            <a:pPr>
              <a:lnSpc>
                <a:spcPct val="160000"/>
              </a:lnSpc>
              <a:buNone/>
            </a:pPr>
            <a:r>
              <a:rPr lang="fr-FR" sz="1800" dirty="0" smtClean="0">
                <a:latin typeface="Times New Roman" pitchFamily="18" charset="0"/>
                <a:cs typeface="Times New Roman" pitchFamily="18" charset="0"/>
              </a:rPr>
              <a:t>• Une </a:t>
            </a:r>
            <a:r>
              <a:rPr lang="fr-FR" sz="1800" dirty="0" smtClean="0">
                <a:latin typeface="Times New Roman" pitchFamily="18" charset="0"/>
                <a:cs typeface="Times New Roman" pitchFamily="18" charset="0"/>
              </a:rPr>
              <a:t>grande tentation pour les développeurs</a:t>
            </a:r>
          </a:p>
          <a:p>
            <a:pPr lvl="1">
              <a:lnSpc>
                <a:spcPct val="160000"/>
              </a:lnSpc>
              <a:buFont typeface="Wingdings" pitchFamily="2" charset="2"/>
              <a:buChar char="Ø"/>
            </a:pPr>
            <a:r>
              <a:rPr lang="fr-FR" sz="1800" dirty="0" smtClean="0">
                <a:latin typeface="Times New Roman" pitchFamily="18" charset="0"/>
                <a:cs typeface="Times New Roman" pitchFamily="18" charset="0"/>
              </a:rPr>
              <a:t>Imposer des technologies qui leur plaisent</a:t>
            </a:r>
          </a:p>
          <a:p>
            <a:pPr lvl="1">
              <a:lnSpc>
                <a:spcPct val="160000"/>
              </a:lnSpc>
              <a:buFont typeface="Wingdings" pitchFamily="2" charset="2"/>
              <a:buChar char="Ø"/>
            </a:pPr>
            <a:r>
              <a:rPr lang="fr-FR" sz="1800" dirty="0" smtClean="0">
                <a:latin typeface="Times New Roman" pitchFamily="18" charset="0"/>
                <a:cs typeface="Times New Roman" pitchFamily="18" charset="0"/>
              </a:rPr>
              <a:t>Privilégier la création de systèmes efficaces sur le plan </a:t>
            </a:r>
            <a:r>
              <a:rPr lang="fr-FR" sz="1800" dirty="0" smtClean="0">
                <a:latin typeface="Times New Roman" pitchFamily="18" charset="0"/>
                <a:cs typeface="Times New Roman" pitchFamily="18" charset="0"/>
              </a:rPr>
              <a:t>technique</a:t>
            </a:r>
          </a:p>
          <a:p>
            <a:pPr lvl="1">
              <a:lnSpc>
                <a:spcPct val="150000"/>
              </a:lnSpc>
              <a:buFont typeface="Wingdings" pitchFamily="2" charset="2"/>
              <a:buChar char="Ø"/>
            </a:pPr>
            <a:endParaRPr lang="fr-FR" sz="1800" dirty="0" smtClean="0">
              <a:latin typeface="Times New Roman" pitchFamily="18" charset="0"/>
              <a:cs typeface="Times New Roman" pitchFamily="18" charset="0"/>
            </a:endParaRPr>
          </a:p>
          <a:p>
            <a:pPr marL="0" indent="0">
              <a:lnSpc>
                <a:spcPct val="150000"/>
              </a:lnSpc>
              <a:buNone/>
            </a:pPr>
            <a:r>
              <a:rPr lang="fr-FR" sz="2000" b="1" dirty="0" smtClean="0">
                <a:solidFill>
                  <a:schemeClr val="tx2"/>
                </a:solidFill>
              </a:rPr>
              <a:t>Approche </a:t>
            </a:r>
            <a:r>
              <a:rPr lang="fr-FR" sz="2000" b="1" dirty="0" err="1" smtClean="0">
                <a:solidFill>
                  <a:schemeClr val="tx2"/>
                </a:solidFill>
              </a:rPr>
              <a:t>anthropocentrée</a:t>
            </a:r>
            <a:endParaRPr lang="fr-FR" sz="2000" b="1" dirty="0" smtClean="0">
              <a:solidFill>
                <a:schemeClr val="tx2"/>
              </a:solidFill>
            </a:endParaRPr>
          </a:p>
          <a:p>
            <a:pPr marL="0" indent="0">
              <a:lnSpc>
                <a:spcPct val="150000"/>
              </a:lnSpc>
              <a:buNone/>
            </a:pPr>
            <a:r>
              <a:rPr lang="fr-FR" sz="1800" dirty="0" smtClean="0">
                <a:latin typeface="Times New Roman" pitchFamily="18" charset="0"/>
                <a:cs typeface="Times New Roman" pitchFamily="18" charset="0"/>
              </a:rPr>
              <a:t>• </a:t>
            </a:r>
            <a:r>
              <a:rPr lang="fr-FR" sz="1800" dirty="0" smtClean="0">
                <a:solidFill>
                  <a:schemeClr val="tx1"/>
                </a:solidFill>
                <a:latin typeface="Times New Roman" pitchFamily="18" charset="0"/>
                <a:cs typeface="Times New Roman" pitchFamily="18" charset="0"/>
              </a:rPr>
              <a:t>centrée </a:t>
            </a:r>
            <a:r>
              <a:rPr lang="fr-FR" sz="1800" dirty="0" smtClean="0">
                <a:solidFill>
                  <a:schemeClr val="tx1"/>
                </a:solidFill>
                <a:latin typeface="Times New Roman" pitchFamily="18" charset="0"/>
                <a:cs typeface="Times New Roman" pitchFamily="18" charset="0"/>
              </a:rPr>
              <a:t>sur l’homme et les </a:t>
            </a:r>
            <a:r>
              <a:rPr lang="fr-FR" sz="1800" dirty="0" smtClean="0">
                <a:solidFill>
                  <a:schemeClr val="tx1"/>
                </a:solidFill>
                <a:latin typeface="Times New Roman" pitchFamily="18" charset="0"/>
                <a:cs typeface="Times New Roman" pitchFamily="18" charset="0"/>
              </a:rPr>
              <a:t>utilisations</a:t>
            </a:r>
          </a:p>
          <a:p>
            <a:pPr marL="0" indent="0">
              <a:lnSpc>
                <a:spcPct val="150000"/>
              </a:lnSpc>
              <a:buNone/>
            </a:pPr>
            <a:r>
              <a:rPr lang="fr-FR" sz="1800" dirty="0" smtClean="0">
                <a:latin typeface="Times New Roman" pitchFamily="18" charset="0"/>
                <a:cs typeface="Times New Roman" pitchFamily="18" charset="0"/>
              </a:rPr>
              <a:t>• </a:t>
            </a:r>
            <a:r>
              <a:rPr lang="fr-FR" sz="1800" dirty="0" smtClean="0">
                <a:solidFill>
                  <a:schemeClr val="tx1"/>
                </a:solidFill>
                <a:latin typeface="Times New Roman" pitchFamily="18" charset="0"/>
                <a:cs typeface="Times New Roman" pitchFamily="18" charset="0"/>
              </a:rPr>
              <a:t>la </a:t>
            </a:r>
            <a:r>
              <a:rPr lang="fr-FR" sz="1800" dirty="0" smtClean="0">
                <a:solidFill>
                  <a:schemeClr val="tx1"/>
                </a:solidFill>
                <a:latin typeface="Times New Roman" pitchFamily="18" charset="0"/>
                <a:cs typeface="Times New Roman" pitchFamily="18" charset="0"/>
              </a:rPr>
              <a:t>machine doit s’adapter à l’activité des utilisateurs</a:t>
            </a:r>
          </a:p>
          <a:p>
            <a:pPr>
              <a:lnSpc>
                <a:spcPct val="150000"/>
              </a:lnSpc>
              <a:buFont typeface="Wingdings" pitchFamily="2" charset="2"/>
              <a:buChar char="Ø"/>
            </a:pPr>
            <a:r>
              <a:rPr lang="fr-FR" sz="1800" dirty="0" smtClean="0">
                <a:latin typeface="Times New Roman" pitchFamily="18" charset="0"/>
                <a:cs typeface="Times New Roman" pitchFamily="18" charset="0"/>
              </a:rPr>
              <a:t>Nécessite que les développeurs connaissent les besoins des utilisateurs, le contexte d'utilisation, etc</a:t>
            </a:r>
            <a:r>
              <a:rPr lang="fr-FR" sz="1800" dirty="0" smtClean="0">
                <a:latin typeface="Times New Roman" pitchFamily="18" charset="0"/>
                <a:cs typeface="Times New Roman" pitchFamily="18" charset="0"/>
              </a:rPr>
              <a:t>.</a:t>
            </a:r>
            <a:endParaRPr lang="fr-FR" sz="1800" dirty="0" smtClean="0">
              <a:latin typeface="Times New Roman" pitchFamily="18" charset="0"/>
              <a:cs typeface="Times New Roman" pitchFamily="18" charset="0"/>
            </a:endParaRPr>
          </a:p>
          <a:p>
            <a:pPr lvl="1"/>
            <a:endParaRPr lang="fr-FR" sz="2000" dirty="0" smtClean="0">
              <a:solidFill>
                <a:schemeClr val="tx2"/>
              </a:solidFill>
            </a:endParaRPr>
          </a:p>
          <a:p>
            <a:endParaRPr lang="fr-FR" sz="2000"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066800"/>
          </a:xfrm>
        </p:spPr>
        <p:txBody>
          <a:bodyPr>
            <a:normAutofit/>
          </a:bodyPr>
          <a:lstStyle/>
          <a:p>
            <a:r>
              <a:rPr lang="fr-FR" dirty="0" smtClean="0"/>
              <a:t>L’ergonomie au centre de </a:t>
            </a:r>
            <a:r>
              <a:rPr lang="fr-FR" dirty="0" smtClean="0"/>
              <a:t>l’IHM</a:t>
            </a:r>
            <a:endParaRPr lang="fr-FR" dirty="0"/>
          </a:p>
        </p:txBody>
      </p:sp>
      <p:sp>
        <p:nvSpPr>
          <p:cNvPr id="3" name="Espace réservé du contenu 2"/>
          <p:cNvSpPr>
            <a:spLocks noGrp="1"/>
          </p:cNvSpPr>
          <p:nvPr>
            <p:ph idx="1"/>
          </p:nvPr>
        </p:nvSpPr>
        <p:spPr>
          <a:xfrm>
            <a:off x="214282" y="1714488"/>
            <a:ext cx="8643998" cy="4929222"/>
          </a:xfrm>
        </p:spPr>
        <p:txBody>
          <a:bodyPr>
            <a:noAutofit/>
          </a:bodyPr>
          <a:lstStyle/>
          <a:p>
            <a:pPr>
              <a:buNone/>
            </a:pPr>
            <a:r>
              <a:rPr lang="fr-FR" sz="2400" b="1" dirty="0" smtClean="0">
                <a:solidFill>
                  <a:schemeClr val="tx2"/>
                </a:solidFill>
              </a:rPr>
              <a:t>Ergonomie</a:t>
            </a:r>
            <a:r>
              <a:rPr lang="fr-FR" sz="2400" dirty="0" smtClean="0">
                <a:solidFill>
                  <a:schemeClr val="tx2"/>
                </a:solidFill>
              </a:rPr>
              <a:t>: Science du travail et des activités humaines </a:t>
            </a:r>
          </a:p>
          <a:p>
            <a:pPr marL="630238" indent="-269875"/>
            <a:r>
              <a:rPr lang="fr-FR" sz="2400" dirty="0" err="1" smtClean="0">
                <a:solidFill>
                  <a:schemeClr val="tx2"/>
                </a:solidFill>
              </a:rPr>
              <a:t>Ergon</a:t>
            </a:r>
            <a:r>
              <a:rPr lang="fr-FR" sz="2400" dirty="0" smtClean="0">
                <a:solidFill>
                  <a:schemeClr val="tx2"/>
                </a:solidFill>
              </a:rPr>
              <a:t> (travail) et </a:t>
            </a:r>
            <a:r>
              <a:rPr lang="fr-FR" sz="2400" dirty="0" err="1" smtClean="0">
                <a:solidFill>
                  <a:schemeClr val="tx2"/>
                </a:solidFill>
              </a:rPr>
              <a:t>nomos</a:t>
            </a:r>
            <a:r>
              <a:rPr lang="fr-FR" sz="2400" dirty="0" smtClean="0">
                <a:solidFill>
                  <a:schemeClr val="tx2"/>
                </a:solidFill>
              </a:rPr>
              <a:t> (règles) </a:t>
            </a:r>
          </a:p>
          <a:p>
            <a:pPr marL="630238" indent="-269875">
              <a:buNone/>
            </a:pPr>
            <a:r>
              <a:rPr lang="fr-FR" sz="2400" dirty="0" smtClean="0">
                <a:solidFill>
                  <a:schemeClr val="tx2"/>
                </a:solidFill>
              </a:rPr>
              <a:t>• prise en compte des facteurs humains </a:t>
            </a:r>
          </a:p>
          <a:p>
            <a:pPr>
              <a:buNone/>
            </a:pPr>
            <a:endParaRPr lang="fr-FR" sz="2400" dirty="0" smtClean="0">
              <a:solidFill>
                <a:schemeClr val="tx2"/>
              </a:solidFill>
            </a:endParaRPr>
          </a:p>
          <a:p>
            <a:pPr>
              <a:buNone/>
            </a:pPr>
            <a:r>
              <a:rPr lang="fr-FR" sz="2400" dirty="0" smtClean="0">
                <a:solidFill>
                  <a:schemeClr val="tx2"/>
                </a:solidFill>
              </a:rPr>
              <a:t>Elle </a:t>
            </a:r>
            <a:r>
              <a:rPr lang="fr-FR" sz="2400" dirty="0" smtClean="0">
                <a:solidFill>
                  <a:schemeClr val="tx2"/>
                </a:solidFill>
              </a:rPr>
              <a:t>vise la compréhension des interactions humains/ système et concerne </a:t>
            </a:r>
            <a:r>
              <a:rPr lang="fr-FR" sz="2400" dirty="0" smtClean="0">
                <a:solidFill>
                  <a:schemeClr val="tx2"/>
                </a:solidFill>
              </a:rPr>
              <a:t> l’optimisation </a:t>
            </a:r>
            <a:r>
              <a:rPr lang="fr-FR" sz="2400" dirty="0" smtClean="0">
                <a:solidFill>
                  <a:schemeClr val="tx2"/>
                </a:solidFill>
              </a:rPr>
              <a:t>du bien-être des personnes et de la performance globale des systèmes qui doivent être: </a:t>
            </a:r>
            <a:endParaRPr lang="fr-FR" sz="2400" dirty="0" smtClean="0">
              <a:solidFill>
                <a:schemeClr val="tx2"/>
              </a:solidFill>
            </a:endParaRPr>
          </a:p>
          <a:p>
            <a:pPr>
              <a:buNone/>
            </a:pPr>
            <a:endParaRPr lang="fr-FR" sz="2400" dirty="0" smtClean="0">
              <a:solidFill>
                <a:schemeClr val="tx2"/>
              </a:solidFill>
            </a:endParaRPr>
          </a:p>
          <a:p>
            <a:pPr marL="900113" indent="-90488">
              <a:buNone/>
            </a:pPr>
            <a:r>
              <a:rPr lang="fr-FR" sz="2000" dirty="0" smtClean="0">
                <a:solidFill>
                  <a:schemeClr val="tx2"/>
                </a:solidFill>
              </a:rPr>
              <a:t>– Efficaces </a:t>
            </a:r>
          </a:p>
          <a:p>
            <a:pPr marL="900113" indent="-90488">
              <a:buNone/>
            </a:pPr>
            <a:r>
              <a:rPr lang="fr-FR" sz="2000" dirty="0" smtClean="0">
                <a:solidFill>
                  <a:schemeClr val="tx2"/>
                </a:solidFill>
              </a:rPr>
              <a:t>– Fiables, sûrs </a:t>
            </a:r>
          </a:p>
          <a:p>
            <a:pPr marL="900113" indent="-90488">
              <a:buNone/>
            </a:pPr>
            <a:r>
              <a:rPr lang="fr-FR" sz="2000" dirty="0" smtClean="0">
                <a:solidFill>
                  <a:schemeClr val="tx2"/>
                </a:solidFill>
              </a:rPr>
              <a:t>– Favorables à la santé de leurs utilisateurs</a:t>
            </a:r>
          </a:p>
          <a:p>
            <a:pPr marL="900113" indent="-90488">
              <a:buNone/>
            </a:pPr>
            <a:r>
              <a:rPr lang="fr-FR" sz="2000" dirty="0" smtClean="0">
                <a:solidFill>
                  <a:schemeClr val="tx2"/>
                </a:solidFill>
              </a:rPr>
              <a:t> – Favorables au développement de leurs compétences</a:t>
            </a:r>
            <a:endParaRPr lang="fr-FR" sz="2000" dirty="0">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642918"/>
            <a:ext cx="8229600" cy="1066800"/>
          </a:xfrm>
        </p:spPr>
        <p:txBody>
          <a:bodyPr/>
          <a:lstStyle/>
          <a:p>
            <a:r>
              <a:rPr lang="fr-FR" dirty="0" smtClean="0"/>
              <a:t>Objectifs de l’ergonomie</a:t>
            </a:r>
            <a:endParaRPr lang="fr-FR" dirty="0"/>
          </a:p>
        </p:txBody>
      </p:sp>
      <p:sp>
        <p:nvSpPr>
          <p:cNvPr id="3" name="Espace réservé du contenu 2"/>
          <p:cNvSpPr>
            <a:spLocks noGrp="1"/>
          </p:cNvSpPr>
          <p:nvPr>
            <p:ph idx="1"/>
          </p:nvPr>
        </p:nvSpPr>
        <p:spPr>
          <a:xfrm>
            <a:off x="428596" y="1714488"/>
            <a:ext cx="8229600" cy="4325112"/>
          </a:xfrm>
        </p:spPr>
        <p:txBody>
          <a:bodyPr>
            <a:normAutofit/>
          </a:bodyPr>
          <a:lstStyle/>
          <a:p>
            <a:pPr>
              <a:buNone/>
            </a:pPr>
            <a:r>
              <a:rPr lang="fr-FR" dirty="0" smtClean="0">
                <a:solidFill>
                  <a:schemeClr val="tx2"/>
                </a:solidFill>
              </a:rPr>
              <a:t>• </a:t>
            </a:r>
            <a:r>
              <a:rPr lang="fr-FR" b="1" dirty="0" smtClean="0">
                <a:solidFill>
                  <a:schemeClr val="tx2"/>
                </a:solidFill>
              </a:rPr>
              <a:t>Objectifs centrés sur les personnes </a:t>
            </a:r>
          </a:p>
          <a:p>
            <a:pPr>
              <a:buNone/>
            </a:pPr>
            <a:r>
              <a:rPr lang="fr-FR" dirty="0" smtClean="0">
                <a:solidFill>
                  <a:schemeClr val="tx2"/>
                </a:solidFill>
              </a:rPr>
              <a:t>– Santé </a:t>
            </a:r>
          </a:p>
          <a:p>
            <a:pPr>
              <a:buNone/>
            </a:pPr>
            <a:r>
              <a:rPr lang="fr-FR" dirty="0" smtClean="0">
                <a:solidFill>
                  <a:schemeClr val="tx2"/>
                </a:solidFill>
              </a:rPr>
              <a:t>– Sécurité </a:t>
            </a:r>
          </a:p>
          <a:p>
            <a:pPr>
              <a:buNone/>
            </a:pPr>
            <a:r>
              <a:rPr lang="fr-FR" dirty="0" smtClean="0">
                <a:solidFill>
                  <a:schemeClr val="tx2"/>
                </a:solidFill>
              </a:rPr>
              <a:t>– Confort, facilité d’usage, satisfaction, plaisir </a:t>
            </a:r>
          </a:p>
          <a:p>
            <a:pPr>
              <a:buFont typeface="Symbol"/>
              <a:buChar char="Þ"/>
            </a:pPr>
            <a:r>
              <a:rPr lang="fr-FR" sz="2600" dirty="0" smtClean="0">
                <a:solidFill>
                  <a:schemeClr val="tx2"/>
                </a:solidFill>
              </a:rPr>
              <a:t>comment concevoir des systèmes qui favorisent le développement de compétences </a:t>
            </a:r>
          </a:p>
          <a:p>
            <a:pPr>
              <a:buFont typeface="Symbol"/>
              <a:buChar char="Þ"/>
            </a:pPr>
            <a:endParaRPr lang="fr-FR" dirty="0" smtClean="0">
              <a:solidFill>
                <a:schemeClr val="tx2"/>
              </a:solidFill>
            </a:endParaRPr>
          </a:p>
          <a:p>
            <a:pPr>
              <a:buNone/>
            </a:pPr>
            <a:r>
              <a:rPr lang="fr-FR" dirty="0" smtClean="0">
                <a:solidFill>
                  <a:schemeClr val="tx2"/>
                </a:solidFill>
              </a:rPr>
              <a:t>• </a:t>
            </a:r>
            <a:r>
              <a:rPr lang="fr-FR" b="1" dirty="0" smtClean="0">
                <a:solidFill>
                  <a:schemeClr val="tx2"/>
                </a:solidFill>
              </a:rPr>
              <a:t>Objectifs centrés sur la performance</a:t>
            </a:r>
          </a:p>
          <a:p>
            <a:pPr>
              <a:buNone/>
            </a:pPr>
            <a:r>
              <a:rPr lang="fr-FR" dirty="0" smtClean="0">
                <a:solidFill>
                  <a:schemeClr val="tx2"/>
                </a:solidFill>
              </a:rPr>
              <a:t> – Efficacité, productivité, fiabilité, qualité</a:t>
            </a:r>
            <a:endParaRPr lang="fr-FR" dirty="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1066800"/>
          </a:xfrm>
        </p:spPr>
        <p:txBody>
          <a:bodyPr/>
          <a:lstStyle/>
          <a:p>
            <a:r>
              <a:rPr lang="fr-FR" dirty="0" smtClean="0"/>
              <a:t>Ergonomie: exemple</a:t>
            </a:r>
            <a:endParaRPr lang="fr-FR" dirty="0"/>
          </a:p>
        </p:txBody>
      </p:sp>
      <p:sp>
        <p:nvSpPr>
          <p:cNvPr id="3" name="Espace réservé du contenu 2"/>
          <p:cNvSpPr>
            <a:spLocks noGrp="1"/>
          </p:cNvSpPr>
          <p:nvPr>
            <p:ph idx="1"/>
          </p:nvPr>
        </p:nvSpPr>
        <p:spPr>
          <a:xfrm>
            <a:off x="683568" y="692696"/>
            <a:ext cx="3300410" cy="2592288"/>
          </a:xfrm>
        </p:spPr>
        <p:txBody>
          <a:bodyPr>
            <a:noAutofit/>
          </a:bodyPr>
          <a:lstStyle/>
          <a:p>
            <a:endParaRPr lang="fr-FR" dirty="0" smtClean="0"/>
          </a:p>
          <a:p>
            <a:pPr marL="0" indent="0">
              <a:buNone/>
            </a:pPr>
            <a:endParaRPr lang="fr-FR" dirty="0" smtClean="0"/>
          </a:p>
          <a:p>
            <a:pPr>
              <a:buFont typeface="Monotype Sorts" pitchFamily="2" charset="2"/>
              <a:buNone/>
            </a:pPr>
            <a:r>
              <a:rPr lang="fr-FR" sz="2800" b="1" i="1" dirty="0" smtClean="0">
                <a:solidFill>
                  <a:schemeClr val="accent2"/>
                </a:solidFill>
              </a:rPr>
              <a:t>Ergonomie =adaptation d'un   objet/outil à son utilisateur</a:t>
            </a:r>
            <a:r>
              <a:rPr lang="fr-FR" dirty="0" smtClean="0">
                <a:solidFill>
                  <a:schemeClr val="accent2"/>
                </a:solidFill>
              </a:rPr>
              <a:t> </a:t>
            </a:r>
          </a:p>
          <a:p>
            <a:pPr algn="r">
              <a:buFont typeface="Monotype Sorts" pitchFamily="2" charset="2"/>
              <a:buNone/>
            </a:pPr>
            <a:endParaRPr lang="fr-FR" sz="2000" dirty="0" smtClean="0"/>
          </a:p>
          <a:p>
            <a:pPr>
              <a:buFont typeface="Monotype Sorts" pitchFamily="2" charset="2"/>
              <a:buNone/>
            </a:pPr>
            <a:r>
              <a:rPr lang="fr-FR" sz="2000" b="1" dirty="0" smtClean="0"/>
              <a:t>Logiciels de grossissement de caractères pour </a:t>
            </a:r>
            <a:r>
              <a:rPr lang="fr-FR" sz="2800" b="1" dirty="0" smtClean="0">
                <a:solidFill>
                  <a:schemeClr val="accent1"/>
                </a:solidFill>
              </a:rPr>
              <a:t>personnes handicapées visuelles</a:t>
            </a:r>
            <a:endParaRPr lang="fr-FR" dirty="0"/>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16</a:t>
            </a:fld>
            <a:endParaRPr lang="fr-FR" dirty="0"/>
          </a:p>
        </p:txBody>
      </p:sp>
      <p:pic>
        <p:nvPicPr>
          <p:cNvPr id="5" name="Picture 4" descr="D:\Alain\Enseignement\ESSI\ESSI-2003\handicap-visuel.jpg"/>
          <p:cNvPicPr>
            <a:picLocks noChangeAspect="1" noChangeArrowheads="1"/>
          </p:cNvPicPr>
          <p:nvPr/>
        </p:nvPicPr>
        <p:blipFill>
          <a:blip r:embed="rId2" cstate="print"/>
          <a:srcRect/>
          <a:stretch>
            <a:fillRect/>
          </a:stretch>
        </p:blipFill>
        <p:spPr bwMode="auto">
          <a:xfrm>
            <a:off x="4143372" y="2138363"/>
            <a:ext cx="4786346" cy="4119562"/>
          </a:xfrm>
          <a:prstGeom prst="rect">
            <a:avLst/>
          </a:prstGeom>
          <a:noFill/>
          <a:ln w="9525">
            <a:noFill/>
            <a:miter lim="800000"/>
            <a:headEnd/>
            <a:tailEnd/>
          </a:ln>
        </p:spPr>
      </p:pic>
    </p:spTree>
    <p:extLst>
      <p:ext uri="{BB962C8B-B14F-4D97-AF65-F5344CB8AC3E}">
        <p14:creationId xmlns="" xmlns:p14="http://schemas.microsoft.com/office/powerpoint/2010/main" val="20185070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de conception des IHM</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solidFill>
                  <a:schemeClr val="tx2"/>
                </a:solidFill>
              </a:rPr>
              <a:t>Différentes </a:t>
            </a:r>
            <a:r>
              <a:rPr lang="fr-FR" dirty="0">
                <a:solidFill>
                  <a:schemeClr val="tx2"/>
                </a:solidFill>
              </a:rPr>
              <a:t>méthodes existantes </a:t>
            </a:r>
            <a:r>
              <a:rPr lang="fr-FR" dirty="0" smtClean="0">
                <a:solidFill>
                  <a:schemeClr val="tx2"/>
                </a:solidFill>
              </a:rPr>
              <a:t>:</a:t>
            </a:r>
            <a:endParaRPr lang="fr-FR" dirty="0">
              <a:solidFill>
                <a:schemeClr val="tx2"/>
              </a:solidFill>
            </a:endParaRPr>
          </a:p>
          <a:p>
            <a:pPr lvl="1"/>
            <a:r>
              <a:rPr lang="fr-FR" dirty="0">
                <a:solidFill>
                  <a:schemeClr val="tx2"/>
                </a:solidFill>
              </a:rPr>
              <a:t>Conception </a:t>
            </a:r>
            <a:r>
              <a:rPr lang="fr-FR" dirty="0" smtClean="0">
                <a:solidFill>
                  <a:schemeClr val="tx2"/>
                </a:solidFill>
              </a:rPr>
              <a:t>itérative</a:t>
            </a:r>
          </a:p>
          <a:p>
            <a:pPr lvl="1"/>
            <a:r>
              <a:rPr lang="fr-FR" dirty="0" smtClean="0">
                <a:solidFill>
                  <a:schemeClr val="tx2"/>
                </a:solidFill>
              </a:rPr>
              <a:t>Conception </a:t>
            </a:r>
            <a:r>
              <a:rPr lang="fr-FR" dirty="0" smtClean="0">
                <a:solidFill>
                  <a:schemeClr val="tx2"/>
                </a:solidFill>
              </a:rPr>
              <a:t>incrémentale</a:t>
            </a:r>
            <a:endParaRPr lang="fr-FR" dirty="0">
              <a:solidFill>
                <a:schemeClr val="tx2"/>
              </a:solidFill>
            </a:endParaRPr>
          </a:p>
          <a:p>
            <a:pPr lvl="1"/>
            <a:r>
              <a:rPr lang="fr-FR" dirty="0">
                <a:solidFill>
                  <a:schemeClr val="tx2"/>
                </a:solidFill>
              </a:rPr>
              <a:t>Conception par </a:t>
            </a:r>
            <a:r>
              <a:rPr lang="fr-FR" dirty="0" smtClean="0">
                <a:solidFill>
                  <a:schemeClr val="tx2"/>
                </a:solidFill>
              </a:rPr>
              <a:t>prototypage</a:t>
            </a:r>
            <a:endParaRPr lang="fr-FR" dirty="0">
              <a:solidFill>
                <a:schemeClr val="tx2"/>
              </a:solidFill>
            </a:endParaRPr>
          </a:p>
          <a:p>
            <a:pPr lvl="1"/>
            <a:r>
              <a:rPr lang="fr-FR" dirty="0">
                <a:solidFill>
                  <a:schemeClr val="tx2"/>
                </a:solidFill>
              </a:rPr>
              <a:t>Conception centrée </a:t>
            </a:r>
            <a:r>
              <a:rPr lang="fr-FR" dirty="0" smtClean="0">
                <a:solidFill>
                  <a:schemeClr val="tx2"/>
                </a:solidFill>
              </a:rPr>
              <a:t>utilisateur</a:t>
            </a:r>
            <a:endParaRPr lang="fr-FR" dirty="0">
              <a:solidFill>
                <a:schemeClr val="tx2"/>
              </a:solidFill>
            </a:endParaRPr>
          </a:p>
          <a:p>
            <a:pPr lvl="1"/>
            <a:r>
              <a:rPr lang="fr-FR" dirty="0">
                <a:solidFill>
                  <a:schemeClr val="tx2"/>
                </a:solidFill>
              </a:rPr>
              <a:t>Conception </a:t>
            </a:r>
            <a:r>
              <a:rPr lang="fr-FR" dirty="0" smtClean="0">
                <a:solidFill>
                  <a:schemeClr val="tx2"/>
                </a:solidFill>
              </a:rPr>
              <a:t>participative</a:t>
            </a:r>
            <a:endParaRPr lang="fr-FR" dirty="0">
              <a:solidFill>
                <a:schemeClr val="tx2"/>
              </a:solidFill>
            </a:endParaRPr>
          </a:p>
          <a:p>
            <a:pPr lvl="1"/>
            <a:r>
              <a:rPr lang="fr-FR" dirty="0">
                <a:solidFill>
                  <a:schemeClr val="tx2"/>
                </a:solidFill>
              </a:rPr>
              <a:t>Conception </a:t>
            </a:r>
            <a:r>
              <a:rPr lang="fr-FR" dirty="0" smtClean="0">
                <a:solidFill>
                  <a:schemeClr val="tx2"/>
                </a:solidFill>
              </a:rPr>
              <a:t>informative</a:t>
            </a:r>
            <a:endParaRPr lang="fr-FR" dirty="0">
              <a:solidFill>
                <a:schemeClr val="tx2"/>
              </a:solidFill>
            </a:endParaRPr>
          </a:p>
          <a:p>
            <a:pPr lvl="1"/>
            <a:r>
              <a:rPr lang="fr-FR" dirty="0">
                <a:solidFill>
                  <a:schemeClr val="tx2"/>
                </a:solidFill>
              </a:rPr>
              <a:t>Conception par personas et scénarios</a:t>
            </a:r>
          </a:p>
        </p:txBody>
      </p:sp>
      <p:sp>
        <p:nvSpPr>
          <p:cNvPr id="5" name="Espace réservé du numéro de diapositive 4"/>
          <p:cNvSpPr>
            <a:spLocks noGrp="1"/>
          </p:cNvSpPr>
          <p:nvPr>
            <p:ph type="sldNum" sz="quarter" idx="12"/>
          </p:nvPr>
        </p:nvSpPr>
        <p:spPr/>
        <p:txBody>
          <a:bodyPr/>
          <a:lstStyle/>
          <a:p>
            <a:fld id="{62A55523-D7C7-4620-BC1B-FDB526D8368A}" type="slidenum">
              <a:rPr lang="fr-FR" smtClean="0"/>
              <a:pPr/>
              <a:t>17</a:t>
            </a:fld>
            <a:endParaRPr lang="fr-FR" dirty="0"/>
          </a:p>
        </p:txBody>
      </p:sp>
    </p:spTree>
    <p:extLst>
      <p:ext uri="{BB962C8B-B14F-4D97-AF65-F5344CB8AC3E}">
        <p14:creationId xmlns="" xmlns:p14="http://schemas.microsoft.com/office/powerpoint/2010/main" val="31145877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066800"/>
          </a:xfrm>
        </p:spPr>
        <p:txBody>
          <a:bodyPr>
            <a:normAutofit/>
          </a:bodyPr>
          <a:lstStyle/>
          <a:p>
            <a:r>
              <a:rPr lang="fr-FR" dirty="0"/>
              <a:t>Conception itérative</a:t>
            </a:r>
          </a:p>
        </p:txBody>
      </p:sp>
      <p:sp>
        <p:nvSpPr>
          <p:cNvPr id="3" name="Espace réservé du contenu 2"/>
          <p:cNvSpPr>
            <a:spLocks noGrp="1"/>
          </p:cNvSpPr>
          <p:nvPr>
            <p:ph idx="1"/>
          </p:nvPr>
        </p:nvSpPr>
        <p:spPr>
          <a:xfrm>
            <a:off x="214282" y="1500174"/>
            <a:ext cx="8715404" cy="4753740"/>
          </a:xfrm>
        </p:spPr>
        <p:txBody>
          <a:bodyPr>
            <a:normAutofit/>
          </a:bodyPr>
          <a:lstStyle/>
          <a:p>
            <a:pPr marL="0" indent="0">
              <a:lnSpc>
                <a:spcPct val="150000"/>
              </a:lnSpc>
              <a:buFont typeface="Wingdings" pitchFamily="2" charset="2"/>
              <a:buChar char="§"/>
            </a:pPr>
            <a:r>
              <a:rPr lang="fr-FR" sz="1800" dirty="0" smtClean="0">
                <a:solidFill>
                  <a:schemeClr val="tx2"/>
                </a:solidFill>
              </a:rPr>
              <a:t> Dans chaque cycle, la conception doit être élaborée, affinée et testée. Les résultats des tests de conception du cycle n-1 nourrissent la conception du cycle n</a:t>
            </a:r>
          </a:p>
          <a:p>
            <a:pPr marL="0" indent="0">
              <a:lnSpc>
                <a:spcPct val="150000"/>
              </a:lnSpc>
              <a:buFont typeface="Wingdings" pitchFamily="2" charset="2"/>
              <a:buChar char="§"/>
            </a:pPr>
            <a:r>
              <a:rPr lang="fr-FR" sz="1800" dirty="0" smtClean="0">
                <a:solidFill>
                  <a:schemeClr val="tx2"/>
                </a:solidFill>
              </a:rPr>
              <a:t> Le </a:t>
            </a:r>
            <a:r>
              <a:rPr lang="fr-FR" sz="1800" dirty="0" smtClean="0">
                <a:solidFill>
                  <a:schemeClr val="tx2"/>
                </a:solidFill>
              </a:rPr>
              <a:t>processus de construction est itératif :</a:t>
            </a:r>
          </a:p>
          <a:p>
            <a:pPr>
              <a:lnSpc>
                <a:spcPct val="150000"/>
              </a:lnSpc>
              <a:buFont typeface="Wingdings" pitchFamily="2" charset="2"/>
              <a:buChar char="Ø"/>
            </a:pPr>
            <a:r>
              <a:rPr lang="fr-FR" sz="1800" dirty="0" smtClean="0">
                <a:solidFill>
                  <a:schemeClr val="tx2"/>
                </a:solidFill>
              </a:rPr>
              <a:t>Pour des problèmes difficiles à spécifier</a:t>
            </a:r>
          </a:p>
          <a:p>
            <a:pPr>
              <a:lnSpc>
                <a:spcPct val="150000"/>
              </a:lnSpc>
              <a:buFont typeface="Wingdings" pitchFamily="2" charset="2"/>
              <a:buChar char="Ø"/>
            </a:pPr>
            <a:r>
              <a:rPr lang="fr-FR" sz="1800" dirty="0" smtClean="0">
                <a:solidFill>
                  <a:schemeClr val="tx2"/>
                </a:solidFill>
              </a:rPr>
              <a:t>Processus de conception ni ascendant, ni descendant</a:t>
            </a:r>
          </a:p>
          <a:p>
            <a:pPr>
              <a:lnSpc>
                <a:spcPct val="150000"/>
              </a:lnSpc>
              <a:buFont typeface="Wingdings" pitchFamily="2" charset="2"/>
              <a:buChar char="Ø"/>
            </a:pPr>
            <a:r>
              <a:rPr lang="fr-FR" sz="1800" dirty="0" smtClean="0">
                <a:solidFill>
                  <a:schemeClr val="tx2"/>
                </a:solidFill>
              </a:rPr>
              <a:t>Développement de solutions partielles, intermédiaires</a:t>
            </a:r>
          </a:p>
          <a:p>
            <a:pPr>
              <a:lnSpc>
                <a:spcPct val="150000"/>
              </a:lnSpc>
              <a:buFont typeface="Wingdings" pitchFamily="2" charset="2"/>
              <a:buChar char="Ø"/>
            </a:pPr>
            <a:r>
              <a:rPr lang="fr-FR" sz="1800" dirty="0" smtClean="0">
                <a:solidFill>
                  <a:schemeClr val="tx2"/>
                </a:solidFill>
              </a:rPr>
              <a:t>Apparition en cours de développement de nouveaux objectifs</a:t>
            </a:r>
          </a:p>
          <a:p>
            <a:pPr>
              <a:lnSpc>
                <a:spcPct val="150000"/>
              </a:lnSpc>
              <a:buFont typeface="Wingdings" pitchFamily="2" charset="2"/>
              <a:buChar char="Ø"/>
            </a:pPr>
            <a:r>
              <a:rPr lang="fr-FR" sz="1800" dirty="0" smtClean="0">
                <a:solidFill>
                  <a:schemeClr val="tx2"/>
                </a:solidFill>
              </a:rPr>
              <a:t>Prise en compte de l’avis des utilisateurs qui peuvent </a:t>
            </a:r>
            <a:r>
              <a:rPr lang="fr-FR" sz="1800" dirty="0" smtClean="0">
                <a:solidFill>
                  <a:schemeClr val="tx2"/>
                </a:solidFill>
              </a:rPr>
              <a:t>changer </a:t>
            </a:r>
            <a:r>
              <a:rPr lang="fr-FR" sz="1800" dirty="0" smtClean="0">
                <a:solidFill>
                  <a:schemeClr val="tx2"/>
                </a:solidFill>
              </a:rPr>
              <a:t>!</a:t>
            </a:r>
            <a:endParaRPr lang="fr-FR" sz="1800" dirty="0">
              <a:solidFill>
                <a:schemeClr val="tx2"/>
              </a:solidFill>
            </a:endParaRP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18</a:t>
            </a:fld>
            <a:endParaRPr lang="fr-FR" dirty="0"/>
          </a:p>
        </p:txBody>
      </p:sp>
      <p:pic>
        <p:nvPicPr>
          <p:cNvPr id="9218" name="Picture 2"/>
          <p:cNvPicPr>
            <a:picLocks noChangeAspect="1" noChangeArrowheads="1"/>
          </p:cNvPicPr>
          <p:nvPr/>
        </p:nvPicPr>
        <p:blipFill>
          <a:blip r:embed="rId2"/>
          <a:srcRect/>
          <a:stretch>
            <a:fillRect/>
          </a:stretch>
        </p:blipFill>
        <p:spPr bwMode="auto">
          <a:xfrm>
            <a:off x="1785918" y="5286388"/>
            <a:ext cx="5505450" cy="1343025"/>
          </a:xfrm>
          <a:prstGeom prst="rect">
            <a:avLst/>
          </a:prstGeom>
          <a:noFill/>
          <a:ln w="9525">
            <a:noFill/>
            <a:miter lim="800000"/>
            <a:headEnd/>
            <a:tailEnd/>
          </a:ln>
          <a:effectLst/>
        </p:spPr>
      </p:pic>
    </p:spTree>
    <p:extLst>
      <p:ext uri="{BB962C8B-B14F-4D97-AF65-F5344CB8AC3E}">
        <p14:creationId xmlns="" xmlns:p14="http://schemas.microsoft.com/office/powerpoint/2010/main" val="37202893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066800"/>
          </a:xfrm>
        </p:spPr>
        <p:txBody>
          <a:bodyPr>
            <a:normAutofit/>
          </a:bodyPr>
          <a:lstStyle/>
          <a:p>
            <a:r>
              <a:rPr lang="fr-FR" dirty="0"/>
              <a:t>Conception </a:t>
            </a:r>
            <a:r>
              <a:rPr lang="fr-FR" dirty="0" smtClean="0"/>
              <a:t>incrémentale</a:t>
            </a:r>
            <a:endParaRPr lang="fr-FR" dirty="0"/>
          </a:p>
        </p:txBody>
      </p:sp>
      <p:sp>
        <p:nvSpPr>
          <p:cNvPr id="3" name="Espace réservé du contenu 2"/>
          <p:cNvSpPr>
            <a:spLocks noGrp="1"/>
          </p:cNvSpPr>
          <p:nvPr>
            <p:ph idx="1"/>
          </p:nvPr>
        </p:nvSpPr>
        <p:spPr>
          <a:xfrm>
            <a:off x="214282" y="1500174"/>
            <a:ext cx="8715404" cy="4753740"/>
          </a:xfrm>
        </p:spPr>
        <p:txBody>
          <a:bodyPr>
            <a:normAutofit/>
          </a:bodyPr>
          <a:lstStyle/>
          <a:p>
            <a:pPr marL="0" indent="0">
              <a:lnSpc>
                <a:spcPct val="150000"/>
              </a:lnSpc>
              <a:buFont typeface="Wingdings" pitchFamily="2" charset="2"/>
              <a:buChar char="§"/>
            </a:pPr>
            <a:r>
              <a:rPr lang="fr-FR" sz="2000" dirty="0" smtClean="0">
                <a:solidFill>
                  <a:schemeClr val="tx2"/>
                </a:solidFill>
              </a:rPr>
              <a:t> Méthodologie basée sur la réalisation d’une première partie, puis d’une seconde, …</a:t>
            </a: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19</a:t>
            </a:fld>
            <a:endParaRPr lang="fr-FR" dirty="0"/>
          </a:p>
        </p:txBody>
      </p:sp>
      <p:pic>
        <p:nvPicPr>
          <p:cNvPr id="10242" name="Picture 2"/>
          <p:cNvPicPr>
            <a:picLocks noChangeAspect="1" noChangeArrowheads="1"/>
          </p:cNvPicPr>
          <p:nvPr/>
        </p:nvPicPr>
        <p:blipFill>
          <a:blip r:embed="rId2"/>
          <a:srcRect/>
          <a:stretch>
            <a:fillRect/>
          </a:stretch>
        </p:blipFill>
        <p:spPr bwMode="auto">
          <a:xfrm>
            <a:off x="1500166" y="4643446"/>
            <a:ext cx="6308769" cy="176688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85786" y="2643182"/>
            <a:ext cx="6381795" cy="1428760"/>
          </a:xfrm>
          <a:prstGeom prst="rect">
            <a:avLst/>
          </a:prstGeom>
          <a:noFill/>
          <a:ln w="9525">
            <a:noFill/>
            <a:miter lim="800000"/>
            <a:headEnd/>
            <a:tailEnd/>
          </a:ln>
          <a:effectLst/>
        </p:spPr>
      </p:pic>
    </p:spTree>
    <p:extLst>
      <p:ext uri="{BB962C8B-B14F-4D97-AF65-F5344CB8AC3E}">
        <p14:creationId xmlns="" xmlns:p14="http://schemas.microsoft.com/office/powerpoint/2010/main" val="37202893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242" y="428604"/>
            <a:ext cx="8229600" cy="1066800"/>
          </a:xfrm>
        </p:spPr>
        <p:txBody>
          <a:bodyPr>
            <a:normAutofit/>
          </a:bodyPr>
          <a:lstStyle/>
          <a:p>
            <a:r>
              <a:rPr lang="fr-FR" sz="3200" dirty="0" smtClean="0"/>
              <a:t>Introduction </a:t>
            </a:r>
            <a:endParaRPr lang="fr-FR" sz="3200" dirty="0"/>
          </a:p>
        </p:txBody>
      </p:sp>
      <p:sp>
        <p:nvSpPr>
          <p:cNvPr id="3" name="Espace réservé du contenu 2"/>
          <p:cNvSpPr>
            <a:spLocks noGrp="1"/>
          </p:cNvSpPr>
          <p:nvPr>
            <p:ph idx="1"/>
          </p:nvPr>
        </p:nvSpPr>
        <p:spPr>
          <a:xfrm>
            <a:off x="457200" y="1500174"/>
            <a:ext cx="8229600" cy="5000660"/>
          </a:xfrm>
        </p:spPr>
        <p:txBody>
          <a:bodyPr>
            <a:normAutofit fontScale="92500"/>
          </a:bodyPr>
          <a:lstStyle/>
          <a:p>
            <a:pPr marL="0" indent="0">
              <a:buNone/>
            </a:pPr>
            <a:r>
              <a:rPr lang="fr-FR" sz="2400" dirty="0" smtClean="0">
                <a:solidFill>
                  <a:schemeClr val="tx2"/>
                </a:solidFill>
              </a:rPr>
              <a:t>Un bon IHM doit permettre à l’utilisateur d’accomplir ses tâches de façon </a:t>
            </a:r>
          </a:p>
          <a:p>
            <a:pPr lvl="1">
              <a:buFont typeface="Wingdings" pitchFamily="2" charset="2"/>
              <a:buChar char="Ø"/>
            </a:pPr>
            <a:endParaRPr lang="fr-FR" sz="2400" dirty="0" smtClean="0">
              <a:solidFill>
                <a:schemeClr val="tx2"/>
              </a:solidFill>
            </a:endParaRPr>
          </a:p>
          <a:p>
            <a:pPr lvl="1">
              <a:buFont typeface="Wingdings" pitchFamily="2" charset="2"/>
              <a:buChar char="Ø"/>
            </a:pPr>
            <a:r>
              <a:rPr lang="fr-FR" sz="2400" dirty="0" smtClean="0">
                <a:solidFill>
                  <a:schemeClr val="tx2"/>
                </a:solidFill>
              </a:rPr>
              <a:t>efficace</a:t>
            </a:r>
          </a:p>
          <a:p>
            <a:pPr lvl="1">
              <a:buFont typeface="Wingdings" pitchFamily="2" charset="2"/>
              <a:buChar char="Ø"/>
            </a:pPr>
            <a:r>
              <a:rPr lang="fr-FR" sz="2400" dirty="0" smtClean="0">
                <a:solidFill>
                  <a:schemeClr val="tx2"/>
                </a:solidFill>
              </a:rPr>
              <a:t>avec une bonne productivité</a:t>
            </a:r>
          </a:p>
          <a:p>
            <a:pPr lvl="1">
              <a:buFont typeface="Wingdings" pitchFamily="2" charset="2"/>
              <a:buChar char="Ø"/>
            </a:pPr>
            <a:r>
              <a:rPr lang="fr-FR" sz="2400" dirty="0" smtClean="0">
                <a:solidFill>
                  <a:schemeClr val="tx2"/>
                </a:solidFill>
              </a:rPr>
              <a:t>en toute sécurité</a:t>
            </a:r>
          </a:p>
          <a:p>
            <a:pPr lvl="1">
              <a:buFont typeface="Wingdings" pitchFamily="2" charset="2"/>
              <a:buChar char="Ø"/>
            </a:pPr>
            <a:r>
              <a:rPr lang="fr-FR" sz="2400" dirty="0" smtClean="0">
                <a:solidFill>
                  <a:schemeClr val="tx2"/>
                </a:solidFill>
              </a:rPr>
              <a:t>en prenant plaisir à le faire</a:t>
            </a:r>
          </a:p>
          <a:p>
            <a:pPr lvl="1">
              <a:buFont typeface="Wingdings" pitchFamily="2" charset="2"/>
              <a:buChar char="Ø"/>
            </a:pPr>
            <a:r>
              <a:rPr lang="fr-FR" sz="2400" dirty="0" smtClean="0">
                <a:solidFill>
                  <a:schemeClr val="tx2"/>
                </a:solidFill>
              </a:rPr>
              <a:t>en apprenant rapidement à utiliser le système</a:t>
            </a:r>
          </a:p>
          <a:p>
            <a:pPr>
              <a:buNone/>
            </a:pPr>
            <a:endParaRPr lang="fr-FR" sz="2400" dirty="0" smtClean="0">
              <a:solidFill>
                <a:schemeClr val="tx2"/>
              </a:solidFill>
            </a:endParaRPr>
          </a:p>
          <a:p>
            <a:pPr>
              <a:buNone/>
            </a:pPr>
            <a:r>
              <a:rPr lang="fr-FR" sz="2400" dirty="0" smtClean="0">
                <a:solidFill>
                  <a:schemeClr val="tx2"/>
                </a:solidFill>
              </a:rPr>
              <a:t>Les </a:t>
            </a:r>
            <a:r>
              <a:rPr lang="fr-FR" sz="2400" dirty="0" smtClean="0">
                <a:solidFill>
                  <a:schemeClr val="tx2"/>
                </a:solidFill>
              </a:rPr>
              <a:t>IHM ont un impact significatif sur :</a:t>
            </a:r>
          </a:p>
          <a:p>
            <a:pPr lvl="1"/>
            <a:r>
              <a:rPr lang="fr-FR" sz="2400" dirty="0" smtClean="0">
                <a:solidFill>
                  <a:schemeClr val="tx2"/>
                </a:solidFill>
              </a:rPr>
              <a:t>Attractivité du logiciel</a:t>
            </a:r>
          </a:p>
          <a:p>
            <a:pPr lvl="1"/>
            <a:r>
              <a:rPr lang="fr-FR" sz="2400" dirty="0" smtClean="0">
                <a:solidFill>
                  <a:schemeClr val="tx2"/>
                </a:solidFill>
              </a:rPr>
              <a:t>Gain de productivité</a:t>
            </a:r>
          </a:p>
          <a:p>
            <a:pPr lvl="1"/>
            <a:r>
              <a:rPr lang="fr-FR" sz="2400" dirty="0" smtClean="0">
                <a:solidFill>
                  <a:schemeClr val="tx2"/>
                </a:solidFill>
              </a:rPr>
              <a:t>Coûts de développement, de maintenance et de formation</a:t>
            </a:r>
          </a:p>
          <a:p>
            <a:endParaRPr lang="fr-FR" sz="2400" dirty="0">
              <a:solidFill>
                <a:schemeClr val="tx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000100" y="500042"/>
            <a:ext cx="7772400" cy="86834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tx2"/>
                </a:solidFill>
                <a:effectLst/>
                <a:uLnTx/>
                <a:uFillTx/>
                <a:latin typeface="+mj-lt"/>
                <a:ea typeface="+mj-ea"/>
                <a:cs typeface="+mj-cs"/>
              </a:rPr>
              <a:t>Conception par prototypage</a:t>
            </a:r>
            <a:endParaRPr kumimoji="0" lang="fr-FR"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Espace réservé du contenu 2"/>
          <p:cNvSpPr txBox="1">
            <a:spLocks/>
          </p:cNvSpPr>
          <p:nvPr/>
        </p:nvSpPr>
        <p:spPr>
          <a:xfrm>
            <a:off x="285720" y="1571612"/>
            <a:ext cx="8501122" cy="4000528"/>
          </a:xfrm>
          <a:prstGeom prst="rect">
            <a:avLst/>
          </a:prstGeom>
        </p:spPr>
        <p:txBody>
          <a:bodyPr>
            <a:noAutofit/>
          </a:bodyPr>
          <a:lstStyle/>
          <a:p>
            <a:pPr>
              <a:lnSpc>
                <a:spcPct val="150000"/>
              </a:lnSpc>
            </a:pPr>
            <a:r>
              <a:rPr lang="fr-FR" sz="2000" dirty="0" smtClean="0">
                <a:solidFill>
                  <a:schemeClr val="tx2"/>
                </a:solidFill>
              </a:rPr>
              <a:t>Le </a:t>
            </a:r>
            <a:r>
              <a:rPr lang="fr-FR" sz="2000" b="1" dirty="0" smtClean="0">
                <a:solidFill>
                  <a:schemeClr val="tx2"/>
                </a:solidFill>
              </a:rPr>
              <a:t>maquettage</a:t>
            </a:r>
            <a:r>
              <a:rPr lang="fr-FR" sz="2000" dirty="0" smtClean="0">
                <a:solidFill>
                  <a:schemeClr val="tx2"/>
                </a:solidFill>
              </a:rPr>
              <a:t> ou </a:t>
            </a:r>
            <a:r>
              <a:rPr lang="fr-FR" sz="2000" b="1" dirty="0" smtClean="0">
                <a:solidFill>
                  <a:schemeClr val="tx2"/>
                </a:solidFill>
              </a:rPr>
              <a:t>prototypage</a:t>
            </a:r>
            <a:r>
              <a:rPr lang="fr-FR" sz="2000" dirty="0" smtClean="0">
                <a:solidFill>
                  <a:schemeClr val="tx2"/>
                </a:solidFill>
              </a:rPr>
              <a:t> consiste à concevoir des versions </a:t>
            </a:r>
            <a:r>
              <a:rPr lang="fr-FR" sz="2000" u="sng" dirty="0" smtClean="0">
                <a:solidFill>
                  <a:schemeClr val="tx2"/>
                </a:solidFill>
              </a:rPr>
              <a:t>préliminaires</a:t>
            </a:r>
            <a:r>
              <a:rPr lang="fr-FR" sz="2000" dirty="0" smtClean="0">
                <a:solidFill>
                  <a:schemeClr val="tx2"/>
                </a:solidFill>
              </a:rPr>
              <a:t> et </a:t>
            </a:r>
            <a:r>
              <a:rPr lang="fr-FR" sz="2000" u="sng" dirty="0" smtClean="0">
                <a:solidFill>
                  <a:schemeClr val="tx2"/>
                </a:solidFill>
              </a:rPr>
              <a:t>intermédiaires</a:t>
            </a:r>
            <a:r>
              <a:rPr lang="fr-FR" sz="2000" dirty="0" smtClean="0">
                <a:solidFill>
                  <a:schemeClr val="tx2"/>
                </a:solidFill>
              </a:rPr>
              <a:t> de l'interface avant de finaliser les spécifications conduisant au développement du produit final</a:t>
            </a:r>
            <a:r>
              <a:rPr lang="fr-FR" sz="2000" dirty="0" smtClean="0">
                <a:solidFill>
                  <a:schemeClr val="tx2"/>
                </a:solidFill>
              </a:rPr>
              <a:t>.</a:t>
            </a:r>
          </a:p>
          <a:p>
            <a:pPr>
              <a:lnSpc>
                <a:spcPct val="150000"/>
              </a:lnSpc>
            </a:pPr>
            <a:endParaRPr lang="fr-FR" sz="2000" dirty="0" smtClean="0">
              <a:solidFill>
                <a:schemeClr val="tx2"/>
              </a:solidFill>
            </a:endParaRPr>
          </a:p>
          <a:p>
            <a:pPr>
              <a:lnSpc>
                <a:spcPct val="150000"/>
              </a:lnSpc>
            </a:pPr>
            <a:r>
              <a:rPr lang="fr-FR" sz="2000" dirty="0" smtClean="0">
                <a:solidFill>
                  <a:schemeClr val="tx2"/>
                </a:solidFill>
              </a:rPr>
              <a:t>Les maquettes constituent des versions jetables de l'interface alors que les prototypes sont généralement développés sur la même base technologique que le produit final. Dans le domaine des interfaces ces deux termes sont cependant assez interchangeables. </a:t>
            </a:r>
            <a:endParaRPr lang="fr-FR" sz="2000" dirty="0" smtClean="0">
              <a:solidFill>
                <a:schemeClr val="tx2"/>
              </a:solidFill>
            </a:endParaRPr>
          </a:p>
          <a:p>
            <a:pPr>
              <a:lnSpc>
                <a:spcPct val="150000"/>
              </a:lnSpc>
            </a:pPr>
            <a:endParaRPr lang="fr-FR" sz="2000" dirty="0" smtClean="0">
              <a:solidFill>
                <a:schemeClr val="tx2"/>
              </a:solidFill>
            </a:endParaRPr>
          </a:p>
          <a:p>
            <a:pPr>
              <a:lnSpc>
                <a:spcPct val="150000"/>
              </a:lnSpc>
            </a:pPr>
            <a:r>
              <a:rPr lang="fr-FR" sz="2000" dirty="0" smtClean="0">
                <a:solidFill>
                  <a:schemeClr val="tx2"/>
                </a:solidFill>
              </a:rPr>
              <a:t>La fidélité de la maquette désigne sa ressemblance par rapport à l'interface finale en termes de graphisme et d'interactivité. </a:t>
            </a:r>
          </a:p>
          <a:p>
            <a:pPr>
              <a:lnSpc>
                <a:spcPct val="150000"/>
              </a:lnSpc>
            </a:pPr>
            <a:endParaRPr lang="fr-FR" sz="2000" dirty="0" smtClean="0">
              <a:solidFill>
                <a:schemeClr val="tx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84" y="642918"/>
            <a:ext cx="8658196" cy="1066800"/>
          </a:xfrm>
        </p:spPr>
        <p:txBody>
          <a:bodyPr>
            <a:normAutofit fontScale="90000"/>
          </a:bodyPr>
          <a:lstStyle/>
          <a:p>
            <a:r>
              <a:rPr lang="fr-FR" dirty="0" smtClean="0"/>
              <a:t>sketch ? </a:t>
            </a:r>
            <a:r>
              <a:rPr lang="fr-FR" dirty="0" err="1" smtClean="0"/>
              <a:t>Wireframe</a:t>
            </a:r>
            <a:r>
              <a:rPr lang="fr-FR" dirty="0" smtClean="0"/>
              <a:t>? </a:t>
            </a:r>
            <a:r>
              <a:rPr lang="fr-FR" dirty="0" err="1" smtClean="0"/>
              <a:t>Mock</a:t>
            </a:r>
            <a:r>
              <a:rPr lang="fr-FR" dirty="0" smtClean="0"/>
              <a:t>-up? prototype</a:t>
            </a:r>
            <a:endParaRPr lang="fr-FR" dirty="0"/>
          </a:p>
        </p:txBody>
      </p:sp>
      <p:pic>
        <p:nvPicPr>
          <p:cNvPr id="7170" name="Picture 2"/>
          <p:cNvPicPr>
            <a:picLocks noChangeAspect="1" noChangeArrowheads="1"/>
          </p:cNvPicPr>
          <p:nvPr/>
        </p:nvPicPr>
        <p:blipFill>
          <a:blip r:embed="rId2"/>
          <a:srcRect/>
          <a:stretch>
            <a:fillRect/>
          </a:stretch>
        </p:blipFill>
        <p:spPr bwMode="auto">
          <a:xfrm>
            <a:off x="2143108" y="3214686"/>
            <a:ext cx="4963643" cy="3479887"/>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42910" y="1695447"/>
            <a:ext cx="7814056" cy="15906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14400" y="274638"/>
            <a:ext cx="7772400" cy="654032"/>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tx2"/>
                </a:solidFill>
                <a:effectLst/>
                <a:uLnTx/>
                <a:uFillTx/>
                <a:latin typeface="+mj-lt"/>
                <a:ea typeface="+mj-ea"/>
                <a:cs typeface="+mj-cs"/>
              </a:rPr>
              <a:t>Types de prototype</a:t>
            </a:r>
            <a:endParaRPr kumimoji="0" lang="fr-FR"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Espace réservé du contenu 2"/>
          <p:cNvSpPr txBox="1">
            <a:spLocks/>
          </p:cNvSpPr>
          <p:nvPr/>
        </p:nvSpPr>
        <p:spPr>
          <a:xfrm>
            <a:off x="228656" y="928670"/>
            <a:ext cx="8486748" cy="5572140"/>
          </a:xfrm>
          <a:prstGeom prst="rect">
            <a:avLst/>
          </a:prstGeom>
        </p:spPr>
        <p:txBody>
          <a:bodyPr>
            <a:normAutofit/>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2400" b="0" i="0" u="none" strike="noStrike" kern="1200" cap="none" spc="0" normalizeH="0" baseline="0" noProof="0" dirty="0" smtClean="0">
                <a:ln>
                  <a:noFill/>
                </a:ln>
                <a:solidFill>
                  <a:schemeClr val="tx2"/>
                </a:solidFill>
                <a:effectLst/>
                <a:uLnTx/>
                <a:uFillTx/>
                <a:latin typeface="+mn-lt"/>
                <a:ea typeface="+mn-ea"/>
                <a:cs typeface="+mn-cs"/>
              </a:rPr>
              <a:t>Prototypes </a:t>
            </a:r>
            <a:r>
              <a:rPr kumimoji="0" lang="fr-FR" sz="2400" b="0" i="0" u="none" strike="noStrike" kern="1200" cap="none" spc="0" normalizeH="0" baseline="0" noProof="0" dirty="0" smtClean="0">
                <a:ln>
                  <a:noFill/>
                </a:ln>
                <a:solidFill>
                  <a:schemeClr val="tx2"/>
                </a:solidFill>
                <a:effectLst/>
                <a:uLnTx/>
                <a:uFillTx/>
                <a:latin typeface="+mn-lt"/>
                <a:ea typeface="+mn-ea"/>
                <a:cs typeface="+mn-cs"/>
              </a:rPr>
              <a:t>informels, sur papier</a:t>
            </a:r>
          </a:p>
          <a:p>
            <a:pPr marL="740664" marR="0" lvl="1" indent="-283464"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schemeClr val="tx2"/>
                </a:solidFill>
                <a:effectLst/>
                <a:uLnTx/>
                <a:uFillTx/>
                <a:latin typeface="+mn-lt"/>
                <a:ea typeface="+mn-ea"/>
                <a:cs typeface="+mn-cs"/>
              </a:rPr>
              <a:t>Dessiner des écrans sur papier, sur </a:t>
            </a:r>
            <a:r>
              <a:rPr kumimoji="0" lang="fr-FR" sz="2000" b="0" i="0" u="none" strike="noStrike" kern="1200" cap="none" spc="0" normalizeH="0" baseline="0" noProof="0" dirty="0" smtClean="0">
                <a:ln>
                  <a:noFill/>
                </a:ln>
                <a:solidFill>
                  <a:schemeClr val="tx2"/>
                </a:solidFill>
                <a:effectLst/>
                <a:uLnTx/>
                <a:uFillTx/>
                <a:latin typeface="+mn-lt"/>
                <a:ea typeface="+mn-ea"/>
                <a:cs typeface="+mn-cs"/>
              </a:rPr>
              <a:t>logiciel</a:t>
            </a:r>
            <a:endParaRPr kumimoji="0" lang="fr-FR" sz="2000" b="0" i="0" u="none" strike="noStrike" kern="1200" cap="none" spc="0" normalizeH="0" baseline="0" noProof="0" dirty="0" smtClean="0">
              <a:ln>
                <a:noFill/>
              </a:ln>
              <a:solidFill>
                <a:schemeClr val="tx2"/>
              </a:solidFill>
              <a:effectLst/>
              <a:uLnTx/>
              <a:uFillTx/>
              <a:latin typeface="+mn-lt"/>
              <a:ea typeface="+mn-ea"/>
              <a:cs typeface="+mn-cs"/>
            </a:endParaRPr>
          </a:p>
          <a:p>
            <a:pPr marL="740664" marR="0" lvl="1" indent="-283464"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schemeClr val="tx2"/>
                </a:solidFill>
                <a:effectLst/>
                <a:uLnTx/>
                <a:uFillTx/>
                <a:latin typeface="+mn-lt"/>
                <a:ea typeface="+mn-ea"/>
                <a:cs typeface="+mn-cs"/>
              </a:rPr>
              <a:t>Exécuter un scénario et essayer des variantes pour des choix</a:t>
            </a:r>
          </a:p>
          <a:p>
            <a:pPr marL="1143000" marR="0" lvl="2" indent="-2286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schemeClr val="tx2"/>
                </a:solidFill>
                <a:effectLst/>
                <a:uLnTx/>
                <a:uFillTx/>
                <a:latin typeface="+mn-lt"/>
                <a:ea typeface="+mn-ea"/>
                <a:cs typeface="+mn-cs"/>
              </a:rPr>
              <a:t> de haut niveau : décider des fonctionnalités qui seront disponibles</a:t>
            </a:r>
          </a:p>
          <a:p>
            <a:pPr marL="1143000" marR="0" lvl="2" indent="-2286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schemeClr val="tx2"/>
                </a:solidFill>
                <a:effectLst/>
                <a:uLnTx/>
                <a:uFillTx/>
                <a:latin typeface="+mn-lt"/>
                <a:ea typeface="+mn-ea"/>
                <a:cs typeface="+mn-cs"/>
              </a:rPr>
              <a:t>de niveau intermédiaire : dessiner une séquence d’écrans</a:t>
            </a:r>
          </a:p>
          <a:p>
            <a:pPr marL="1143000" marR="0" lvl="2" indent="-2286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schemeClr val="tx2"/>
                </a:solidFill>
                <a:effectLst/>
                <a:uLnTx/>
                <a:uFillTx/>
                <a:latin typeface="+mn-lt"/>
                <a:ea typeface="+mn-ea"/>
                <a:cs typeface="+mn-cs"/>
              </a:rPr>
              <a:t>de bas niveau : dessiner des idées </a:t>
            </a:r>
            <a:r>
              <a:rPr kumimoji="0" lang="fr-FR" sz="2000" b="0" i="0" u="none" strike="noStrike" kern="1200" cap="none" spc="0" normalizeH="0" baseline="0" noProof="0" dirty="0" smtClean="0">
                <a:ln>
                  <a:noFill/>
                </a:ln>
                <a:solidFill>
                  <a:schemeClr val="tx2"/>
                </a:solidFill>
                <a:effectLst/>
                <a:uLnTx/>
                <a:uFillTx/>
                <a:latin typeface="+mn-lt"/>
                <a:ea typeface="+mn-ea"/>
                <a:cs typeface="+mn-cs"/>
              </a:rPr>
              <a:t>d’icônes</a:t>
            </a:r>
          </a:p>
          <a:p>
            <a:pPr marL="347472" lvl="0" indent="-347472">
              <a:spcBef>
                <a:spcPts val="1800"/>
              </a:spcBef>
              <a:defRPr/>
            </a:pPr>
            <a:r>
              <a:rPr lang="fr-FR" sz="2400" dirty="0" smtClean="0">
                <a:solidFill>
                  <a:schemeClr val="tx2"/>
                </a:solidFill>
              </a:rPr>
              <a:t>Prototypes vidéo</a:t>
            </a:r>
          </a:p>
          <a:p>
            <a:pPr marL="740664" lvl="1" indent="-283464">
              <a:spcBef>
                <a:spcPts val="1200"/>
              </a:spcBef>
              <a:buFont typeface="Arial" panose="020B0604020202020204" pitchFamily="34" charset="0"/>
              <a:buChar char="•"/>
              <a:defRPr/>
            </a:pPr>
            <a:r>
              <a:rPr lang="fr-FR" sz="2000" dirty="0" smtClean="0">
                <a:solidFill>
                  <a:schemeClr val="tx2"/>
                </a:solidFill>
              </a:rPr>
              <a:t>Créer </a:t>
            </a:r>
            <a:r>
              <a:rPr lang="fr-FR" sz="2000" dirty="0" smtClean="0">
                <a:solidFill>
                  <a:schemeClr val="tx2"/>
                </a:solidFill>
              </a:rPr>
              <a:t>une vidéo de l’utilisation d’un prototype</a:t>
            </a:r>
          </a:p>
          <a:p>
            <a:pPr marL="740664" lvl="1" indent="-283464">
              <a:spcBef>
                <a:spcPts val="1200"/>
              </a:spcBef>
              <a:buFont typeface="Arial" panose="020B0604020202020204" pitchFamily="34" charset="0"/>
              <a:buChar char="•"/>
              <a:defRPr/>
            </a:pPr>
            <a:r>
              <a:rPr lang="fr-FR" sz="2000" dirty="0" smtClean="0">
                <a:solidFill>
                  <a:schemeClr val="tx2"/>
                </a:solidFill>
              </a:rPr>
              <a:t>Simuler les fonctionnalités non implantées, les </a:t>
            </a:r>
            <a:r>
              <a:rPr lang="fr-FR" sz="2000" dirty="0" smtClean="0">
                <a:solidFill>
                  <a:schemeClr val="tx2"/>
                </a:solidFill>
              </a:rPr>
              <a:t>interactions</a:t>
            </a:r>
          </a:p>
          <a:p>
            <a:pPr marL="347472" lvl="0" indent="-347472">
              <a:spcBef>
                <a:spcPts val="1800"/>
              </a:spcBef>
              <a:defRPr/>
            </a:pPr>
            <a:r>
              <a:rPr lang="fr-FR" sz="2400" dirty="0" smtClean="0">
                <a:solidFill>
                  <a:schemeClr val="tx2"/>
                </a:solidFill>
              </a:rPr>
              <a:t>Prototypes informatiques à l’aide d’outils :</a:t>
            </a:r>
          </a:p>
          <a:p>
            <a:pPr marL="740664" lvl="1" indent="-283464">
              <a:spcBef>
                <a:spcPts val="1200"/>
              </a:spcBef>
              <a:buFont typeface="Arial" panose="020B0604020202020204" pitchFamily="34" charset="0"/>
              <a:buChar char="•"/>
              <a:defRPr/>
            </a:pPr>
            <a:r>
              <a:rPr lang="fr-FR" sz="2000" dirty="0" smtClean="0">
                <a:solidFill>
                  <a:schemeClr val="tx2"/>
                </a:solidFill>
              </a:rPr>
              <a:t>Accès </a:t>
            </a:r>
            <a:r>
              <a:rPr lang="fr-FR" sz="2000" dirty="0" smtClean="0">
                <a:solidFill>
                  <a:schemeClr val="tx2"/>
                </a:solidFill>
              </a:rPr>
              <a:t>direct à l’interface : Visual </a:t>
            </a:r>
            <a:r>
              <a:rPr lang="fr-FR" sz="2000" dirty="0" smtClean="0">
                <a:solidFill>
                  <a:schemeClr val="tx2"/>
                </a:solidFill>
              </a:rPr>
              <a:t>studio, </a:t>
            </a:r>
            <a:r>
              <a:rPr lang="fr-FR" sz="2000" dirty="0" err="1" smtClean="0">
                <a:solidFill>
                  <a:schemeClr val="tx2"/>
                </a:solidFill>
              </a:rPr>
              <a:t>Netbeans</a:t>
            </a:r>
            <a:r>
              <a:rPr lang="fr-FR" sz="2000" dirty="0" smtClean="0">
                <a:solidFill>
                  <a:schemeClr val="tx2"/>
                </a:solidFill>
              </a:rPr>
              <a:t>, …</a:t>
            </a:r>
            <a:endParaRPr kumimoji="0" lang="fr-FR"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1066800"/>
          </a:xfrm>
        </p:spPr>
        <p:txBody>
          <a:bodyPr>
            <a:normAutofit/>
          </a:bodyPr>
          <a:lstStyle/>
          <a:p>
            <a:r>
              <a:rPr lang="fr-FR" sz="3600" dirty="0"/>
              <a:t>Conception participative</a:t>
            </a:r>
          </a:p>
        </p:txBody>
      </p:sp>
      <p:sp>
        <p:nvSpPr>
          <p:cNvPr id="3" name="Espace réservé du contenu 2"/>
          <p:cNvSpPr>
            <a:spLocks noGrp="1"/>
          </p:cNvSpPr>
          <p:nvPr>
            <p:ph idx="1"/>
          </p:nvPr>
        </p:nvSpPr>
        <p:spPr>
          <a:xfrm>
            <a:off x="457200" y="1643050"/>
            <a:ext cx="8229600" cy="4931486"/>
          </a:xfrm>
        </p:spPr>
        <p:txBody>
          <a:bodyPr>
            <a:normAutofit/>
          </a:bodyPr>
          <a:lstStyle/>
          <a:p>
            <a:pPr marL="0" indent="0">
              <a:lnSpc>
                <a:spcPct val="150000"/>
              </a:lnSpc>
              <a:buNone/>
            </a:pPr>
            <a:r>
              <a:rPr lang="fr-FR" sz="2000" b="1" dirty="0" smtClean="0">
                <a:solidFill>
                  <a:schemeClr val="tx2"/>
                </a:solidFill>
              </a:rPr>
              <a:t>La </a:t>
            </a:r>
            <a:r>
              <a:rPr lang="fr-FR" sz="2000" b="1" dirty="0">
                <a:solidFill>
                  <a:schemeClr val="tx2"/>
                </a:solidFill>
              </a:rPr>
              <a:t>conception participative </a:t>
            </a:r>
            <a:r>
              <a:rPr lang="fr-FR" sz="2000" dirty="0">
                <a:solidFill>
                  <a:schemeClr val="tx2"/>
                </a:solidFill>
              </a:rPr>
              <a:t>est caractérisée par la participation </a:t>
            </a:r>
            <a:r>
              <a:rPr lang="fr-FR" sz="2000" dirty="0" smtClean="0">
                <a:solidFill>
                  <a:schemeClr val="tx2"/>
                </a:solidFill>
              </a:rPr>
              <a:t>active </a:t>
            </a:r>
            <a:r>
              <a:rPr lang="fr-FR" sz="2000" dirty="0">
                <a:solidFill>
                  <a:schemeClr val="tx2"/>
                </a:solidFill>
              </a:rPr>
              <a:t>des utilisateurs au travail de conception. Il s'agit </a:t>
            </a:r>
            <a:r>
              <a:rPr lang="fr-FR" sz="2000" dirty="0" smtClean="0">
                <a:solidFill>
                  <a:schemeClr val="tx2"/>
                </a:solidFill>
              </a:rPr>
              <a:t>donc</a:t>
            </a:r>
            <a:r>
              <a:rPr lang="fr-FR" sz="2000" dirty="0">
                <a:solidFill>
                  <a:schemeClr val="tx2"/>
                </a:solidFill>
              </a:rPr>
              <a:t> </a:t>
            </a:r>
            <a:r>
              <a:rPr lang="fr-FR" sz="2000" dirty="0" smtClean="0">
                <a:solidFill>
                  <a:schemeClr val="tx2"/>
                </a:solidFill>
              </a:rPr>
              <a:t>d'une </a:t>
            </a:r>
            <a:r>
              <a:rPr lang="fr-FR" sz="2000" dirty="0">
                <a:solidFill>
                  <a:schemeClr val="tx2"/>
                </a:solidFill>
              </a:rPr>
              <a:t>méthode de conception centrée sur l'utilisateur où </a:t>
            </a:r>
            <a:r>
              <a:rPr lang="fr-FR" sz="2000" dirty="0" smtClean="0">
                <a:solidFill>
                  <a:schemeClr val="tx2"/>
                </a:solidFill>
              </a:rPr>
              <a:t>l'accent </a:t>
            </a:r>
            <a:r>
              <a:rPr lang="fr-FR" sz="2000" dirty="0">
                <a:solidFill>
                  <a:schemeClr val="tx2"/>
                </a:solidFill>
              </a:rPr>
              <a:t>est mis sur le rôle actif des utilisateurs.</a:t>
            </a:r>
          </a:p>
          <a:p>
            <a:pPr marL="0" indent="0">
              <a:lnSpc>
                <a:spcPct val="150000"/>
              </a:lnSpc>
              <a:buNone/>
            </a:pPr>
            <a:r>
              <a:rPr lang="fr-FR" sz="2000" dirty="0" smtClean="0">
                <a:solidFill>
                  <a:schemeClr val="tx2"/>
                </a:solidFill>
              </a:rPr>
              <a:t>Elle </a:t>
            </a:r>
            <a:r>
              <a:rPr lang="fr-FR" sz="2000" dirty="0">
                <a:solidFill>
                  <a:schemeClr val="tx2"/>
                </a:solidFill>
              </a:rPr>
              <a:t>repose sur </a:t>
            </a:r>
            <a:r>
              <a:rPr lang="fr-FR" sz="2000" dirty="0" smtClean="0">
                <a:solidFill>
                  <a:schemeClr val="tx2"/>
                </a:solidFill>
              </a:rPr>
              <a:t>:</a:t>
            </a:r>
            <a:endParaRPr lang="fr-FR" sz="2000" dirty="0">
              <a:solidFill>
                <a:schemeClr val="tx2"/>
              </a:solidFill>
            </a:endParaRPr>
          </a:p>
          <a:p>
            <a:pPr lvl="1">
              <a:lnSpc>
                <a:spcPct val="150000"/>
              </a:lnSpc>
            </a:pPr>
            <a:r>
              <a:rPr lang="fr-FR" sz="1800" dirty="0">
                <a:solidFill>
                  <a:schemeClr val="tx2"/>
                </a:solidFill>
              </a:rPr>
              <a:t>L'observation et </a:t>
            </a:r>
            <a:r>
              <a:rPr lang="fr-FR" sz="1800" dirty="0" smtClean="0">
                <a:solidFill>
                  <a:schemeClr val="tx2"/>
                </a:solidFill>
              </a:rPr>
              <a:t>entretiens</a:t>
            </a:r>
            <a:endParaRPr lang="fr-FR" sz="1800" dirty="0">
              <a:solidFill>
                <a:schemeClr val="tx2"/>
              </a:solidFill>
            </a:endParaRPr>
          </a:p>
          <a:p>
            <a:pPr lvl="1">
              <a:lnSpc>
                <a:spcPct val="150000"/>
              </a:lnSpc>
            </a:pPr>
            <a:r>
              <a:rPr lang="fr-FR" sz="1800" dirty="0">
                <a:solidFill>
                  <a:schemeClr val="tx2"/>
                </a:solidFill>
              </a:rPr>
              <a:t>La production de </a:t>
            </a:r>
            <a:r>
              <a:rPr lang="fr-FR" sz="1800" dirty="0" smtClean="0">
                <a:solidFill>
                  <a:schemeClr val="tx2"/>
                </a:solidFill>
              </a:rPr>
              <a:t>scénarios</a:t>
            </a:r>
            <a:endParaRPr lang="fr-FR" sz="1800" dirty="0">
              <a:solidFill>
                <a:schemeClr val="tx2"/>
              </a:solidFill>
            </a:endParaRPr>
          </a:p>
          <a:p>
            <a:pPr lvl="1">
              <a:lnSpc>
                <a:spcPct val="150000"/>
              </a:lnSpc>
            </a:pPr>
            <a:r>
              <a:rPr lang="fr-FR" sz="1800" dirty="0">
                <a:solidFill>
                  <a:schemeClr val="tx2"/>
                </a:solidFill>
              </a:rPr>
              <a:t>Utilisateur partenaire de conception à part </a:t>
            </a:r>
            <a:r>
              <a:rPr lang="fr-FR" sz="1800" dirty="0" smtClean="0">
                <a:solidFill>
                  <a:schemeClr val="tx2"/>
                </a:solidFill>
              </a:rPr>
              <a:t>entière, et peut être une s</a:t>
            </a:r>
            <a:r>
              <a:rPr lang="fr-FR" sz="1800" dirty="0" smtClean="0">
                <a:solidFill>
                  <a:schemeClr val="tx2"/>
                </a:solidFill>
              </a:rPr>
              <a:t>ource </a:t>
            </a:r>
            <a:r>
              <a:rPr lang="fr-FR" sz="1800" dirty="0" smtClean="0">
                <a:solidFill>
                  <a:schemeClr val="tx2"/>
                </a:solidFill>
              </a:rPr>
              <a:t>possible </a:t>
            </a:r>
            <a:r>
              <a:rPr lang="fr-FR" sz="1800" dirty="0" smtClean="0">
                <a:solidFill>
                  <a:schemeClr val="tx2"/>
                </a:solidFill>
              </a:rPr>
              <a:t>d’innovations,  et </a:t>
            </a:r>
            <a:r>
              <a:rPr lang="fr-FR" sz="1800" dirty="0" smtClean="0">
                <a:solidFill>
                  <a:schemeClr val="tx2"/>
                </a:solidFill>
              </a:rPr>
              <a:t>participe aux choix de conception </a:t>
            </a:r>
            <a:r>
              <a:rPr lang="fr-FR" sz="1800" dirty="0" smtClean="0">
                <a:solidFill>
                  <a:schemeClr val="tx2"/>
                </a:solidFill>
              </a:rPr>
              <a:t>finaux.</a:t>
            </a:r>
            <a:endParaRPr lang="fr-FR" sz="1800" dirty="0" smtClean="0">
              <a:solidFill>
                <a:schemeClr val="tx2"/>
              </a:solidFill>
            </a:endParaRPr>
          </a:p>
          <a:p>
            <a:pPr lvl="1">
              <a:lnSpc>
                <a:spcPct val="150000"/>
              </a:lnSpc>
            </a:pPr>
            <a:endParaRPr lang="fr-FR" sz="1800" dirty="0" smtClean="0">
              <a:solidFill>
                <a:schemeClr val="tx2"/>
              </a:solidFill>
            </a:endParaRPr>
          </a:p>
          <a:p>
            <a:pPr lvl="1">
              <a:lnSpc>
                <a:spcPct val="150000"/>
              </a:lnSpc>
            </a:pPr>
            <a:endParaRPr lang="fr-FR" sz="1800" dirty="0">
              <a:solidFill>
                <a:schemeClr val="tx2"/>
              </a:solidFill>
            </a:endParaRP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23</a:t>
            </a:fld>
            <a:endParaRPr lang="fr-FR" dirty="0"/>
          </a:p>
        </p:txBody>
      </p:sp>
    </p:spTree>
    <p:extLst>
      <p:ext uri="{BB962C8B-B14F-4D97-AF65-F5344CB8AC3E}">
        <p14:creationId xmlns="" xmlns:p14="http://schemas.microsoft.com/office/powerpoint/2010/main" val="9972115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28670"/>
            <a:ext cx="8229600" cy="1066800"/>
          </a:xfrm>
        </p:spPr>
        <p:txBody>
          <a:bodyPr>
            <a:normAutofit fontScale="90000"/>
          </a:bodyPr>
          <a:lstStyle/>
          <a:p>
            <a:r>
              <a:rPr lang="fr-FR" dirty="0"/>
              <a:t>Conception informative</a:t>
            </a:r>
            <a:br>
              <a:rPr lang="fr-FR" dirty="0"/>
            </a:br>
            <a:endParaRPr lang="fr-FR" dirty="0"/>
          </a:p>
        </p:txBody>
      </p:sp>
      <p:sp>
        <p:nvSpPr>
          <p:cNvPr id="3" name="Espace réservé du contenu 2"/>
          <p:cNvSpPr>
            <a:spLocks noGrp="1"/>
          </p:cNvSpPr>
          <p:nvPr>
            <p:ph idx="1"/>
          </p:nvPr>
        </p:nvSpPr>
        <p:spPr>
          <a:xfrm>
            <a:off x="457200" y="1571612"/>
            <a:ext cx="8229600" cy="3825046"/>
          </a:xfrm>
        </p:spPr>
        <p:txBody>
          <a:bodyPr>
            <a:normAutofit/>
          </a:bodyPr>
          <a:lstStyle/>
          <a:p>
            <a:pPr marL="0" indent="0">
              <a:lnSpc>
                <a:spcPct val="150000"/>
              </a:lnSpc>
              <a:buNone/>
            </a:pPr>
            <a:r>
              <a:rPr lang="fr-FR" sz="2000" dirty="0" smtClean="0">
                <a:solidFill>
                  <a:schemeClr val="tx2"/>
                </a:solidFill>
              </a:rPr>
              <a:t>Prise </a:t>
            </a:r>
            <a:r>
              <a:rPr lang="fr-FR" sz="2000" dirty="0">
                <a:solidFill>
                  <a:schemeClr val="tx2"/>
                </a:solidFill>
              </a:rPr>
              <a:t>en compte des </a:t>
            </a:r>
            <a:r>
              <a:rPr lang="fr-FR" sz="2000" dirty="0" smtClean="0">
                <a:solidFill>
                  <a:schemeClr val="tx2"/>
                </a:solidFill>
              </a:rPr>
              <a:t>utilisateurs </a:t>
            </a:r>
            <a:r>
              <a:rPr lang="fr-FR" sz="2000" dirty="0">
                <a:solidFill>
                  <a:schemeClr val="tx2"/>
                </a:solidFill>
              </a:rPr>
              <a:t>:</a:t>
            </a:r>
          </a:p>
          <a:p>
            <a:pPr lvl="1">
              <a:lnSpc>
                <a:spcPct val="150000"/>
              </a:lnSpc>
              <a:buFont typeface="Wingdings" pitchFamily="2" charset="2"/>
              <a:buChar char="Ø"/>
            </a:pPr>
            <a:r>
              <a:rPr lang="fr-FR" sz="2000" dirty="0">
                <a:solidFill>
                  <a:schemeClr val="tx2"/>
                </a:solidFill>
              </a:rPr>
              <a:t>Pas seulement comme </a:t>
            </a:r>
            <a:r>
              <a:rPr lang="fr-FR" sz="2000" dirty="0" smtClean="0">
                <a:solidFill>
                  <a:schemeClr val="tx2"/>
                </a:solidFill>
              </a:rPr>
              <a:t>testeurs</a:t>
            </a:r>
            <a:endParaRPr lang="fr-FR" sz="2000" dirty="0">
              <a:solidFill>
                <a:schemeClr val="tx2"/>
              </a:solidFill>
            </a:endParaRPr>
          </a:p>
          <a:p>
            <a:pPr lvl="1">
              <a:lnSpc>
                <a:spcPct val="150000"/>
              </a:lnSpc>
              <a:buFont typeface="Wingdings" pitchFamily="2" charset="2"/>
              <a:buChar char="Ø"/>
            </a:pPr>
            <a:r>
              <a:rPr lang="fr-FR" sz="2000" dirty="0">
                <a:solidFill>
                  <a:schemeClr val="tx2"/>
                </a:solidFill>
              </a:rPr>
              <a:t>Mais sans les considérer comme partenaires de </a:t>
            </a:r>
            <a:r>
              <a:rPr lang="fr-FR" sz="2000" dirty="0" smtClean="0">
                <a:solidFill>
                  <a:schemeClr val="tx2"/>
                </a:solidFill>
              </a:rPr>
              <a:t>conception</a:t>
            </a:r>
            <a:endParaRPr lang="fr-FR" sz="2000" dirty="0">
              <a:solidFill>
                <a:schemeClr val="tx2"/>
              </a:solidFill>
            </a:endParaRPr>
          </a:p>
          <a:p>
            <a:pPr lvl="1">
              <a:lnSpc>
                <a:spcPct val="150000"/>
              </a:lnSpc>
              <a:buFont typeface="Wingdings" pitchFamily="2" charset="2"/>
              <a:buChar char="Ø"/>
            </a:pPr>
            <a:r>
              <a:rPr lang="fr-FR" sz="2000" dirty="0">
                <a:solidFill>
                  <a:schemeClr val="tx2"/>
                </a:solidFill>
              </a:rPr>
              <a:t>Méthode imaginée pour la conception avec des </a:t>
            </a:r>
            <a:r>
              <a:rPr lang="fr-FR" sz="2000" dirty="0" smtClean="0">
                <a:solidFill>
                  <a:schemeClr val="tx2"/>
                </a:solidFill>
              </a:rPr>
              <a:t>enfants</a:t>
            </a:r>
            <a:endParaRPr lang="fr-FR" sz="2000" dirty="0">
              <a:solidFill>
                <a:schemeClr val="tx2"/>
              </a:solidFill>
            </a:endParaRPr>
          </a:p>
          <a:p>
            <a:pPr marL="0" indent="0">
              <a:lnSpc>
                <a:spcPct val="150000"/>
              </a:lnSpc>
              <a:buNone/>
            </a:pPr>
            <a:r>
              <a:rPr lang="fr-FR" sz="2000" dirty="0" smtClean="0">
                <a:solidFill>
                  <a:schemeClr val="tx2"/>
                </a:solidFill>
              </a:rPr>
              <a:t>Relations concepteur-utilisateur </a:t>
            </a:r>
            <a:r>
              <a:rPr lang="fr-FR" sz="2000" dirty="0">
                <a:solidFill>
                  <a:schemeClr val="tx2"/>
                </a:solidFill>
              </a:rPr>
              <a:t>:</a:t>
            </a:r>
          </a:p>
          <a:p>
            <a:pPr lvl="1">
              <a:lnSpc>
                <a:spcPct val="150000"/>
              </a:lnSpc>
              <a:buFont typeface="Wingdings" pitchFamily="2" charset="2"/>
              <a:buChar char="Ø"/>
            </a:pPr>
            <a:r>
              <a:rPr lang="fr-FR" sz="2000" dirty="0" smtClean="0">
                <a:solidFill>
                  <a:schemeClr val="tx2"/>
                </a:solidFill>
              </a:rPr>
              <a:t>utilisateur </a:t>
            </a:r>
            <a:r>
              <a:rPr lang="fr-FR" sz="2000" dirty="0">
                <a:solidFill>
                  <a:schemeClr val="tx2"/>
                </a:solidFill>
              </a:rPr>
              <a:t>dans l’équipe de </a:t>
            </a:r>
            <a:r>
              <a:rPr lang="fr-FR" sz="2000" dirty="0" smtClean="0">
                <a:solidFill>
                  <a:schemeClr val="tx2"/>
                </a:solidFill>
              </a:rPr>
              <a:t>conception</a:t>
            </a:r>
            <a:endParaRPr lang="fr-FR" sz="2000" dirty="0">
              <a:solidFill>
                <a:schemeClr val="tx2"/>
              </a:solidFill>
            </a:endParaRPr>
          </a:p>
          <a:p>
            <a:pPr lvl="1">
              <a:lnSpc>
                <a:spcPct val="150000"/>
              </a:lnSpc>
              <a:buFont typeface="Wingdings" pitchFamily="2" charset="2"/>
              <a:buChar char="Ø"/>
            </a:pPr>
            <a:r>
              <a:rPr lang="fr-FR" sz="2000" dirty="0">
                <a:solidFill>
                  <a:schemeClr val="tx2"/>
                </a:solidFill>
              </a:rPr>
              <a:t>Mais ne participe pas aux choix </a:t>
            </a:r>
            <a:r>
              <a:rPr lang="fr-FR" sz="2000" dirty="0" smtClean="0">
                <a:solidFill>
                  <a:schemeClr val="tx2"/>
                </a:solidFill>
              </a:rPr>
              <a:t>finaux</a:t>
            </a:r>
            <a:endParaRPr lang="fr-FR" sz="2000" dirty="0">
              <a:solidFill>
                <a:schemeClr val="tx2"/>
              </a:solidFill>
            </a:endParaRP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24</a:t>
            </a:fld>
            <a:endParaRPr lang="fr-FR" dirty="0"/>
          </a:p>
        </p:txBody>
      </p:sp>
    </p:spTree>
    <p:extLst>
      <p:ext uri="{BB962C8B-B14F-4D97-AF65-F5344CB8AC3E}">
        <p14:creationId xmlns="" xmlns:p14="http://schemas.microsoft.com/office/powerpoint/2010/main" val="3003332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526564"/>
            <a:ext cx="7543802" cy="759296"/>
          </a:xfrm>
        </p:spPr>
        <p:txBody>
          <a:bodyPr/>
          <a:lstStyle/>
          <a:p>
            <a:r>
              <a:rPr lang="fr-FR" dirty="0"/>
              <a:t>Conception centrée </a:t>
            </a:r>
            <a:r>
              <a:rPr lang="fr-FR" dirty="0" smtClean="0"/>
              <a:t>utilisatrice</a:t>
            </a:r>
            <a:endParaRPr lang="fr-FR" dirty="0"/>
          </a:p>
        </p:txBody>
      </p:sp>
      <p:sp>
        <p:nvSpPr>
          <p:cNvPr id="3" name="Espace réservé du numéro de diapositive 2"/>
          <p:cNvSpPr>
            <a:spLocks noGrp="1"/>
          </p:cNvSpPr>
          <p:nvPr>
            <p:ph type="sldNum" sz="quarter" idx="12"/>
          </p:nvPr>
        </p:nvSpPr>
        <p:spPr/>
        <p:txBody>
          <a:bodyPr/>
          <a:lstStyle/>
          <a:p>
            <a:fld id="{62A55523-D7C7-4620-BC1B-FDB526D8368A}" type="slidenum">
              <a:rPr lang="fr-FR" smtClean="0"/>
              <a:pPr/>
              <a:t>25</a:t>
            </a:fld>
            <a:endParaRPr lang="fr-FR" dirty="0"/>
          </a:p>
        </p:txBody>
      </p:sp>
      <p:sp>
        <p:nvSpPr>
          <p:cNvPr id="8" name="Espace réservé du contenu 2"/>
          <p:cNvSpPr>
            <a:spLocks noGrp="1"/>
          </p:cNvSpPr>
          <p:nvPr>
            <p:ph idx="1"/>
          </p:nvPr>
        </p:nvSpPr>
        <p:spPr>
          <a:xfrm>
            <a:off x="557242" y="3249556"/>
            <a:ext cx="8229600" cy="1608204"/>
          </a:xfrm>
        </p:spPr>
        <p:txBody>
          <a:bodyPr>
            <a:noAutofit/>
          </a:bodyPr>
          <a:lstStyle/>
          <a:p>
            <a:pPr marL="0" indent="0">
              <a:buNone/>
            </a:pPr>
            <a:r>
              <a:rPr lang="fr-FR" sz="2000" dirty="0" smtClean="0">
                <a:solidFill>
                  <a:schemeClr val="tx2"/>
                </a:solidFill>
              </a:rPr>
              <a:t>Relations concepteur - utilisateur :</a:t>
            </a:r>
          </a:p>
          <a:p>
            <a:pPr lvl="1"/>
            <a:r>
              <a:rPr lang="fr-FR" sz="1800" dirty="0" smtClean="0">
                <a:solidFill>
                  <a:schemeClr val="tx2"/>
                </a:solidFill>
              </a:rPr>
              <a:t>Utilisateur </a:t>
            </a:r>
            <a:r>
              <a:rPr lang="fr-FR" sz="1800" dirty="0" smtClean="0">
                <a:solidFill>
                  <a:schemeClr val="tx2"/>
                </a:solidFill>
              </a:rPr>
              <a:t>observé </a:t>
            </a:r>
            <a:r>
              <a:rPr lang="fr-FR" sz="1800" dirty="0">
                <a:solidFill>
                  <a:schemeClr val="tx2"/>
                </a:solidFill>
              </a:rPr>
              <a:t>dans la résolution de sa </a:t>
            </a:r>
            <a:r>
              <a:rPr lang="fr-FR" sz="1800" dirty="0" smtClean="0">
                <a:solidFill>
                  <a:schemeClr val="tx2"/>
                </a:solidFill>
              </a:rPr>
              <a:t>tâche</a:t>
            </a:r>
            <a:endParaRPr lang="fr-FR" sz="1800" dirty="0">
              <a:solidFill>
                <a:schemeClr val="tx2"/>
              </a:solidFill>
            </a:endParaRPr>
          </a:p>
          <a:p>
            <a:pPr lvl="1"/>
            <a:r>
              <a:rPr lang="fr-FR" sz="1800" dirty="0" smtClean="0">
                <a:solidFill>
                  <a:schemeClr val="tx2"/>
                </a:solidFill>
              </a:rPr>
              <a:t>Interrogé sur </a:t>
            </a:r>
            <a:r>
              <a:rPr lang="fr-FR" sz="1800" dirty="0">
                <a:solidFill>
                  <a:schemeClr val="tx2"/>
                </a:solidFill>
              </a:rPr>
              <a:t>ses </a:t>
            </a:r>
            <a:r>
              <a:rPr lang="fr-FR" sz="1800" dirty="0" smtClean="0">
                <a:solidFill>
                  <a:schemeClr val="tx2"/>
                </a:solidFill>
              </a:rPr>
              <a:t>attentes</a:t>
            </a:r>
            <a:endParaRPr lang="fr-FR" sz="1800" dirty="0">
              <a:solidFill>
                <a:schemeClr val="tx2"/>
              </a:solidFill>
            </a:endParaRPr>
          </a:p>
          <a:p>
            <a:pPr lvl="1"/>
            <a:r>
              <a:rPr lang="fr-FR" sz="1800" dirty="0" smtClean="0">
                <a:solidFill>
                  <a:schemeClr val="tx2"/>
                </a:solidFill>
              </a:rPr>
              <a:t>Questionné </a:t>
            </a:r>
            <a:r>
              <a:rPr lang="fr-FR" sz="1800" dirty="0">
                <a:solidFill>
                  <a:schemeClr val="tx2"/>
                </a:solidFill>
              </a:rPr>
              <a:t>sur le logiciel conçu</a:t>
            </a:r>
          </a:p>
        </p:txBody>
      </p:sp>
      <p:pic>
        <p:nvPicPr>
          <p:cNvPr id="11267" name="Picture 3"/>
          <p:cNvPicPr>
            <a:picLocks noChangeAspect="1" noChangeArrowheads="1"/>
          </p:cNvPicPr>
          <p:nvPr/>
        </p:nvPicPr>
        <p:blipFill>
          <a:blip r:embed="rId2"/>
          <a:srcRect/>
          <a:stretch>
            <a:fillRect/>
          </a:stretch>
        </p:blipFill>
        <p:spPr bwMode="auto">
          <a:xfrm>
            <a:off x="571472" y="1428736"/>
            <a:ext cx="6572296" cy="1551792"/>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581036" y="4714884"/>
            <a:ext cx="5348286" cy="1593496"/>
          </a:xfrm>
          <a:prstGeom prst="rect">
            <a:avLst/>
          </a:prstGeom>
          <a:noFill/>
          <a:ln w="9525">
            <a:noFill/>
            <a:miter lim="800000"/>
            <a:headEnd/>
            <a:tailEnd/>
          </a:ln>
          <a:effectLst/>
        </p:spPr>
      </p:pic>
    </p:spTree>
    <p:extLst>
      <p:ext uri="{BB962C8B-B14F-4D97-AF65-F5344CB8AC3E}">
        <p14:creationId xmlns="" xmlns:p14="http://schemas.microsoft.com/office/powerpoint/2010/main" val="132399010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066800"/>
          </a:xfrm>
        </p:spPr>
        <p:txBody>
          <a:bodyPr>
            <a:normAutofit/>
          </a:bodyPr>
          <a:lstStyle/>
          <a:p>
            <a:r>
              <a:rPr lang="fr-FR" dirty="0" smtClean="0"/>
              <a:t>Conception centrée </a:t>
            </a:r>
            <a:r>
              <a:rPr lang="fr-FR" dirty="0" smtClean="0"/>
              <a:t>utilisatrice</a:t>
            </a:r>
            <a:endParaRPr lang="fr-FR" dirty="0"/>
          </a:p>
        </p:txBody>
      </p:sp>
      <p:sp>
        <p:nvSpPr>
          <p:cNvPr id="3" name="Espace réservé du contenu 2"/>
          <p:cNvSpPr>
            <a:spLocks noGrp="1"/>
          </p:cNvSpPr>
          <p:nvPr>
            <p:ph idx="1"/>
          </p:nvPr>
        </p:nvSpPr>
        <p:spPr>
          <a:xfrm>
            <a:off x="457200" y="1714488"/>
            <a:ext cx="8229600" cy="4074230"/>
          </a:xfrm>
        </p:spPr>
        <p:txBody>
          <a:bodyPr>
            <a:normAutofit/>
          </a:bodyPr>
          <a:lstStyle/>
          <a:p>
            <a:pPr marL="0" indent="0">
              <a:buNone/>
            </a:pPr>
            <a:endParaRPr lang="fr-FR" sz="2000" dirty="0" smtClean="0">
              <a:solidFill>
                <a:schemeClr val="tx2"/>
              </a:solidFill>
            </a:endParaRPr>
          </a:p>
          <a:p>
            <a:pPr marL="0" indent="0">
              <a:buNone/>
            </a:pPr>
            <a:r>
              <a:rPr lang="fr-FR" sz="2000" b="1" dirty="0" smtClean="0"/>
              <a:t>Modèle de l’utilisateur </a:t>
            </a:r>
            <a:r>
              <a:rPr lang="fr-FR" sz="2000" dirty="0" smtClean="0"/>
              <a:t>:</a:t>
            </a:r>
            <a:r>
              <a:rPr lang="fr-FR" sz="2000" dirty="0" smtClean="0">
                <a:solidFill>
                  <a:schemeClr val="tx2"/>
                </a:solidFill>
              </a:rPr>
              <a:t>Identifier </a:t>
            </a:r>
            <a:r>
              <a:rPr lang="fr-FR" sz="2000" dirty="0">
                <a:solidFill>
                  <a:schemeClr val="tx2"/>
                </a:solidFill>
              </a:rPr>
              <a:t>les caractéristiques </a:t>
            </a:r>
            <a:r>
              <a:rPr lang="fr-FR" sz="2000" dirty="0" smtClean="0">
                <a:solidFill>
                  <a:schemeClr val="tx2"/>
                </a:solidFill>
              </a:rPr>
              <a:t>pertinentes de l’utilisateur</a:t>
            </a:r>
            <a:endParaRPr lang="fr-FR" sz="2000" dirty="0">
              <a:solidFill>
                <a:schemeClr val="tx2"/>
              </a:solidFill>
            </a:endParaRPr>
          </a:p>
          <a:p>
            <a:pPr marL="0" indent="0">
              <a:buNone/>
            </a:pPr>
            <a:endParaRPr lang="fr-FR" sz="2000" dirty="0">
              <a:solidFill>
                <a:schemeClr val="tx2"/>
              </a:solidFill>
            </a:endParaRPr>
          </a:p>
          <a:p>
            <a:pPr lvl="1"/>
            <a:r>
              <a:rPr lang="fr-FR" sz="1800" dirty="0">
                <a:solidFill>
                  <a:schemeClr val="tx2"/>
                </a:solidFill>
              </a:rPr>
              <a:t>Données </a:t>
            </a:r>
            <a:r>
              <a:rPr lang="fr-FR" sz="1800" dirty="0" smtClean="0">
                <a:solidFill>
                  <a:schemeClr val="tx2"/>
                </a:solidFill>
              </a:rPr>
              <a:t>générales</a:t>
            </a:r>
            <a:endParaRPr lang="fr-FR" sz="1800" dirty="0">
              <a:solidFill>
                <a:schemeClr val="tx2"/>
              </a:solidFill>
            </a:endParaRPr>
          </a:p>
          <a:p>
            <a:pPr lvl="2"/>
            <a:r>
              <a:rPr lang="fr-FR" sz="1600" dirty="0">
                <a:solidFill>
                  <a:schemeClr val="tx2"/>
                </a:solidFill>
              </a:rPr>
              <a:t>taille, âge, sexe, </a:t>
            </a:r>
            <a:r>
              <a:rPr lang="fr-FR" sz="1600" dirty="0" smtClean="0">
                <a:solidFill>
                  <a:schemeClr val="tx2"/>
                </a:solidFill>
              </a:rPr>
              <a:t>déficiences</a:t>
            </a:r>
            <a:endParaRPr lang="fr-FR" sz="1600" dirty="0">
              <a:solidFill>
                <a:schemeClr val="tx2"/>
              </a:solidFill>
            </a:endParaRPr>
          </a:p>
          <a:p>
            <a:pPr lvl="2"/>
            <a:r>
              <a:rPr lang="fr-FR" sz="1600" dirty="0">
                <a:solidFill>
                  <a:schemeClr val="tx2"/>
                </a:solidFill>
              </a:rPr>
              <a:t>niveau de formation, habitudes </a:t>
            </a:r>
            <a:r>
              <a:rPr lang="fr-FR" sz="1600" dirty="0" smtClean="0">
                <a:solidFill>
                  <a:schemeClr val="tx2"/>
                </a:solidFill>
              </a:rPr>
              <a:t>culturelles</a:t>
            </a:r>
            <a:endParaRPr lang="fr-FR" sz="1600" dirty="0">
              <a:solidFill>
                <a:schemeClr val="tx2"/>
              </a:solidFill>
            </a:endParaRPr>
          </a:p>
          <a:p>
            <a:endParaRPr lang="fr-FR" sz="2000" dirty="0" smtClean="0">
              <a:solidFill>
                <a:schemeClr val="tx2"/>
              </a:solidFill>
            </a:endParaRPr>
          </a:p>
          <a:p>
            <a:pPr lvl="1"/>
            <a:r>
              <a:rPr lang="fr-FR" sz="1800" dirty="0" smtClean="0">
                <a:solidFill>
                  <a:schemeClr val="tx2"/>
                </a:solidFill>
              </a:rPr>
              <a:t>Données </a:t>
            </a:r>
            <a:r>
              <a:rPr lang="fr-FR" sz="1800" dirty="0">
                <a:solidFill>
                  <a:schemeClr val="tx2"/>
                </a:solidFill>
              </a:rPr>
              <a:t>liées à l’application : compétences sur </a:t>
            </a:r>
            <a:r>
              <a:rPr lang="fr-FR" sz="1800" dirty="0" smtClean="0">
                <a:solidFill>
                  <a:schemeClr val="tx2"/>
                </a:solidFill>
              </a:rPr>
              <a:t>le domaine/en</a:t>
            </a:r>
            <a:r>
              <a:rPr lang="fr-FR" sz="1800" dirty="0">
                <a:solidFill>
                  <a:schemeClr val="tx2"/>
                </a:solidFill>
              </a:rPr>
              <a:t> </a:t>
            </a:r>
            <a:r>
              <a:rPr lang="fr-FR" sz="1800" dirty="0" smtClean="0">
                <a:solidFill>
                  <a:schemeClr val="tx2"/>
                </a:solidFill>
              </a:rPr>
              <a:t>informatique</a:t>
            </a:r>
            <a:endParaRPr lang="fr-FR" sz="1800" dirty="0">
              <a:solidFill>
                <a:schemeClr val="tx2"/>
              </a:solidFill>
            </a:endParaRPr>
          </a:p>
          <a:p>
            <a:pPr lvl="2"/>
            <a:r>
              <a:rPr lang="fr-FR" sz="1600" dirty="0">
                <a:solidFill>
                  <a:schemeClr val="tx2"/>
                </a:solidFill>
              </a:rPr>
              <a:t>débutant, occasionnel, expérimenté, expert</a:t>
            </a:r>
          </a:p>
          <a:p>
            <a:pPr marL="0" indent="0">
              <a:buNone/>
            </a:pPr>
            <a:endParaRPr lang="fr-FR" sz="2000" dirty="0">
              <a:solidFill>
                <a:schemeClr val="tx2"/>
              </a:solidFill>
            </a:endParaRP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26</a:t>
            </a:fld>
            <a:endParaRPr lang="fr-FR" dirty="0"/>
          </a:p>
        </p:txBody>
      </p:sp>
    </p:spTree>
    <p:extLst>
      <p:ext uri="{BB962C8B-B14F-4D97-AF65-F5344CB8AC3E}">
        <p14:creationId xmlns="" xmlns:p14="http://schemas.microsoft.com/office/powerpoint/2010/main" val="24560739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14400" y="560390"/>
            <a:ext cx="7772400" cy="868346"/>
          </a:xfrm>
          <a:prstGeom prst="rect">
            <a:avLst/>
          </a:prstGeom>
        </p:spPr>
        <p:txBody>
          <a:bodyPr>
            <a:normAutofit fontScale="97500"/>
          </a:bodyPr>
          <a:lstStyle/>
          <a:p>
            <a:pPr lvl="0">
              <a:lnSpc>
                <a:spcPct val="90000"/>
              </a:lnSpc>
              <a:spcBef>
                <a:spcPct val="0"/>
              </a:spcBef>
              <a:defRPr/>
            </a:pPr>
            <a:r>
              <a:rPr lang="fr-FR" sz="3600" dirty="0" smtClean="0"/>
              <a:t>Conception centrée utilisatrice</a:t>
            </a:r>
            <a:endParaRPr kumimoji="0" lang="fr-FR" sz="36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pic>
        <p:nvPicPr>
          <p:cNvPr id="3" name="Espace réservé du contenu 3" descr="Capture d’écra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8662" y="1302941"/>
            <a:ext cx="7468127" cy="46886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14400" y="560390"/>
            <a:ext cx="7772400" cy="868346"/>
          </a:xfrm>
          <a:prstGeom prst="rect">
            <a:avLst/>
          </a:prstGeom>
        </p:spPr>
        <p:txBody>
          <a:bodyPr>
            <a:normAutofit fontScale="97500"/>
          </a:bodyPr>
          <a:lstStyle/>
          <a:p>
            <a:pPr lvl="0">
              <a:lnSpc>
                <a:spcPct val="90000"/>
              </a:lnSpc>
              <a:spcBef>
                <a:spcPct val="0"/>
              </a:spcBef>
              <a:defRPr/>
            </a:pPr>
            <a:r>
              <a:rPr lang="fr-FR" sz="3600" dirty="0" smtClean="0"/>
              <a:t>Conception centrée utilisatrice</a:t>
            </a:r>
            <a:endParaRPr kumimoji="0" lang="fr-FR" sz="36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pic>
        <p:nvPicPr>
          <p:cNvPr id="3" name="Espace réservé du contenu 3" descr="Capture d’écra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2066" y="1447800"/>
            <a:ext cx="6077068" cy="45720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14400" y="774704"/>
            <a:ext cx="7772400" cy="1082660"/>
          </a:xfrm>
          <a:prstGeom prst="rect">
            <a:avLst/>
          </a:prstGeom>
        </p:spPr>
        <p:txBody>
          <a:bodyPr>
            <a:normAutofit fontScale="97500"/>
          </a:bodyPr>
          <a:lstStyle/>
          <a:p>
            <a:pPr lvl="0">
              <a:lnSpc>
                <a:spcPct val="90000"/>
              </a:lnSpc>
              <a:spcBef>
                <a:spcPct val="0"/>
              </a:spcBef>
              <a:defRPr/>
            </a:pPr>
            <a:r>
              <a:rPr lang="fr-FR" sz="3600" dirty="0" smtClean="0"/>
              <a:t>Conception centrée utilisatrice</a:t>
            </a:r>
            <a:r>
              <a:rPr kumimoji="0" lang="fr-FR" sz="3600" b="0" i="0" u="none" strike="noStrike" kern="1200" cap="none" spc="0" normalizeH="0" baseline="0" noProof="0" dirty="0" smtClean="0">
                <a:ln>
                  <a:noFill/>
                </a:ln>
                <a:solidFill>
                  <a:schemeClr val="tx1">
                    <a:lumMod val="50000"/>
                  </a:schemeClr>
                </a:solidFill>
                <a:effectLst/>
                <a:uLnTx/>
                <a:uFillTx/>
                <a:latin typeface="+mj-lt"/>
                <a:ea typeface="+mj-ea"/>
                <a:cs typeface="+mj-cs"/>
              </a:rPr>
              <a:t/>
            </a:r>
            <a:br>
              <a:rPr kumimoji="0" lang="fr-FR" sz="3600" b="0" i="0" u="none" strike="noStrike" kern="1200" cap="none" spc="0" normalizeH="0" baseline="0" noProof="0" dirty="0" smtClean="0">
                <a:ln>
                  <a:noFill/>
                </a:ln>
                <a:solidFill>
                  <a:schemeClr val="tx1">
                    <a:lumMod val="50000"/>
                  </a:schemeClr>
                </a:solidFill>
                <a:effectLst/>
                <a:uLnTx/>
                <a:uFillTx/>
                <a:latin typeface="+mj-lt"/>
                <a:ea typeface="+mj-ea"/>
                <a:cs typeface="+mj-cs"/>
              </a:rPr>
            </a:br>
            <a:endParaRPr kumimoji="0" lang="fr-FR" sz="36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pic>
        <p:nvPicPr>
          <p:cNvPr id="3" name="Espace réservé du contenu 3" descr="Capture d’écra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1041" y="1571323"/>
            <a:ext cx="7459117" cy="432495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66800"/>
          </a:xfrm>
        </p:spPr>
        <p:txBody>
          <a:bodyPr>
            <a:normAutofit/>
          </a:bodyPr>
          <a:lstStyle/>
          <a:p>
            <a:r>
              <a:rPr lang="fr-FR" sz="2800" dirty="0" smtClean="0"/>
              <a:t>Etape du cycle de développement d’un logiciel</a:t>
            </a:r>
            <a:endParaRPr lang="fr-FR" sz="2800" dirty="0"/>
          </a:p>
        </p:txBody>
      </p:sp>
      <p:pic>
        <p:nvPicPr>
          <p:cNvPr id="1026" name="Picture 2"/>
          <p:cNvPicPr>
            <a:picLocks noChangeAspect="1" noChangeArrowheads="1"/>
          </p:cNvPicPr>
          <p:nvPr/>
        </p:nvPicPr>
        <p:blipFill>
          <a:blip r:embed="rId2"/>
          <a:srcRect/>
          <a:stretch>
            <a:fillRect/>
          </a:stretch>
        </p:blipFill>
        <p:spPr bwMode="auto">
          <a:xfrm>
            <a:off x="1000100" y="1857364"/>
            <a:ext cx="4673620" cy="41148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86446" y="2143116"/>
            <a:ext cx="2805537" cy="2767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33440"/>
            <a:ext cx="8229600" cy="1066800"/>
          </a:xfrm>
        </p:spPr>
        <p:txBody>
          <a:bodyPr>
            <a:normAutofit fontScale="90000"/>
          </a:bodyPr>
          <a:lstStyle/>
          <a:p>
            <a:pPr lvl="0"/>
            <a:r>
              <a:rPr lang="fr-FR" dirty="0" smtClean="0"/>
              <a:t>Conception centrée utilisatrice</a:t>
            </a:r>
            <a:r>
              <a:rPr lang="fr-FR" dirty="0" smtClean="0">
                <a:solidFill>
                  <a:schemeClr val="tx1">
                    <a:lumMod val="50000"/>
                  </a:schemeClr>
                </a:solidFill>
              </a:rPr>
              <a:t/>
            </a:r>
            <a:br>
              <a:rPr lang="fr-FR" dirty="0" smtClean="0">
                <a:solidFill>
                  <a:schemeClr val="tx1">
                    <a:lumMod val="50000"/>
                  </a:schemeClr>
                </a:solidFill>
              </a:rPr>
            </a:br>
            <a:r>
              <a:rPr lang="fr-FR" dirty="0" smtClean="0">
                <a:solidFill>
                  <a:schemeClr val="tx1">
                    <a:lumMod val="50000"/>
                  </a:schemeClr>
                </a:solidFill>
              </a:rPr>
              <a:t/>
            </a:r>
            <a:br>
              <a:rPr lang="fr-FR" dirty="0" smtClean="0">
                <a:solidFill>
                  <a:schemeClr val="tx1">
                    <a:lumMod val="50000"/>
                  </a:schemeClr>
                </a:solidFill>
              </a:rPr>
            </a:br>
            <a:endParaRPr lang="fr-FR" dirty="0"/>
          </a:p>
        </p:txBody>
      </p:sp>
      <p:pic>
        <p:nvPicPr>
          <p:cNvPr id="4" name="Espace réservé du contenu 3" descr="Capture d’écra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85786" y="1449288"/>
            <a:ext cx="7087518" cy="4572000"/>
          </a:xfrm>
        </p:spPr>
      </p:pic>
      <p:sp>
        <p:nvSpPr>
          <p:cNvPr id="3" name="Espace réservé du numéro de diapositive 2"/>
          <p:cNvSpPr>
            <a:spLocks noGrp="1"/>
          </p:cNvSpPr>
          <p:nvPr>
            <p:ph type="sldNum" sz="quarter" idx="12"/>
          </p:nvPr>
        </p:nvSpPr>
        <p:spPr/>
        <p:txBody>
          <a:bodyPr/>
          <a:lstStyle/>
          <a:p>
            <a:fld id="{62A55523-D7C7-4620-BC1B-FDB526D8368A}" type="slidenum">
              <a:rPr lang="fr-FR" smtClean="0"/>
              <a:pPr/>
              <a:t>30</a:t>
            </a:fld>
            <a:endParaRPr lang="fr-FR" dirty="0"/>
          </a:p>
        </p:txBody>
      </p:sp>
    </p:spTree>
    <p:extLst>
      <p:ext uri="{BB962C8B-B14F-4D97-AF65-F5344CB8AC3E}">
        <p14:creationId xmlns="" xmlns:p14="http://schemas.microsoft.com/office/powerpoint/2010/main" val="40401443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1066800"/>
          </a:xfrm>
        </p:spPr>
        <p:txBody>
          <a:bodyPr>
            <a:normAutofit/>
          </a:bodyPr>
          <a:lstStyle/>
          <a:p>
            <a:r>
              <a:rPr lang="fr-FR" dirty="0"/>
              <a:t>Méthode des personas et scenarios</a:t>
            </a:r>
          </a:p>
        </p:txBody>
      </p:sp>
      <p:sp>
        <p:nvSpPr>
          <p:cNvPr id="3" name="Espace réservé du contenu 2"/>
          <p:cNvSpPr>
            <a:spLocks noGrp="1"/>
          </p:cNvSpPr>
          <p:nvPr>
            <p:ph idx="1"/>
          </p:nvPr>
        </p:nvSpPr>
        <p:spPr/>
        <p:txBody>
          <a:bodyPr>
            <a:normAutofit/>
          </a:bodyPr>
          <a:lstStyle/>
          <a:p>
            <a:r>
              <a:rPr lang="fr-FR" sz="2000" dirty="0">
                <a:solidFill>
                  <a:schemeClr val="tx2"/>
                </a:solidFill>
              </a:rPr>
              <a:t>Méthode des personas :</a:t>
            </a:r>
          </a:p>
          <a:p>
            <a:pPr lvl="1"/>
            <a:r>
              <a:rPr lang="fr-FR" sz="1800" dirty="0">
                <a:solidFill>
                  <a:schemeClr val="tx2"/>
                </a:solidFill>
              </a:rPr>
              <a:t>Utilisée dans différents domaines (plans marketing, </a:t>
            </a:r>
            <a:r>
              <a:rPr lang="fr-FR" sz="1800" dirty="0" smtClean="0">
                <a:solidFill>
                  <a:schemeClr val="tx2"/>
                </a:solidFill>
              </a:rPr>
              <a:t>sondages,etc.)</a:t>
            </a:r>
            <a:endParaRPr lang="fr-FR" sz="1800" dirty="0">
              <a:solidFill>
                <a:schemeClr val="tx2"/>
              </a:solidFill>
            </a:endParaRPr>
          </a:p>
          <a:p>
            <a:pPr lvl="1"/>
            <a:r>
              <a:rPr lang="fr-FR" sz="1800" dirty="0">
                <a:solidFill>
                  <a:schemeClr val="tx2"/>
                </a:solidFill>
              </a:rPr>
              <a:t>Introduite aux débuts des années 1990 pour la </a:t>
            </a:r>
            <a:r>
              <a:rPr lang="fr-FR" sz="1800" dirty="0" smtClean="0">
                <a:solidFill>
                  <a:schemeClr val="tx2"/>
                </a:solidFill>
              </a:rPr>
              <a:t>conception </a:t>
            </a:r>
            <a:r>
              <a:rPr lang="fr-FR" sz="1800" dirty="0" smtClean="0">
                <a:solidFill>
                  <a:schemeClr val="tx2"/>
                </a:solidFill>
              </a:rPr>
              <a:t>d’IHM</a:t>
            </a:r>
          </a:p>
          <a:p>
            <a:pPr lvl="1">
              <a:buNone/>
            </a:pPr>
            <a:endParaRPr lang="fr-FR" sz="1800" dirty="0" smtClean="0">
              <a:solidFill>
                <a:schemeClr val="tx2"/>
              </a:solidFill>
            </a:endParaRPr>
          </a:p>
          <a:p>
            <a:pPr marL="657225" lvl="1" indent="-573088">
              <a:buNone/>
            </a:pPr>
            <a:r>
              <a:rPr lang="fr-FR" sz="1800" dirty="0" smtClean="0">
                <a:solidFill>
                  <a:schemeClr val="tx2"/>
                </a:solidFill>
              </a:rPr>
              <a:t>Objectifs </a:t>
            </a:r>
            <a:r>
              <a:rPr lang="fr-FR" sz="1800" dirty="0">
                <a:solidFill>
                  <a:schemeClr val="tx2"/>
                </a:solidFill>
              </a:rPr>
              <a:t>de la méthode </a:t>
            </a:r>
            <a:r>
              <a:rPr lang="fr-FR" sz="1800" dirty="0" smtClean="0">
                <a:solidFill>
                  <a:schemeClr val="tx2"/>
                </a:solidFill>
              </a:rPr>
              <a:t>:</a:t>
            </a:r>
            <a:endParaRPr lang="fr-FR" sz="1800" dirty="0">
              <a:solidFill>
                <a:schemeClr val="tx2"/>
              </a:solidFill>
            </a:endParaRPr>
          </a:p>
          <a:p>
            <a:pPr lvl="1">
              <a:buNone/>
            </a:pPr>
            <a:r>
              <a:rPr lang="fr-FR" sz="1800" dirty="0">
                <a:solidFill>
                  <a:schemeClr val="tx2"/>
                </a:solidFill>
              </a:rPr>
              <a:t>Meilleure compréhension des </a:t>
            </a:r>
            <a:r>
              <a:rPr lang="fr-FR" sz="1800" dirty="0" smtClean="0">
                <a:solidFill>
                  <a:schemeClr val="tx2"/>
                </a:solidFill>
              </a:rPr>
              <a:t>utilisateurs </a:t>
            </a:r>
            <a:r>
              <a:rPr lang="fr-FR" sz="1800" dirty="0">
                <a:solidFill>
                  <a:schemeClr val="tx2"/>
                </a:solidFill>
              </a:rPr>
              <a:t>et de leurs </a:t>
            </a:r>
            <a:r>
              <a:rPr lang="fr-FR" sz="1800" dirty="0" smtClean="0">
                <a:solidFill>
                  <a:schemeClr val="tx2"/>
                </a:solidFill>
              </a:rPr>
              <a:t>buts</a:t>
            </a:r>
            <a:endParaRPr lang="fr-FR" sz="1800" dirty="0">
              <a:solidFill>
                <a:schemeClr val="tx2"/>
              </a:solidFill>
            </a:endParaRPr>
          </a:p>
          <a:p>
            <a:pPr lvl="1"/>
            <a:r>
              <a:rPr lang="fr-FR" sz="1800" dirty="0">
                <a:solidFill>
                  <a:schemeClr val="tx2"/>
                </a:solidFill>
              </a:rPr>
              <a:t>Vision partagée des </a:t>
            </a:r>
            <a:r>
              <a:rPr lang="fr-FR" sz="1800" dirty="0" smtClean="0">
                <a:solidFill>
                  <a:schemeClr val="tx2"/>
                </a:solidFill>
              </a:rPr>
              <a:t>utilisateurs</a:t>
            </a:r>
            <a:endParaRPr lang="fr-FR" sz="1800" dirty="0">
              <a:solidFill>
                <a:schemeClr val="tx2"/>
              </a:solidFill>
            </a:endParaRPr>
          </a:p>
          <a:p>
            <a:pPr lvl="1"/>
            <a:r>
              <a:rPr lang="fr-FR" sz="1800" dirty="0">
                <a:solidFill>
                  <a:schemeClr val="tx2"/>
                </a:solidFill>
              </a:rPr>
              <a:t>Création de scénarios à partir des personas</a:t>
            </a:r>
          </a:p>
          <a:p>
            <a:pPr marL="0" indent="0">
              <a:buNone/>
            </a:pPr>
            <a:endParaRPr lang="fr-FR" sz="2000" dirty="0">
              <a:solidFill>
                <a:schemeClr val="tx2"/>
              </a:solidFill>
            </a:endParaRPr>
          </a:p>
        </p:txBody>
      </p:sp>
      <p:sp>
        <p:nvSpPr>
          <p:cNvPr id="5" name="Espace réservé du numéro de diapositive 4"/>
          <p:cNvSpPr>
            <a:spLocks noGrp="1"/>
          </p:cNvSpPr>
          <p:nvPr>
            <p:ph type="sldNum" sz="quarter" idx="12"/>
          </p:nvPr>
        </p:nvSpPr>
        <p:spPr/>
        <p:txBody>
          <a:bodyPr/>
          <a:lstStyle/>
          <a:p>
            <a:fld id="{62A55523-D7C7-4620-BC1B-FDB526D8368A}" type="slidenum">
              <a:rPr lang="fr-FR" smtClean="0"/>
              <a:pPr/>
              <a:t>31</a:t>
            </a:fld>
            <a:endParaRPr lang="fr-FR" dirty="0"/>
          </a:p>
        </p:txBody>
      </p:sp>
    </p:spTree>
    <p:extLst>
      <p:ext uri="{BB962C8B-B14F-4D97-AF65-F5344CB8AC3E}">
        <p14:creationId xmlns="" xmlns:p14="http://schemas.microsoft.com/office/powerpoint/2010/main" val="23562632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85794"/>
            <a:ext cx="8229600" cy="1066800"/>
          </a:xfrm>
        </p:spPr>
        <p:txBody>
          <a:bodyPr>
            <a:normAutofit/>
          </a:bodyPr>
          <a:lstStyle/>
          <a:p>
            <a:r>
              <a:rPr lang="fr-FR" dirty="0"/>
              <a:t>Méthode des personas et </a:t>
            </a:r>
            <a:r>
              <a:rPr lang="fr-FR" dirty="0" smtClean="0"/>
              <a:t>scenarios </a:t>
            </a:r>
            <a:endParaRPr lang="fr-FR" dirty="0"/>
          </a:p>
        </p:txBody>
      </p:sp>
      <p:sp>
        <p:nvSpPr>
          <p:cNvPr id="3" name="Espace réservé du contenu 2"/>
          <p:cNvSpPr>
            <a:spLocks noGrp="1"/>
          </p:cNvSpPr>
          <p:nvPr>
            <p:ph idx="1"/>
          </p:nvPr>
        </p:nvSpPr>
        <p:spPr>
          <a:xfrm>
            <a:off x="457200" y="1928802"/>
            <a:ext cx="8229600" cy="4325112"/>
          </a:xfrm>
        </p:spPr>
        <p:txBody>
          <a:bodyPr>
            <a:noAutofit/>
          </a:bodyPr>
          <a:lstStyle/>
          <a:p>
            <a:pPr marL="0" indent="0">
              <a:spcBef>
                <a:spcPts val="0"/>
              </a:spcBef>
              <a:buNone/>
            </a:pPr>
            <a:r>
              <a:rPr lang="fr-FR" sz="2000" dirty="0" smtClean="0">
                <a:solidFill>
                  <a:schemeClr val="tx2"/>
                </a:solidFill>
              </a:rPr>
              <a:t>Définition </a:t>
            </a:r>
            <a:r>
              <a:rPr lang="fr-FR" sz="2000" dirty="0">
                <a:solidFill>
                  <a:schemeClr val="tx2"/>
                </a:solidFill>
              </a:rPr>
              <a:t>du persona (ou archétype) :</a:t>
            </a:r>
          </a:p>
          <a:p>
            <a:pPr marL="0" indent="0">
              <a:spcBef>
                <a:spcPts val="0"/>
              </a:spcBef>
              <a:buNone/>
            </a:pPr>
            <a:endParaRPr lang="fr-FR" sz="2000" dirty="0">
              <a:solidFill>
                <a:schemeClr val="tx2"/>
              </a:solidFill>
            </a:endParaRPr>
          </a:p>
          <a:p>
            <a:pPr>
              <a:spcBef>
                <a:spcPts val="0"/>
              </a:spcBef>
              <a:buFont typeface="Wingdings" pitchFamily="2" charset="2"/>
              <a:buChar char="ü"/>
            </a:pPr>
            <a:r>
              <a:rPr lang="fr-FR" sz="2000" dirty="0" smtClean="0">
                <a:solidFill>
                  <a:schemeClr val="tx2"/>
                </a:solidFill>
              </a:rPr>
              <a:t>Pas un utilisateur réel, </a:t>
            </a:r>
            <a:r>
              <a:rPr lang="fr-FR" sz="2000" dirty="0">
                <a:solidFill>
                  <a:schemeClr val="tx2"/>
                </a:solidFill>
              </a:rPr>
              <a:t>mais une abstraction de </a:t>
            </a:r>
            <a:r>
              <a:rPr lang="fr-FR" sz="2000" dirty="0" smtClean="0">
                <a:solidFill>
                  <a:schemeClr val="tx2"/>
                </a:solidFill>
              </a:rPr>
              <a:t>plusieurs</a:t>
            </a:r>
            <a:endParaRPr lang="fr-FR" sz="2000" dirty="0">
              <a:solidFill>
                <a:schemeClr val="tx2"/>
              </a:solidFill>
            </a:endParaRPr>
          </a:p>
          <a:p>
            <a:pPr>
              <a:spcBef>
                <a:spcPts val="0"/>
              </a:spcBef>
              <a:buFont typeface="Wingdings" pitchFamily="2" charset="2"/>
              <a:buChar char="ü"/>
            </a:pPr>
            <a:r>
              <a:rPr lang="fr-FR" sz="2000" dirty="0">
                <a:solidFill>
                  <a:schemeClr val="tx2"/>
                </a:solidFill>
              </a:rPr>
              <a:t>Regroupe les traits caractéristiques les plus fréquents </a:t>
            </a:r>
            <a:r>
              <a:rPr lang="fr-FR" sz="2000" dirty="0" smtClean="0">
                <a:solidFill>
                  <a:schemeClr val="tx2"/>
                </a:solidFill>
              </a:rPr>
              <a:t>des utilisateurs</a:t>
            </a:r>
          </a:p>
          <a:p>
            <a:pPr>
              <a:spcBef>
                <a:spcPts val="0"/>
              </a:spcBef>
              <a:buFont typeface="Wingdings" pitchFamily="2" charset="2"/>
              <a:buChar char="ü"/>
            </a:pPr>
            <a:endParaRPr lang="fr-FR" sz="2000" dirty="0">
              <a:solidFill>
                <a:schemeClr val="tx2"/>
              </a:solidFill>
            </a:endParaRPr>
          </a:p>
          <a:p>
            <a:pPr marL="0" indent="0">
              <a:spcBef>
                <a:spcPts val="0"/>
              </a:spcBef>
              <a:buNone/>
            </a:pPr>
            <a:r>
              <a:rPr lang="fr-FR" sz="2000" dirty="0" smtClean="0">
                <a:solidFill>
                  <a:schemeClr val="tx2"/>
                </a:solidFill>
              </a:rPr>
              <a:t>La description d’un persona peut inclure :</a:t>
            </a:r>
          </a:p>
          <a:p>
            <a:pPr marL="0" indent="0">
              <a:spcBef>
                <a:spcPts val="0"/>
              </a:spcBef>
              <a:buNone/>
            </a:pPr>
            <a:endParaRPr lang="fr-FR" sz="2000" dirty="0">
              <a:solidFill>
                <a:schemeClr val="tx2"/>
              </a:solidFill>
            </a:endParaRPr>
          </a:p>
          <a:p>
            <a:pPr>
              <a:spcBef>
                <a:spcPts val="0"/>
              </a:spcBef>
              <a:buFont typeface="Wingdings" pitchFamily="2" charset="2"/>
              <a:buChar char="ü"/>
            </a:pPr>
            <a:r>
              <a:rPr lang="fr-FR" sz="2000" dirty="0">
                <a:solidFill>
                  <a:schemeClr val="tx2"/>
                </a:solidFill>
              </a:rPr>
              <a:t>Des objectifs, contraintes, environnement de </a:t>
            </a:r>
            <a:r>
              <a:rPr lang="fr-FR" sz="2000" dirty="0" smtClean="0">
                <a:solidFill>
                  <a:schemeClr val="tx2"/>
                </a:solidFill>
              </a:rPr>
              <a:t>travail</a:t>
            </a:r>
            <a:endParaRPr lang="fr-FR" sz="2000" dirty="0">
              <a:solidFill>
                <a:schemeClr val="tx2"/>
              </a:solidFill>
            </a:endParaRPr>
          </a:p>
          <a:p>
            <a:pPr>
              <a:spcBef>
                <a:spcPts val="0"/>
              </a:spcBef>
              <a:buFont typeface="Wingdings" pitchFamily="2" charset="2"/>
              <a:buChar char="ü"/>
            </a:pPr>
            <a:r>
              <a:rPr lang="fr-FR" sz="2000" dirty="0">
                <a:solidFill>
                  <a:schemeClr val="tx2"/>
                </a:solidFill>
              </a:rPr>
              <a:t>Ce qui va déclencher leurs </a:t>
            </a:r>
            <a:r>
              <a:rPr lang="fr-FR" sz="2000" dirty="0" smtClean="0">
                <a:solidFill>
                  <a:schemeClr val="tx2"/>
                </a:solidFill>
              </a:rPr>
              <a:t>actions</a:t>
            </a:r>
            <a:endParaRPr lang="fr-FR" sz="2000" dirty="0">
              <a:solidFill>
                <a:schemeClr val="tx2"/>
              </a:solidFill>
            </a:endParaRPr>
          </a:p>
          <a:p>
            <a:pPr>
              <a:spcBef>
                <a:spcPts val="0"/>
              </a:spcBef>
              <a:buFont typeface="Wingdings" pitchFamily="2" charset="2"/>
              <a:buChar char="ü"/>
            </a:pPr>
            <a:r>
              <a:rPr lang="fr-FR" sz="2000" dirty="0">
                <a:solidFill>
                  <a:schemeClr val="tx2"/>
                </a:solidFill>
              </a:rPr>
              <a:t>Ce qui peut les </a:t>
            </a:r>
            <a:r>
              <a:rPr lang="fr-FR" sz="2000" dirty="0" smtClean="0">
                <a:solidFill>
                  <a:schemeClr val="tx2"/>
                </a:solidFill>
              </a:rPr>
              <a:t>influencer</a:t>
            </a:r>
            <a:endParaRPr lang="fr-FR" sz="2000" dirty="0">
              <a:solidFill>
                <a:schemeClr val="tx2"/>
              </a:solidFill>
            </a:endParaRPr>
          </a:p>
          <a:p>
            <a:pPr>
              <a:spcBef>
                <a:spcPts val="0"/>
              </a:spcBef>
              <a:buFont typeface="Wingdings" pitchFamily="2" charset="2"/>
              <a:buChar char="ü"/>
            </a:pPr>
            <a:r>
              <a:rPr lang="fr-FR" sz="2000" dirty="0">
                <a:solidFill>
                  <a:schemeClr val="tx2"/>
                </a:solidFill>
              </a:rPr>
              <a:t>Ce qui peut les freiner ou les faire fuir</a:t>
            </a: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32</a:t>
            </a:fld>
            <a:endParaRPr lang="fr-FR" dirty="0"/>
          </a:p>
        </p:txBody>
      </p:sp>
    </p:spTree>
    <p:extLst>
      <p:ext uri="{BB962C8B-B14F-4D97-AF65-F5344CB8AC3E}">
        <p14:creationId xmlns="" xmlns:p14="http://schemas.microsoft.com/office/powerpoint/2010/main" val="290527156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1066800"/>
          </a:xfrm>
        </p:spPr>
        <p:txBody>
          <a:bodyPr>
            <a:normAutofit/>
          </a:bodyPr>
          <a:lstStyle/>
          <a:p>
            <a:r>
              <a:rPr lang="fr-FR" dirty="0"/>
              <a:t>Méthode des personas et </a:t>
            </a:r>
            <a:r>
              <a:rPr lang="fr-FR" dirty="0" smtClean="0"/>
              <a:t>scenarios </a:t>
            </a:r>
            <a:endParaRPr lang="fr-FR" dirty="0"/>
          </a:p>
        </p:txBody>
      </p:sp>
      <p:pic>
        <p:nvPicPr>
          <p:cNvPr id="4" name="Espace réservé du contenu 3" descr="Capture d’écra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4860" y="1916832"/>
            <a:ext cx="7769929" cy="3112549"/>
          </a:xfrm>
        </p:spPr>
      </p:pic>
      <p:sp>
        <p:nvSpPr>
          <p:cNvPr id="3" name="Espace réservé du numéro de diapositive 2"/>
          <p:cNvSpPr>
            <a:spLocks noGrp="1"/>
          </p:cNvSpPr>
          <p:nvPr>
            <p:ph type="sldNum" sz="quarter" idx="12"/>
          </p:nvPr>
        </p:nvSpPr>
        <p:spPr/>
        <p:txBody>
          <a:bodyPr/>
          <a:lstStyle/>
          <a:p>
            <a:fld id="{62A55523-D7C7-4620-BC1B-FDB526D8368A}" type="slidenum">
              <a:rPr lang="fr-FR" smtClean="0"/>
              <a:pPr/>
              <a:t>33</a:t>
            </a:fld>
            <a:endParaRPr lang="fr-FR" dirty="0"/>
          </a:p>
        </p:txBody>
      </p:sp>
    </p:spTree>
    <p:extLst>
      <p:ext uri="{BB962C8B-B14F-4D97-AF65-F5344CB8AC3E}">
        <p14:creationId xmlns="" xmlns:p14="http://schemas.microsoft.com/office/powerpoint/2010/main" val="41905151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642918"/>
            <a:ext cx="8229600" cy="1066800"/>
          </a:xfrm>
        </p:spPr>
        <p:txBody>
          <a:bodyPr>
            <a:normAutofit/>
          </a:bodyPr>
          <a:lstStyle/>
          <a:p>
            <a:r>
              <a:rPr lang="fr-FR" dirty="0"/>
              <a:t>Méthode des personas et </a:t>
            </a:r>
            <a:r>
              <a:rPr lang="fr-FR" dirty="0" smtClean="0"/>
              <a:t>scenarios </a:t>
            </a:r>
            <a:endParaRPr lang="fr-FR" dirty="0"/>
          </a:p>
        </p:txBody>
      </p:sp>
      <p:pic>
        <p:nvPicPr>
          <p:cNvPr id="4" name="Espace réservé du contenu 3" descr="Capture d’écran"/>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058609" y="1500206"/>
            <a:ext cx="7483982" cy="4572000"/>
          </a:xfrm>
        </p:spPr>
      </p:pic>
      <p:sp>
        <p:nvSpPr>
          <p:cNvPr id="3" name="Espace réservé du numéro de diapositive 2"/>
          <p:cNvSpPr>
            <a:spLocks noGrp="1"/>
          </p:cNvSpPr>
          <p:nvPr>
            <p:ph type="sldNum" sz="quarter" idx="12"/>
          </p:nvPr>
        </p:nvSpPr>
        <p:spPr/>
        <p:txBody>
          <a:bodyPr/>
          <a:lstStyle/>
          <a:p>
            <a:fld id="{62A55523-D7C7-4620-BC1B-FDB526D8368A}" type="slidenum">
              <a:rPr lang="fr-FR" smtClean="0"/>
              <a:pPr/>
              <a:t>34</a:t>
            </a:fld>
            <a:endParaRPr lang="fr-FR" dirty="0"/>
          </a:p>
        </p:txBody>
      </p:sp>
    </p:spTree>
    <p:extLst>
      <p:ext uri="{BB962C8B-B14F-4D97-AF65-F5344CB8AC3E}">
        <p14:creationId xmlns="" xmlns:p14="http://schemas.microsoft.com/office/powerpoint/2010/main" val="20910339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066800"/>
          </a:xfrm>
        </p:spPr>
        <p:txBody>
          <a:bodyPr>
            <a:normAutofit/>
          </a:bodyPr>
          <a:lstStyle/>
          <a:p>
            <a:r>
              <a:rPr lang="fr-FR" dirty="0"/>
              <a:t>Méthode des personas et </a:t>
            </a:r>
            <a:r>
              <a:rPr lang="fr-FR" dirty="0" smtClean="0"/>
              <a:t>scenarios </a:t>
            </a:r>
            <a:endParaRPr lang="fr-FR" dirty="0"/>
          </a:p>
        </p:txBody>
      </p:sp>
      <p:pic>
        <p:nvPicPr>
          <p:cNvPr id="4" name="Espace réservé du contenu 3" descr="Capture d’écra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99594" y="1690402"/>
            <a:ext cx="7602011" cy="4086796"/>
          </a:xfrm>
        </p:spPr>
      </p:pic>
      <p:sp>
        <p:nvSpPr>
          <p:cNvPr id="3" name="Espace réservé du numéro de diapositive 2"/>
          <p:cNvSpPr>
            <a:spLocks noGrp="1"/>
          </p:cNvSpPr>
          <p:nvPr>
            <p:ph type="sldNum" sz="quarter" idx="12"/>
          </p:nvPr>
        </p:nvSpPr>
        <p:spPr/>
        <p:txBody>
          <a:bodyPr/>
          <a:lstStyle/>
          <a:p>
            <a:fld id="{62A55523-D7C7-4620-BC1B-FDB526D8368A}" type="slidenum">
              <a:rPr lang="fr-FR" smtClean="0"/>
              <a:pPr/>
              <a:t>35</a:t>
            </a:fld>
            <a:endParaRPr lang="fr-FR" dirty="0"/>
          </a:p>
        </p:txBody>
      </p:sp>
    </p:spTree>
    <p:extLst>
      <p:ext uri="{BB962C8B-B14F-4D97-AF65-F5344CB8AC3E}">
        <p14:creationId xmlns="" xmlns:p14="http://schemas.microsoft.com/office/powerpoint/2010/main" val="2929650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526564"/>
            <a:ext cx="7543802" cy="759296"/>
          </a:xfrm>
        </p:spPr>
        <p:txBody>
          <a:bodyPr/>
          <a:lstStyle/>
          <a:p>
            <a:r>
              <a:rPr lang="fr-FR" dirty="0"/>
              <a:t>Conception centrée </a:t>
            </a:r>
            <a:r>
              <a:rPr lang="fr-FR" dirty="0" smtClean="0"/>
              <a:t>utilisateur</a:t>
            </a:r>
            <a:endParaRPr lang="fr-FR" dirty="0"/>
          </a:p>
        </p:txBody>
      </p:sp>
      <p:sp>
        <p:nvSpPr>
          <p:cNvPr id="5" name="Espace réservé du contenu 4"/>
          <p:cNvSpPr>
            <a:spLocks noGrp="1"/>
          </p:cNvSpPr>
          <p:nvPr>
            <p:ph idx="1"/>
          </p:nvPr>
        </p:nvSpPr>
        <p:spPr>
          <a:xfrm>
            <a:off x="798911" y="1384276"/>
            <a:ext cx="7543800" cy="5330872"/>
          </a:xfrm>
        </p:spPr>
        <p:txBody>
          <a:bodyPr>
            <a:noAutofit/>
          </a:bodyPr>
          <a:lstStyle/>
          <a:p>
            <a:endParaRPr lang="fr-FR" sz="2000" dirty="0" smtClean="0">
              <a:solidFill>
                <a:schemeClr val="tx2"/>
              </a:solidFill>
            </a:endParaRPr>
          </a:p>
          <a:p>
            <a:pPr>
              <a:lnSpc>
                <a:spcPct val="150000"/>
              </a:lnSpc>
            </a:pPr>
            <a:r>
              <a:rPr lang="fr-FR" sz="2000" dirty="0" smtClean="0"/>
              <a:t>La démarche de conception orientée utilisateur consiste à mettre </a:t>
            </a:r>
            <a:r>
              <a:rPr lang="fr-FR" sz="2000" dirty="0" smtClean="0"/>
              <a:t>en place </a:t>
            </a:r>
            <a:r>
              <a:rPr lang="fr-FR" sz="2000" dirty="0" smtClean="0"/>
              <a:t>un processus itératif s'appuyant sur l'analyse de </a:t>
            </a:r>
            <a:r>
              <a:rPr lang="fr-FR" sz="2000" dirty="0" smtClean="0"/>
              <a:t>l'expérience utilisateur</a:t>
            </a:r>
            <a:r>
              <a:rPr lang="fr-FR" sz="2000" dirty="0" smtClean="0"/>
              <a:t>.</a:t>
            </a:r>
            <a:br>
              <a:rPr lang="fr-FR" sz="2000" dirty="0" smtClean="0"/>
            </a:br>
            <a:r>
              <a:rPr lang="fr-FR" sz="2000" dirty="0" smtClean="0"/>
              <a:t>On distingue trois phases dans la démarche:</a:t>
            </a:r>
            <a:br>
              <a:rPr lang="fr-FR" sz="2000" dirty="0" smtClean="0"/>
            </a:br>
            <a:r>
              <a:rPr lang="fr-FR" sz="2000" dirty="0" smtClean="0"/>
              <a:t>1 Analyse,</a:t>
            </a:r>
            <a:br>
              <a:rPr lang="fr-FR" sz="2000" dirty="0" smtClean="0"/>
            </a:br>
            <a:r>
              <a:rPr lang="fr-FR" sz="2000" dirty="0" smtClean="0"/>
              <a:t>2 Conception</a:t>
            </a:r>
            <a:br>
              <a:rPr lang="fr-FR" sz="2000" dirty="0" smtClean="0"/>
            </a:br>
            <a:r>
              <a:rPr lang="fr-FR" sz="2000" dirty="0" smtClean="0"/>
              <a:t>3 Évaluation </a:t>
            </a:r>
            <a:br>
              <a:rPr lang="fr-FR" sz="2000" dirty="0" smtClean="0"/>
            </a:br>
            <a:endParaRPr lang="fr-FR" sz="2000" dirty="0" smtClean="0"/>
          </a:p>
          <a:p>
            <a:endParaRPr lang="fr-FR" sz="2000" dirty="0" smtClean="0">
              <a:solidFill>
                <a:schemeClr val="tx2"/>
              </a:solidFill>
            </a:endParaRPr>
          </a:p>
          <a:p>
            <a:endParaRPr lang="fr-FR" sz="2000" dirty="0" smtClean="0">
              <a:solidFill>
                <a:schemeClr val="tx2"/>
              </a:solidFill>
            </a:endParaRPr>
          </a:p>
          <a:p>
            <a:endParaRPr lang="fr-FR" sz="2000" dirty="0" smtClean="0">
              <a:solidFill>
                <a:schemeClr val="tx2"/>
              </a:solidFill>
            </a:endParaRPr>
          </a:p>
          <a:p>
            <a:endParaRPr lang="fr-FR" sz="2000" dirty="0" smtClean="0">
              <a:solidFill>
                <a:schemeClr val="tx2"/>
              </a:solidFill>
            </a:endParaRPr>
          </a:p>
          <a:p>
            <a:endParaRPr lang="fr-FR" sz="2000" dirty="0" smtClean="0">
              <a:solidFill>
                <a:schemeClr val="tx2"/>
              </a:solidFill>
            </a:endParaRPr>
          </a:p>
          <a:p>
            <a:endParaRPr lang="fr-FR" sz="2000" dirty="0" smtClean="0">
              <a:solidFill>
                <a:schemeClr val="tx2"/>
              </a:solidFill>
            </a:endParaRPr>
          </a:p>
          <a:p>
            <a:endParaRPr lang="fr-FR" sz="2000" dirty="0">
              <a:solidFill>
                <a:schemeClr val="tx2"/>
              </a:solidFill>
            </a:endParaRPr>
          </a:p>
        </p:txBody>
      </p:sp>
      <p:sp>
        <p:nvSpPr>
          <p:cNvPr id="3" name="Espace réservé du numéro de diapositive 2"/>
          <p:cNvSpPr>
            <a:spLocks noGrp="1"/>
          </p:cNvSpPr>
          <p:nvPr>
            <p:ph type="sldNum" sz="quarter" idx="12"/>
          </p:nvPr>
        </p:nvSpPr>
        <p:spPr/>
        <p:txBody>
          <a:bodyPr/>
          <a:lstStyle/>
          <a:p>
            <a:fld id="{62A55523-D7C7-4620-BC1B-FDB526D8368A}" type="slidenum">
              <a:rPr lang="fr-FR" smtClean="0"/>
              <a:pPr/>
              <a:t>36</a:t>
            </a:fld>
            <a:endParaRPr lang="fr-FR" dirty="0"/>
          </a:p>
        </p:txBody>
      </p:sp>
      <p:pic>
        <p:nvPicPr>
          <p:cNvPr id="14338" name="Picture 2"/>
          <p:cNvPicPr>
            <a:picLocks noChangeAspect="1" noChangeArrowheads="1"/>
          </p:cNvPicPr>
          <p:nvPr/>
        </p:nvPicPr>
        <p:blipFill>
          <a:blip r:embed="rId2" cstate="print"/>
          <a:srcRect/>
          <a:stretch>
            <a:fillRect/>
          </a:stretch>
        </p:blipFill>
        <p:spPr bwMode="auto">
          <a:xfrm>
            <a:off x="1142976" y="5286388"/>
            <a:ext cx="6505575" cy="1343025"/>
          </a:xfrm>
          <a:prstGeom prst="rect">
            <a:avLst/>
          </a:prstGeom>
          <a:noFill/>
          <a:ln w="9525">
            <a:noFill/>
            <a:miter lim="800000"/>
            <a:headEnd/>
            <a:tailEnd/>
          </a:ln>
        </p:spPr>
      </p:pic>
    </p:spTree>
    <p:extLst>
      <p:ext uri="{BB962C8B-B14F-4D97-AF65-F5344CB8AC3E}">
        <p14:creationId xmlns="" xmlns:p14="http://schemas.microsoft.com/office/powerpoint/2010/main" val="13239901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598002"/>
            <a:ext cx="7543802" cy="759296"/>
          </a:xfrm>
        </p:spPr>
        <p:txBody>
          <a:bodyPr/>
          <a:lstStyle/>
          <a:p>
            <a:r>
              <a:rPr lang="fr-FR" dirty="0"/>
              <a:t>Conception centrée utilisateur</a:t>
            </a:r>
          </a:p>
        </p:txBody>
      </p:sp>
      <p:sp>
        <p:nvSpPr>
          <p:cNvPr id="5" name="Espace réservé du contenu 4"/>
          <p:cNvSpPr>
            <a:spLocks noGrp="1"/>
          </p:cNvSpPr>
          <p:nvPr>
            <p:ph idx="1"/>
          </p:nvPr>
        </p:nvSpPr>
        <p:spPr>
          <a:xfrm>
            <a:off x="798911" y="1312838"/>
            <a:ext cx="7543800" cy="5616624"/>
          </a:xfrm>
        </p:spPr>
        <p:txBody>
          <a:bodyPr>
            <a:noAutofit/>
          </a:bodyPr>
          <a:lstStyle/>
          <a:p>
            <a:pPr>
              <a:spcBef>
                <a:spcPts val="0"/>
              </a:spcBef>
              <a:buNone/>
            </a:pPr>
            <a:endParaRPr lang="fr-FR" sz="2000" b="1" dirty="0" smtClean="0">
              <a:solidFill>
                <a:schemeClr val="tx2"/>
              </a:solidFill>
            </a:endParaRPr>
          </a:p>
          <a:p>
            <a:pPr marL="566928" indent="-457200">
              <a:lnSpc>
                <a:spcPct val="150000"/>
              </a:lnSpc>
              <a:spcBef>
                <a:spcPts val="0"/>
              </a:spcBef>
              <a:buAutoNum type="arabicPeriod"/>
            </a:pPr>
            <a:r>
              <a:rPr lang="fr-FR" sz="2000" b="1" dirty="0" smtClean="0">
                <a:solidFill>
                  <a:schemeClr val="tx2"/>
                </a:solidFill>
              </a:rPr>
              <a:t>Phase d’analyse</a:t>
            </a:r>
            <a:r>
              <a:rPr lang="fr-FR" sz="2000" dirty="0" smtClean="0"/>
              <a:t/>
            </a:r>
            <a:br>
              <a:rPr lang="fr-FR" sz="2000" dirty="0" smtClean="0"/>
            </a:br>
            <a:r>
              <a:rPr lang="fr-FR" sz="2000" dirty="0" smtClean="0"/>
              <a:t>préciser les attentes et le besoin des </a:t>
            </a:r>
            <a:r>
              <a:rPr lang="fr-FR" sz="2000" dirty="0" smtClean="0"/>
              <a:t>utilisateurs finaux</a:t>
            </a:r>
            <a:r>
              <a:rPr lang="fr-FR" sz="2000" dirty="0" smtClean="0"/>
              <a:t>,</a:t>
            </a:r>
            <a:br>
              <a:rPr lang="fr-FR" sz="2000" dirty="0" smtClean="0"/>
            </a:br>
            <a:r>
              <a:rPr lang="fr-FR" sz="2000" dirty="0" smtClean="0"/>
              <a:t>prendre connaissance de la tâche réelle des utilisateurs,</a:t>
            </a:r>
            <a:br>
              <a:rPr lang="fr-FR" sz="2000" dirty="0" smtClean="0"/>
            </a:br>
            <a:r>
              <a:rPr lang="fr-FR" sz="2000" dirty="0" smtClean="0"/>
              <a:t>analyser le contexte dans lequel l'utilisateur </a:t>
            </a:r>
            <a:r>
              <a:rPr lang="fr-FR" sz="2000" dirty="0" smtClean="0"/>
              <a:t>effectue </a:t>
            </a:r>
            <a:r>
              <a:rPr lang="fr-FR" sz="2000" dirty="0" smtClean="0"/>
              <a:t>cette </a:t>
            </a:r>
            <a:r>
              <a:rPr lang="fr-FR" sz="2000" dirty="0" smtClean="0"/>
              <a:t>tâche.</a:t>
            </a:r>
          </a:p>
          <a:p>
            <a:pPr marL="566928" indent="-457200">
              <a:lnSpc>
                <a:spcPct val="150000"/>
              </a:lnSpc>
              <a:spcBef>
                <a:spcPts val="0"/>
              </a:spcBef>
              <a:buAutoNum type="arabicPeriod"/>
            </a:pPr>
            <a:r>
              <a:rPr lang="fr-FR" sz="2000" b="1" dirty="0" smtClean="0">
                <a:solidFill>
                  <a:schemeClr val="tx2"/>
                </a:solidFill>
              </a:rPr>
              <a:t>Phase </a:t>
            </a:r>
            <a:r>
              <a:rPr lang="fr-FR" sz="2000" b="1" dirty="0" smtClean="0">
                <a:solidFill>
                  <a:schemeClr val="tx2"/>
                </a:solidFill>
              </a:rPr>
              <a:t>de conception </a:t>
            </a:r>
            <a:endParaRPr lang="fr-FR" sz="2000" b="1" dirty="0" smtClean="0">
              <a:solidFill>
                <a:schemeClr val="tx2"/>
              </a:solidFill>
            </a:endParaRPr>
          </a:p>
          <a:p>
            <a:pPr marL="534988" indent="0">
              <a:lnSpc>
                <a:spcPct val="150000"/>
              </a:lnSpc>
              <a:spcBef>
                <a:spcPts val="0"/>
              </a:spcBef>
              <a:buNone/>
            </a:pPr>
            <a:r>
              <a:rPr lang="fr-FR" sz="2000" dirty="0" smtClean="0"/>
              <a:t>La </a:t>
            </a:r>
            <a:r>
              <a:rPr lang="fr-FR" sz="2000" dirty="0" smtClean="0"/>
              <a:t>Conception permet de concevoir une première maquette </a:t>
            </a:r>
            <a:r>
              <a:rPr lang="fr-FR" sz="2000" dirty="0" smtClean="0"/>
              <a:t>de l'interface, se </a:t>
            </a:r>
            <a:r>
              <a:rPr lang="fr-FR" sz="2000" dirty="0" smtClean="0"/>
              <a:t>baser sur les résultats de l'analyse. </a:t>
            </a:r>
            <a:r>
              <a:rPr lang="fr-FR" sz="2000" dirty="0" smtClean="0"/>
              <a:t> </a:t>
            </a:r>
            <a:endParaRPr lang="fr-FR" sz="2000" dirty="0" smtClean="0"/>
          </a:p>
          <a:p>
            <a:pPr marL="900113" indent="-269875">
              <a:lnSpc>
                <a:spcPct val="150000"/>
              </a:lnSpc>
              <a:spcBef>
                <a:spcPts val="0"/>
              </a:spcBef>
              <a:buNone/>
            </a:pPr>
            <a:endParaRPr lang="fr-FR" sz="2000" dirty="0" smtClean="0">
              <a:solidFill>
                <a:schemeClr val="tx2"/>
              </a:solidFill>
            </a:endParaRPr>
          </a:p>
          <a:p>
            <a:pPr>
              <a:spcBef>
                <a:spcPts val="0"/>
              </a:spcBef>
            </a:pPr>
            <a:endParaRPr lang="fr-FR" sz="2000" dirty="0">
              <a:solidFill>
                <a:schemeClr val="tx2"/>
              </a:solidFill>
            </a:endParaRPr>
          </a:p>
        </p:txBody>
      </p:sp>
      <p:sp>
        <p:nvSpPr>
          <p:cNvPr id="3" name="Espace réservé du numéro de diapositive 2"/>
          <p:cNvSpPr>
            <a:spLocks noGrp="1"/>
          </p:cNvSpPr>
          <p:nvPr>
            <p:ph type="sldNum" sz="quarter" idx="12"/>
          </p:nvPr>
        </p:nvSpPr>
        <p:spPr/>
        <p:txBody>
          <a:bodyPr/>
          <a:lstStyle/>
          <a:p>
            <a:fld id="{62A55523-D7C7-4620-BC1B-FDB526D8368A}" type="slidenum">
              <a:rPr lang="fr-FR" smtClean="0"/>
              <a:pPr/>
              <a:t>37</a:t>
            </a:fld>
            <a:endParaRPr lang="fr-FR" dirty="0"/>
          </a:p>
        </p:txBody>
      </p:sp>
    </p:spTree>
    <p:extLst>
      <p:ext uri="{BB962C8B-B14F-4D97-AF65-F5344CB8AC3E}">
        <p14:creationId xmlns="" xmlns:p14="http://schemas.microsoft.com/office/powerpoint/2010/main" val="13239901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598002"/>
            <a:ext cx="7543802" cy="759296"/>
          </a:xfrm>
        </p:spPr>
        <p:txBody>
          <a:bodyPr/>
          <a:lstStyle/>
          <a:p>
            <a:r>
              <a:rPr lang="fr-FR" dirty="0"/>
              <a:t>Conception centrée utilisateur</a:t>
            </a:r>
          </a:p>
        </p:txBody>
      </p:sp>
      <p:sp>
        <p:nvSpPr>
          <p:cNvPr id="5" name="Espace réservé du contenu 4"/>
          <p:cNvSpPr>
            <a:spLocks noGrp="1"/>
          </p:cNvSpPr>
          <p:nvPr>
            <p:ph idx="1"/>
          </p:nvPr>
        </p:nvSpPr>
        <p:spPr>
          <a:xfrm>
            <a:off x="798911" y="1598590"/>
            <a:ext cx="7543800" cy="4330740"/>
          </a:xfrm>
        </p:spPr>
        <p:txBody>
          <a:bodyPr>
            <a:noAutofit/>
          </a:bodyPr>
          <a:lstStyle/>
          <a:p>
            <a:pPr>
              <a:lnSpc>
                <a:spcPct val="150000"/>
              </a:lnSpc>
              <a:spcBef>
                <a:spcPts val="0"/>
              </a:spcBef>
              <a:buNone/>
            </a:pPr>
            <a:r>
              <a:rPr lang="fr-FR" sz="2000" b="1" dirty="0" smtClean="0">
                <a:solidFill>
                  <a:schemeClr val="tx2"/>
                </a:solidFill>
              </a:rPr>
              <a:t>3. Phase d'évaluation </a:t>
            </a:r>
          </a:p>
          <a:p>
            <a:pPr>
              <a:lnSpc>
                <a:spcPct val="150000"/>
              </a:lnSpc>
              <a:spcBef>
                <a:spcPts val="0"/>
              </a:spcBef>
              <a:buNone/>
            </a:pPr>
            <a:r>
              <a:rPr lang="fr-FR" sz="2000" dirty="0" smtClean="0">
                <a:solidFill>
                  <a:schemeClr val="tx2"/>
                </a:solidFill>
              </a:rPr>
              <a:t>• Évaluer, mesurer l'</a:t>
            </a:r>
            <a:r>
              <a:rPr lang="fr-FR" sz="2000" dirty="0" err="1" smtClean="0">
                <a:solidFill>
                  <a:schemeClr val="tx2"/>
                </a:solidFill>
              </a:rPr>
              <a:t>utilisabilité</a:t>
            </a:r>
            <a:r>
              <a:rPr lang="fr-FR" sz="2000" dirty="0" smtClean="0">
                <a:solidFill>
                  <a:schemeClr val="tx2"/>
                </a:solidFill>
              </a:rPr>
              <a:t> de l'interface </a:t>
            </a:r>
          </a:p>
          <a:p>
            <a:pPr>
              <a:lnSpc>
                <a:spcPct val="150000"/>
              </a:lnSpc>
              <a:spcBef>
                <a:spcPts val="0"/>
              </a:spcBef>
              <a:buFont typeface="Wingdings" pitchFamily="2" charset="2"/>
              <a:buChar char="ü"/>
            </a:pPr>
            <a:r>
              <a:rPr lang="fr-FR" sz="2000" dirty="0" smtClean="0">
                <a:solidFill>
                  <a:schemeClr val="tx2"/>
                </a:solidFill>
              </a:rPr>
              <a:t> Effectuer une évaluation analytique .</a:t>
            </a:r>
          </a:p>
          <a:p>
            <a:pPr>
              <a:lnSpc>
                <a:spcPct val="150000"/>
              </a:lnSpc>
              <a:spcBef>
                <a:spcPts val="0"/>
              </a:spcBef>
              <a:buFont typeface="Wingdings" pitchFamily="2" charset="2"/>
              <a:buChar char="ü"/>
            </a:pPr>
            <a:r>
              <a:rPr lang="fr-FR" sz="2000" dirty="0" smtClean="0">
                <a:solidFill>
                  <a:schemeClr val="tx2"/>
                </a:solidFill>
              </a:rPr>
              <a:t> Présenter le résultat de la conception à l'utilisateur, observer les difficultés rencontrées, prendre son avis, … </a:t>
            </a:r>
          </a:p>
          <a:p>
            <a:pPr>
              <a:lnSpc>
                <a:spcPct val="150000"/>
              </a:lnSpc>
              <a:spcBef>
                <a:spcPts val="0"/>
              </a:spcBef>
              <a:buNone/>
            </a:pPr>
            <a:r>
              <a:rPr lang="fr-FR" sz="2000" dirty="0" smtClean="0">
                <a:solidFill>
                  <a:schemeClr val="tx2"/>
                </a:solidFill>
              </a:rPr>
              <a:t>• Identifier les points à améliorer dans la version suivante (prochain cycle) </a:t>
            </a:r>
          </a:p>
        </p:txBody>
      </p:sp>
      <p:sp>
        <p:nvSpPr>
          <p:cNvPr id="3" name="Espace réservé du numéro de diapositive 2"/>
          <p:cNvSpPr>
            <a:spLocks noGrp="1"/>
          </p:cNvSpPr>
          <p:nvPr>
            <p:ph type="sldNum" sz="quarter" idx="12"/>
          </p:nvPr>
        </p:nvSpPr>
        <p:spPr/>
        <p:txBody>
          <a:bodyPr/>
          <a:lstStyle/>
          <a:p>
            <a:fld id="{62A55523-D7C7-4620-BC1B-FDB526D8368A}" type="slidenum">
              <a:rPr lang="fr-FR" smtClean="0"/>
              <a:pPr/>
              <a:t>38</a:t>
            </a:fld>
            <a:endParaRPr lang="fr-FR" dirty="0"/>
          </a:p>
        </p:txBody>
      </p:sp>
    </p:spTree>
    <p:extLst>
      <p:ext uri="{BB962C8B-B14F-4D97-AF65-F5344CB8AC3E}">
        <p14:creationId xmlns="" xmlns:p14="http://schemas.microsoft.com/office/powerpoint/2010/main" val="132399010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332656"/>
            <a:ext cx="7543802" cy="615280"/>
          </a:xfrm>
        </p:spPr>
        <p:txBody>
          <a:bodyPr>
            <a:normAutofit fontScale="90000"/>
          </a:bodyPr>
          <a:lstStyle/>
          <a:p>
            <a:r>
              <a:rPr lang="fr-FR" dirty="0" smtClean="0"/>
              <a:t>Phase </a:t>
            </a:r>
            <a:r>
              <a:rPr lang="fr-FR" dirty="0" smtClean="0"/>
              <a:t>d'analyse: </a:t>
            </a:r>
            <a:r>
              <a:rPr lang="fr-FR" dirty="0" smtClean="0"/>
              <a:t>techniques</a:t>
            </a:r>
            <a:endParaRPr lang="fr-FR" dirty="0"/>
          </a:p>
        </p:txBody>
      </p:sp>
      <p:sp>
        <p:nvSpPr>
          <p:cNvPr id="3" name="Espace réservé du contenu 2"/>
          <p:cNvSpPr>
            <a:spLocks noGrp="1"/>
          </p:cNvSpPr>
          <p:nvPr>
            <p:ph idx="1"/>
          </p:nvPr>
        </p:nvSpPr>
        <p:spPr>
          <a:xfrm>
            <a:off x="611560" y="1124744"/>
            <a:ext cx="8021561" cy="4856956"/>
          </a:xfrm>
        </p:spPr>
        <p:txBody>
          <a:bodyPr>
            <a:noAutofit/>
          </a:bodyPr>
          <a:lstStyle/>
          <a:p>
            <a:pPr>
              <a:spcBef>
                <a:spcPts val="0"/>
              </a:spcBef>
              <a:buNone/>
            </a:pPr>
            <a:r>
              <a:rPr lang="fr-FR" sz="1800" b="1" dirty="0" smtClean="0">
                <a:solidFill>
                  <a:schemeClr val="accent5"/>
                </a:solidFill>
              </a:rPr>
              <a:t>• </a:t>
            </a:r>
            <a:r>
              <a:rPr lang="fr-FR" sz="1800" b="1" dirty="0" smtClean="0">
                <a:solidFill>
                  <a:schemeClr val="accent5"/>
                </a:solidFill>
              </a:rPr>
              <a:t>Enquête/interviews des utilisateurs </a:t>
            </a:r>
          </a:p>
          <a:p>
            <a:pPr>
              <a:spcBef>
                <a:spcPts val="0"/>
              </a:spcBef>
              <a:buFont typeface="Wingdings" pitchFamily="2" charset="2"/>
              <a:buChar char="ü"/>
            </a:pPr>
            <a:r>
              <a:rPr lang="fr-FR" sz="1800" dirty="0" smtClean="0">
                <a:solidFill>
                  <a:schemeClr val="tx2"/>
                </a:solidFill>
              </a:rPr>
              <a:t>Panel d'utilisateurs représentatifs </a:t>
            </a:r>
          </a:p>
          <a:p>
            <a:pPr>
              <a:spcBef>
                <a:spcPts val="0"/>
              </a:spcBef>
              <a:buFont typeface="Wingdings" pitchFamily="2" charset="2"/>
              <a:buChar char="ü"/>
            </a:pPr>
            <a:r>
              <a:rPr lang="fr-FR" sz="1800" dirty="0" smtClean="0">
                <a:solidFill>
                  <a:schemeClr val="tx2"/>
                </a:solidFill>
              </a:rPr>
              <a:t>Interviewés généralement individuellement </a:t>
            </a:r>
          </a:p>
          <a:p>
            <a:pPr>
              <a:spcBef>
                <a:spcPts val="0"/>
              </a:spcBef>
              <a:buFont typeface="Wingdings" pitchFamily="2" charset="2"/>
              <a:buChar char="ü"/>
            </a:pPr>
            <a:r>
              <a:rPr lang="fr-FR" sz="1800" dirty="0" smtClean="0">
                <a:solidFill>
                  <a:schemeClr val="tx2"/>
                </a:solidFill>
              </a:rPr>
              <a:t>Écouter, prendre note et poser les bonnes questions </a:t>
            </a:r>
          </a:p>
          <a:p>
            <a:pPr>
              <a:spcBef>
                <a:spcPts val="0"/>
              </a:spcBef>
              <a:buNone/>
            </a:pPr>
            <a:endParaRPr lang="fr-FR" sz="1800" dirty="0" smtClean="0">
              <a:solidFill>
                <a:schemeClr val="tx2"/>
              </a:solidFill>
            </a:endParaRPr>
          </a:p>
          <a:p>
            <a:pPr>
              <a:spcBef>
                <a:spcPts val="0"/>
              </a:spcBef>
              <a:buNone/>
            </a:pPr>
            <a:r>
              <a:rPr lang="fr-FR" sz="1800" b="1" dirty="0" smtClean="0">
                <a:solidFill>
                  <a:schemeClr val="accent5"/>
                </a:solidFill>
              </a:rPr>
              <a:t>• Focus group</a:t>
            </a:r>
          </a:p>
          <a:p>
            <a:pPr>
              <a:spcBef>
                <a:spcPts val="0"/>
              </a:spcBef>
              <a:buFont typeface="Wingdings" pitchFamily="2" charset="2"/>
              <a:buChar char="ü"/>
            </a:pPr>
            <a:r>
              <a:rPr lang="fr-FR" sz="1800" dirty="0" smtClean="0">
                <a:solidFill>
                  <a:schemeClr val="tx2"/>
                </a:solidFill>
              </a:rPr>
              <a:t>Typiquement pour la création d'un nouveau produit, logiciel, site web,</a:t>
            </a:r>
          </a:p>
          <a:p>
            <a:pPr>
              <a:spcBef>
                <a:spcPts val="0"/>
              </a:spcBef>
              <a:buFont typeface="Wingdings" pitchFamily="2" charset="2"/>
              <a:buChar char="ü"/>
            </a:pPr>
            <a:r>
              <a:rPr lang="fr-FR" sz="1800" dirty="0" smtClean="0">
                <a:solidFill>
                  <a:schemeClr val="tx2"/>
                </a:solidFill>
              </a:rPr>
              <a:t>Discussion de groupe (avec utilisateurs ou futurs utilisateurs potentiels)</a:t>
            </a:r>
          </a:p>
          <a:p>
            <a:pPr>
              <a:spcBef>
                <a:spcPts val="0"/>
              </a:spcBef>
              <a:buFont typeface="Wingdings" pitchFamily="2" charset="2"/>
              <a:buChar char="ü"/>
            </a:pPr>
            <a:r>
              <a:rPr lang="fr-FR" sz="1800" dirty="0" smtClean="0">
                <a:solidFill>
                  <a:schemeClr val="tx2"/>
                </a:solidFill>
              </a:rPr>
              <a:t>Ne pas dépasser sept participants (pour garder une bonne dynamique)</a:t>
            </a:r>
          </a:p>
          <a:p>
            <a:pPr>
              <a:spcBef>
                <a:spcPts val="0"/>
              </a:spcBef>
              <a:buFont typeface="Wingdings" pitchFamily="2" charset="2"/>
              <a:buChar char="ü"/>
            </a:pPr>
            <a:r>
              <a:rPr lang="fr-FR" sz="1800" dirty="0" smtClean="0">
                <a:solidFill>
                  <a:schemeClr val="tx2"/>
                </a:solidFill>
              </a:rPr>
              <a:t>Recueillir les opinions et les motivations des participants (éléments subjectifs) </a:t>
            </a:r>
          </a:p>
          <a:p>
            <a:pPr>
              <a:spcBef>
                <a:spcPts val="0"/>
              </a:spcBef>
              <a:buNone/>
            </a:pPr>
            <a:endParaRPr lang="fr-FR" sz="1800" dirty="0" smtClean="0">
              <a:solidFill>
                <a:schemeClr val="tx2"/>
              </a:solidFill>
            </a:endParaRPr>
          </a:p>
          <a:p>
            <a:pPr>
              <a:spcBef>
                <a:spcPts val="0"/>
              </a:spcBef>
              <a:buNone/>
            </a:pPr>
            <a:r>
              <a:rPr lang="fr-FR" sz="1800" dirty="0" smtClean="0">
                <a:solidFill>
                  <a:schemeClr val="accent5"/>
                </a:solidFill>
              </a:rPr>
              <a:t>• </a:t>
            </a:r>
            <a:r>
              <a:rPr lang="fr-FR" sz="1800" b="1" dirty="0" smtClean="0">
                <a:solidFill>
                  <a:schemeClr val="accent5"/>
                </a:solidFill>
              </a:rPr>
              <a:t>Analyse de la tâche </a:t>
            </a:r>
            <a:r>
              <a:rPr lang="fr-FR" sz="1800" b="1" dirty="0" smtClean="0">
                <a:solidFill>
                  <a:schemeClr val="accent5"/>
                </a:solidFill>
              </a:rPr>
              <a:t>des utilisateurs</a:t>
            </a:r>
          </a:p>
          <a:p>
            <a:pPr>
              <a:spcBef>
                <a:spcPts val="0"/>
              </a:spcBef>
              <a:buNone/>
            </a:pPr>
            <a:r>
              <a:rPr lang="fr-FR" sz="1800" dirty="0" smtClean="0">
                <a:solidFill>
                  <a:schemeClr val="tx2"/>
                </a:solidFill>
              </a:rPr>
              <a:t> construire une représentation de la manière dont l'utilisateur réalise la tâche pour laquelle est conçue l'application.</a:t>
            </a:r>
          </a:p>
          <a:p>
            <a:pPr>
              <a:spcBef>
                <a:spcPts val="0"/>
              </a:spcBef>
              <a:buNone/>
            </a:pPr>
            <a:endParaRPr lang="fr-FR" sz="1800" dirty="0" smtClean="0">
              <a:solidFill>
                <a:schemeClr val="tx2"/>
              </a:solidFill>
            </a:endParaRPr>
          </a:p>
          <a:p>
            <a:pPr>
              <a:spcBef>
                <a:spcPts val="0"/>
              </a:spcBef>
              <a:buNone/>
            </a:pPr>
            <a:r>
              <a:rPr lang="fr-FR" sz="1800" b="1" dirty="0" smtClean="0">
                <a:solidFill>
                  <a:schemeClr val="accent5"/>
                </a:solidFill>
              </a:rPr>
              <a:t>• Analyse de la situation</a:t>
            </a:r>
            <a:r>
              <a:rPr lang="fr-FR" sz="1800" dirty="0" smtClean="0">
                <a:solidFill>
                  <a:schemeClr val="accent5"/>
                </a:solidFill>
              </a:rPr>
              <a:t> </a:t>
            </a:r>
            <a:r>
              <a:rPr lang="fr-FR" sz="1800" dirty="0" smtClean="0">
                <a:solidFill>
                  <a:schemeClr val="tx2"/>
                </a:solidFill>
              </a:rPr>
              <a:t>(contexte)</a:t>
            </a:r>
          </a:p>
          <a:p>
            <a:pPr>
              <a:spcBef>
                <a:spcPts val="0"/>
              </a:spcBef>
              <a:buNone/>
            </a:pPr>
            <a:endParaRPr lang="fr-FR" sz="1800" dirty="0">
              <a:solidFill>
                <a:schemeClr val="tx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00042"/>
            <a:ext cx="8229600" cy="1066800"/>
          </a:xfrm>
        </p:spPr>
        <p:txBody>
          <a:bodyPr/>
          <a:lstStyle/>
          <a:p>
            <a:r>
              <a:rPr lang="fr-FR" dirty="0" smtClean="0"/>
              <a:t>Conception en génie logiciel</a:t>
            </a:r>
            <a:endParaRPr lang="fr-FR" dirty="0"/>
          </a:p>
        </p:txBody>
      </p:sp>
      <p:pic>
        <p:nvPicPr>
          <p:cNvPr id="2050" name="Picture 2"/>
          <p:cNvPicPr>
            <a:picLocks noChangeAspect="1" noChangeArrowheads="1"/>
          </p:cNvPicPr>
          <p:nvPr/>
        </p:nvPicPr>
        <p:blipFill>
          <a:blip r:embed="rId2"/>
          <a:srcRect/>
          <a:stretch>
            <a:fillRect/>
          </a:stretch>
        </p:blipFill>
        <p:spPr bwMode="auto">
          <a:xfrm>
            <a:off x="71406" y="1714488"/>
            <a:ext cx="9039932" cy="4781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1066800"/>
          </a:xfrm>
        </p:spPr>
        <p:txBody>
          <a:bodyPr>
            <a:normAutofit/>
          </a:bodyPr>
          <a:lstStyle/>
          <a:p>
            <a:r>
              <a:rPr lang="fr-FR" sz="3200" dirty="0" smtClean="0"/>
              <a:t>Enquête </a:t>
            </a:r>
            <a:r>
              <a:rPr lang="fr-FR" sz="3200" dirty="0" smtClean="0"/>
              <a:t>/interviews utilisateurs</a:t>
            </a:r>
            <a:endParaRPr lang="fr-FR" sz="3200" dirty="0"/>
          </a:p>
        </p:txBody>
      </p:sp>
      <p:sp>
        <p:nvSpPr>
          <p:cNvPr id="3" name="Espace réservé du contenu 2"/>
          <p:cNvSpPr>
            <a:spLocks noGrp="1"/>
          </p:cNvSpPr>
          <p:nvPr>
            <p:ph idx="1"/>
          </p:nvPr>
        </p:nvSpPr>
        <p:spPr/>
        <p:txBody>
          <a:bodyPr>
            <a:normAutofit/>
          </a:bodyPr>
          <a:lstStyle/>
          <a:p>
            <a:pPr>
              <a:lnSpc>
                <a:spcPct val="150000"/>
              </a:lnSpc>
            </a:pPr>
            <a:r>
              <a:rPr lang="fr-FR" sz="2000" dirty="0" smtClean="0">
                <a:solidFill>
                  <a:schemeClr val="tx2"/>
                </a:solidFill>
              </a:rPr>
              <a:t>Le contenu de l'interview dépend étroitement de l'objectif poursuivi, </a:t>
            </a:r>
          </a:p>
          <a:p>
            <a:pPr>
              <a:lnSpc>
                <a:spcPct val="150000"/>
              </a:lnSpc>
            </a:pPr>
            <a:r>
              <a:rPr lang="fr-FR" sz="2000" dirty="0" smtClean="0">
                <a:solidFill>
                  <a:schemeClr val="tx2"/>
                </a:solidFill>
              </a:rPr>
              <a:t>L'interview est une méthode d'analyse qualitative, </a:t>
            </a:r>
          </a:p>
          <a:p>
            <a:pPr>
              <a:lnSpc>
                <a:spcPct val="150000"/>
              </a:lnSpc>
            </a:pPr>
            <a:r>
              <a:rPr lang="fr-FR" sz="2000" dirty="0" smtClean="0">
                <a:solidFill>
                  <a:schemeClr val="tx2"/>
                </a:solidFill>
              </a:rPr>
              <a:t>Les données recueillies sont subjectives car elles s'appuient sur l'opinion de l'utilisateur, </a:t>
            </a:r>
          </a:p>
          <a:p>
            <a:pPr>
              <a:lnSpc>
                <a:spcPct val="150000"/>
              </a:lnSpc>
            </a:pPr>
            <a:r>
              <a:rPr lang="fr-FR" sz="2000" dirty="0" smtClean="0">
                <a:solidFill>
                  <a:schemeClr val="tx2"/>
                </a:solidFill>
              </a:rPr>
              <a:t>Bien choisir le Panel utilisateur </a:t>
            </a:r>
          </a:p>
          <a:p>
            <a:pPr>
              <a:lnSpc>
                <a:spcPct val="150000"/>
              </a:lnSpc>
              <a:buNone/>
            </a:pPr>
            <a:r>
              <a:rPr lang="fr-FR" sz="2000" dirty="0" smtClean="0">
                <a:solidFill>
                  <a:schemeClr val="tx2"/>
                </a:solidFill>
              </a:rPr>
              <a:t>et respecter le Protocole.</a:t>
            </a:r>
          </a:p>
          <a:p>
            <a:pPr>
              <a:lnSpc>
                <a:spcPct val="150000"/>
              </a:lnSpc>
            </a:pPr>
            <a:endParaRPr lang="fr-FR" sz="2000" dirty="0">
              <a:solidFill>
                <a:schemeClr val="tx2"/>
              </a:solidFill>
            </a:endParaRPr>
          </a:p>
        </p:txBody>
      </p:sp>
      <p:pic>
        <p:nvPicPr>
          <p:cNvPr id="4" name="Picture 2"/>
          <p:cNvPicPr>
            <a:picLocks noChangeAspect="1" noChangeArrowheads="1"/>
          </p:cNvPicPr>
          <p:nvPr/>
        </p:nvPicPr>
        <p:blipFill>
          <a:blip r:embed="rId2" cstate="print"/>
          <a:srcRect/>
          <a:stretch>
            <a:fillRect/>
          </a:stretch>
        </p:blipFill>
        <p:spPr bwMode="auto">
          <a:xfrm>
            <a:off x="5786446" y="3912609"/>
            <a:ext cx="2664296" cy="28287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642918"/>
            <a:ext cx="7543802" cy="687288"/>
          </a:xfrm>
        </p:spPr>
        <p:txBody>
          <a:bodyPr>
            <a:normAutofit fontScale="90000"/>
          </a:bodyPr>
          <a:lstStyle/>
          <a:p>
            <a:r>
              <a:rPr lang="fr-FR" dirty="0" smtClean="0"/>
              <a:t>Phase d’analyse: focus group </a:t>
            </a:r>
            <a:endParaRPr lang="fr-FR" dirty="0"/>
          </a:p>
        </p:txBody>
      </p:sp>
      <p:pic>
        <p:nvPicPr>
          <p:cNvPr id="5" name="Picture 2"/>
          <p:cNvPicPr>
            <a:picLocks noChangeAspect="1" noChangeArrowheads="1"/>
          </p:cNvPicPr>
          <p:nvPr/>
        </p:nvPicPr>
        <p:blipFill>
          <a:blip r:embed="rId2" cstate="print"/>
          <a:srcRect/>
          <a:stretch>
            <a:fillRect/>
          </a:stretch>
        </p:blipFill>
        <p:spPr bwMode="auto">
          <a:xfrm>
            <a:off x="6660232" y="260648"/>
            <a:ext cx="2520280" cy="2163159"/>
          </a:xfrm>
          <a:prstGeom prst="rect">
            <a:avLst/>
          </a:prstGeom>
          <a:noFill/>
          <a:ln w="9525">
            <a:noFill/>
            <a:miter lim="800000"/>
            <a:headEnd/>
            <a:tailEnd/>
          </a:ln>
        </p:spPr>
      </p:pic>
      <p:sp>
        <p:nvSpPr>
          <p:cNvPr id="3" name="Espace réservé du contenu 2"/>
          <p:cNvSpPr>
            <a:spLocks noGrp="1"/>
          </p:cNvSpPr>
          <p:nvPr>
            <p:ph idx="1"/>
          </p:nvPr>
        </p:nvSpPr>
        <p:spPr>
          <a:xfrm>
            <a:off x="798911" y="1431844"/>
            <a:ext cx="7543800" cy="4568924"/>
          </a:xfrm>
        </p:spPr>
        <p:txBody>
          <a:bodyPr>
            <a:normAutofit/>
          </a:bodyPr>
          <a:lstStyle/>
          <a:p>
            <a:pPr>
              <a:lnSpc>
                <a:spcPct val="150000"/>
              </a:lnSpc>
              <a:buNone/>
            </a:pPr>
            <a:endParaRPr lang="fr-FR" sz="2000" dirty="0" smtClean="0">
              <a:solidFill>
                <a:schemeClr val="tx2"/>
              </a:solidFill>
            </a:endParaRPr>
          </a:p>
          <a:p>
            <a:pPr>
              <a:lnSpc>
                <a:spcPct val="150000"/>
              </a:lnSpc>
              <a:buNone/>
            </a:pPr>
            <a:r>
              <a:rPr lang="fr-FR" sz="2000" dirty="0" smtClean="0">
                <a:solidFill>
                  <a:schemeClr val="tx2"/>
                </a:solidFill>
              </a:rPr>
              <a:t>Le focus group permet de recueillir </a:t>
            </a:r>
            <a:r>
              <a:rPr lang="fr-FR" sz="2000" dirty="0" smtClean="0">
                <a:solidFill>
                  <a:schemeClr val="tx2"/>
                </a:solidFill>
              </a:rPr>
              <a:t>des  </a:t>
            </a:r>
            <a:r>
              <a:rPr lang="fr-FR" sz="2000" dirty="0" smtClean="0">
                <a:solidFill>
                  <a:schemeClr val="tx2"/>
                </a:solidFill>
              </a:rPr>
              <a:t>éléments subjectifs, et non des données objectives sur l'usage de l'application </a:t>
            </a:r>
          </a:p>
          <a:p>
            <a:pPr>
              <a:lnSpc>
                <a:spcPct val="150000"/>
              </a:lnSpc>
              <a:spcBef>
                <a:spcPts val="0"/>
              </a:spcBef>
              <a:buNone/>
            </a:pPr>
            <a:r>
              <a:rPr lang="fr-FR" sz="2000" dirty="0" smtClean="0">
                <a:solidFill>
                  <a:schemeClr val="tx2"/>
                </a:solidFill>
              </a:rPr>
              <a:t>Le </a:t>
            </a:r>
            <a:r>
              <a:rPr lang="fr-FR" sz="2000" dirty="0" smtClean="0">
                <a:solidFill>
                  <a:schemeClr val="tx2"/>
                </a:solidFill>
              </a:rPr>
              <a:t>focus group se déroule en trois temps: </a:t>
            </a:r>
          </a:p>
          <a:p>
            <a:pPr>
              <a:lnSpc>
                <a:spcPct val="150000"/>
              </a:lnSpc>
              <a:spcBef>
                <a:spcPts val="0"/>
              </a:spcBef>
              <a:buNone/>
            </a:pPr>
            <a:r>
              <a:rPr lang="fr-FR" sz="2000" dirty="0" smtClean="0">
                <a:solidFill>
                  <a:schemeClr val="tx2"/>
                </a:solidFill>
              </a:rPr>
              <a:t>1 l'animateur présente les objectifs de la séance, </a:t>
            </a:r>
          </a:p>
          <a:p>
            <a:pPr>
              <a:lnSpc>
                <a:spcPct val="150000"/>
              </a:lnSpc>
              <a:spcBef>
                <a:spcPts val="0"/>
              </a:spcBef>
              <a:buNone/>
            </a:pPr>
            <a:r>
              <a:rPr lang="fr-FR" sz="2000" dirty="0" smtClean="0">
                <a:solidFill>
                  <a:schemeClr val="tx2"/>
                </a:solidFill>
              </a:rPr>
              <a:t>2 une phase de réalisation, </a:t>
            </a:r>
          </a:p>
          <a:p>
            <a:pPr>
              <a:lnSpc>
                <a:spcPct val="150000"/>
              </a:lnSpc>
              <a:spcBef>
                <a:spcPts val="0"/>
              </a:spcBef>
              <a:buNone/>
            </a:pPr>
            <a:r>
              <a:rPr lang="fr-FR" sz="2000" dirty="0" smtClean="0">
                <a:solidFill>
                  <a:schemeClr val="tx2"/>
                </a:solidFill>
              </a:rPr>
              <a:t>3 une phase de clôture qui permet de faire une </a:t>
            </a:r>
            <a:r>
              <a:rPr lang="fr-FR" sz="2000" dirty="0" smtClean="0">
                <a:solidFill>
                  <a:schemeClr val="tx2"/>
                </a:solidFill>
              </a:rPr>
              <a:t>synthèse</a:t>
            </a:r>
          </a:p>
          <a:p>
            <a:pPr>
              <a:lnSpc>
                <a:spcPct val="150000"/>
              </a:lnSpc>
              <a:spcBef>
                <a:spcPts val="0"/>
              </a:spcBef>
              <a:buNone/>
            </a:pPr>
            <a:r>
              <a:rPr lang="fr-FR" sz="2000" dirty="0" smtClean="0">
                <a:solidFill>
                  <a:schemeClr val="tx2"/>
                </a:solidFill>
              </a:rPr>
              <a:t>Le focus group </a:t>
            </a:r>
            <a:r>
              <a:rPr lang="fr-FR" sz="2000" dirty="0" smtClean="0">
                <a:solidFill>
                  <a:schemeClr val="tx2"/>
                </a:solidFill>
              </a:rPr>
              <a:t>est un outil de créativité</a:t>
            </a:r>
            <a:endParaRPr lang="fr-FR" sz="2000" dirty="0" smtClean="0">
              <a:solidFill>
                <a:schemeClr val="tx2"/>
              </a:solidFill>
            </a:endParaRPr>
          </a:p>
          <a:p>
            <a:pPr>
              <a:lnSpc>
                <a:spcPct val="150000"/>
              </a:lnSpc>
            </a:pPr>
            <a:endParaRPr lang="fr-FR" sz="2000" dirty="0">
              <a:solidFill>
                <a:schemeClr val="tx2"/>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188640"/>
            <a:ext cx="7543802" cy="759296"/>
          </a:xfrm>
        </p:spPr>
        <p:txBody>
          <a:bodyPr>
            <a:normAutofit/>
          </a:bodyPr>
          <a:lstStyle/>
          <a:p>
            <a:r>
              <a:rPr lang="fr-FR" dirty="0" smtClean="0"/>
              <a:t>Analyse de la tâche</a:t>
            </a:r>
            <a:endParaRPr lang="fr-FR" dirty="0"/>
          </a:p>
        </p:txBody>
      </p:sp>
      <p:sp>
        <p:nvSpPr>
          <p:cNvPr id="3" name="Espace réservé du contenu 2"/>
          <p:cNvSpPr>
            <a:spLocks noGrp="1"/>
          </p:cNvSpPr>
          <p:nvPr>
            <p:ph idx="1"/>
          </p:nvPr>
        </p:nvSpPr>
        <p:spPr>
          <a:xfrm>
            <a:off x="214282" y="1124744"/>
            <a:ext cx="8715436" cy="4856956"/>
          </a:xfrm>
        </p:spPr>
        <p:txBody>
          <a:bodyPr>
            <a:noAutofit/>
          </a:bodyPr>
          <a:lstStyle/>
          <a:p>
            <a:pPr>
              <a:lnSpc>
                <a:spcPct val="150000"/>
              </a:lnSpc>
              <a:buFont typeface="Wingdings" pitchFamily="2" charset="2"/>
              <a:buChar char="q"/>
            </a:pPr>
            <a:r>
              <a:rPr lang="fr-FR" sz="1800" dirty="0" smtClean="0">
                <a:solidFill>
                  <a:schemeClr val="tx2"/>
                </a:solidFill>
              </a:rPr>
              <a:t>But : de </a:t>
            </a:r>
            <a:r>
              <a:rPr lang="fr-FR" sz="1800" dirty="0" smtClean="0">
                <a:solidFill>
                  <a:schemeClr val="tx2"/>
                </a:solidFill>
              </a:rPr>
              <a:t>recueillir des informations sur la manière dont les utilisateurs effectuent l'activité pour laquelle le système est développé. </a:t>
            </a:r>
          </a:p>
          <a:p>
            <a:pPr>
              <a:lnSpc>
                <a:spcPct val="150000"/>
              </a:lnSpc>
              <a:buFont typeface="Wingdings" pitchFamily="2" charset="2"/>
              <a:buChar char="q"/>
            </a:pPr>
            <a:r>
              <a:rPr lang="fr-FR" sz="1800" dirty="0" smtClean="0">
                <a:solidFill>
                  <a:schemeClr val="tx2"/>
                </a:solidFill>
              </a:rPr>
              <a:t>Faite en </a:t>
            </a:r>
            <a:r>
              <a:rPr lang="fr-FR" sz="1800" dirty="0" smtClean="0">
                <a:solidFill>
                  <a:schemeClr val="tx2"/>
                </a:solidFill>
              </a:rPr>
              <a:t>deux étapes :</a:t>
            </a:r>
          </a:p>
          <a:p>
            <a:pPr>
              <a:lnSpc>
                <a:spcPct val="150000"/>
              </a:lnSpc>
              <a:buNone/>
            </a:pPr>
            <a:r>
              <a:rPr lang="fr-FR" sz="1800" dirty="0" smtClean="0">
                <a:solidFill>
                  <a:schemeClr val="tx2"/>
                </a:solidFill>
              </a:rPr>
              <a:t> • Des interviews permettent de se faire une première idée </a:t>
            </a:r>
          </a:p>
          <a:p>
            <a:pPr>
              <a:lnSpc>
                <a:spcPct val="150000"/>
              </a:lnSpc>
              <a:buNone/>
            </a:pPr>
            <a:r>
              <a:rPr lang="fr-FR" sz="1800" dirty="0" smtClean="0">
                <a:solidFill>
                  <a:schemeClr val="tx2"/>
                </a:solidFill>
              </a:rPr>
              <a:t>• L'observation ensuite des utilisateurs sur le lieu de </a:t>
            </a:r>
            <a:r>
              <a:rPr lang="fr-FR" sz="1800" dirty="0" smtClean="0">
                <a:solidFill>
                  <a:schemeClr val="tx2"/>
                </a:solidFill>
              </a:rPr>
              <a:t>travail</a:t>
            </a:r>
            <a:endParaRPr lang="fr-FR" sz="1800" dirty="0" smtClean="0">
              <a:solidFill>
                <a:schemeClr val="tx2"/>
              </a:solidFill>
            </a:endParaRPr>
          </a:p>
          <a:p>
            <a:pPr>
              <a:lnSpc>
                <a:spcPct val="150000"/>
              </a:lnSpc>
              <a:buFont typeface="Wingdings" pitchFamily="2" charset="2"/>
              <a:buChar char="q"/>
            </a:pPr>
            <a:r>
              <a:rPr lang="fr-FR" sz="1800" dirty="0" smtClean="0">
                <a:solidFill>
                  <a:schemeClr val="tx2"/>
                </a:solidFill>
              </a:rPr>
              <a:t>La modélisation de la tâche qui comportera notamment : </a:t>
            </a:r>
          </a:p>
          <a:p>
            <a:pPr>
              <a:lnSpc>
                <a:spcPct val="150000"/>
              </a:lnSpc>
              <a:buNone/>
            </a:pPr>
            <a:r>
              <a:rPr lang="fr-FR" sz="1800" dirty="0" smtClean="0">
                <a:solidFill>
                  <a:schemeClr val="tx2"/>
                </a:solidFill>
              </a:rPr>
              <a:t>• Les buts des utilisateurs et manière de les atteindre </a:t>
            </a:r>
          </a:p>
          <a:p>
            <a:pPr>
              <a:lnSpc>
                <a:spcPct val="150000"/>
              </a:lnSpc>
              <a:buNone/>
            </a:pPr>
            <a:r>
              <a:rPr lang="fr-FR" sz="1800" dirty="0" smtClean="0">
                <a:solidFill>
                  <a:schemeClr val="tx2"/>
                </a:solidFill>
              </a:rPr>
              <a:t>• Les informations nécessaires pour accomplir la tâche</a:t>
            </a:r>
          </a:p>
          <a:p>
            <a:pPr>
              <a:lnSpc>
                <a:spcPct val="150000"/>
              </a:lnSpc>
              <a:buNone/>
            </a:pPr>
            <a:r>
              <a:rPr lang="fr-FR" sz="1800" dirty="0" smtClean="0">
                <a:solidFill>
                  <a:schemeClr val="tx2"/>
                </a:solidFill>
              </a:rPr>
              <a:t> • Le traitement des cas exceptionnels (traitement des urgences pour les applications critiques) </a:t>
            </a:r>
          </a:p>
          <a:p>
            <a:pPr>
              <a:lnSpc>
                <a:spcPct val="150000"/>
              </a:lnSpc>
              <a:buFont typeface="Wingdings" pitchFamily="2" charset="2"/>
              <a:buChar char="q"/>
            </a:pPr>
            <a:r>
              <a:rPr lang="fr-FR" sz="1800" dirty="0" smtClean="0">
                <a:solidFill>
                  <a:schemeClr val="tx2"/>
                </a:solidFill>
              </a:rPr>
              <a:t>L'analyse de la tâche servira à structurer l'interface utilisateur : • Découpage en fenêtres, onglets, … • Structuration des fonctions, organisation des menus, … • Informations à afficher dans l'interface</a:t>
            </a:r>
          </a:p>
          <a:p>
            <a:pPr>
              <a:lnSpc>
                <a:spcPct val="150000"/>
              </a:lnSpc>
              <a:buFont typeface="Wingdings" pitchFamily="2" charset="2"/>
              <a:buChar char="q"/>
            </a:pPr>
            <a:endParaRPr lang="fr-FR" sz="1800" dirty="0">
              <a:solidFill>
                <a:schemeClr val="tx2"/>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332656"/>
            <a:ext cx="7543802" cy="615280"/>
          </a:xfrm>
        </p:spPr>
        <p:txBody>
          <a:bodyPr>
            <a:normAutofit fontScale="90000"/>
          </a:bodyPr>
          <a:lstStyle/>
          <a:p>
            <a:r>
              <a:rPr lang="fr-FR" dirty="0" smtClean="0"/>
              <a:t>L'analyse de la situation</a:t>
            </a:r>
            <a:endParaRPr lang="fr-FR" dirty="0"/>
          </a:p>
        </p:txBody>
      </p:sp>
      <p:sp>
        <p:nvSpPr>
          <p:cNvPr id="3" name="Espace réservé du contenu 2"/>
          <p:cNvSpPr>
            <a:spLocks noGrp="1"/>
          </p:cNvSpPr>
          <p:nvPr>
            <p:ph idx="1"/>
          </p:nvPr>
        </p:nvSpPr>
        <p:spPr>
          <a:xfrm>
            <a:off x="357158" y="1052736"/>
            <a:ext cx="8786842" cy="5616624"/>
          </a:xfrm>
        </p:spPr>
        <p:txBody>
          <a:bodyPr>
            <a:noAutofit/>
          </a:bodyPr>
          <a:lstStyle/>
          <a:p>
            <a:pPr>
              <a:spcBef>
                <a:spcPts val="0"/>
              </a:spcBef>
            </a:pPr>
            <a:r>
              <a:rPr lang="fr-FR" sz="1800" dirty="0" smtClean="0">
                <a:solidFill>
                  <a:schemeClr val="tx2"/>
                </a:solidFill>
              </a:rPr>
              <a:t> L'analyse de la situation consiste à prendre connaissance du contexte dans lequel les utilisateurs vont se servir du logiciel. </a:t>
            </a:r>
          </a:p>
          <a:p>
            <a:pPr>
              <a:spcBef>
                <a:spcPts val="0"/>
              </a:spcBef>
            </a:pPr>
            <a:endParaRPr lang="fr-FR" sz="1800" dirty="0" smtClean="0">
              <a:solidFill>
                <a:schemeClr val="tx2"/>
              </a:solidFill>
            </a:endParaRPr>
          </a:p>
          <a:p>
            <a:pPr>
              <a:spcBef>
                <a:spcPts val="0"/>
              </a:spcBef>
            </a:pPr>
            <a:r>
              <a:rPr lang="fr-FR" sz="1800" dirty="0" smtClean="0">
                <a:solidFill>
                  <a:schemeClr val="tx2"/>
                </a:solidFill>
              </a:rPr>
              <a:t>On procède généralement par observation, interview ou questionnaire dans le contexte d'utilisation (sur le lieu de travail). Les informations recueillies permettent d'ajuster le logiciel à la population ciblée. </a:t>
            </a:r>
          </a:p>
          <a:p>
            <a:pPr>
              <a:spcBef>
                <a:spcPts val="0"/>
              </a:spcBef>
            </a:pPr>
            <a:endParaRPr lang="fr-FR" sz="1800" dirty="0" smtClean="0">
              <a:solidFill>
                <a:schemeClr val="tx2"/>
              </a:solidFill>
            </a:endParaRPr>
          </a:p>
          <a:p>
            <a:pPr>
              <a:spcBef>
                <a:spcPts val="0"/>
              </a:spcBef>
            </a:pPr>
            <a:r>
              <a:rPr lang="fr-FR" sz="1800" dirty="0" smtClean="0">
                <a:solidFill>
                  <a:schemeClr val="tx2"/>
                </a:solidFill>
              </a:rPr>
              <a:t> On déterminera notamment : </a:t>
            </a:r>
          </a:p>
          <a:p>
            <a:pPr>
              <a:spcBef>
                <a:spcPts val="0"/>
              </a:spcBef>
              <a:buFont typeface="Wingdings" pitchFamily="2" charset="2"/>
              <a:buChar char="ü"/>
            </a:pPr>
            <a:r>
              <a:rPr lang="fr-FR" sz="1800" dirty="0" smtClean="0">
                <a:solidFill>
                  <a:schemeClr val="tx2"/>
                </a:solidFill>
              </a:rPr>
              <a:t> Les connaissances informatiques des utilisateurs </a:t>
            </a:r>
          </a:p>
          <a:p>
            <a:pPr>
              <a:spcBef>
                <a:spcPts val="0"/>
              </a:spcBef>
              <a:buFont typeface="Wingdings" pitchFamily="2" charset="2"/>
              <a:buChar char="ü"/>
            </a:pPr>
            <a:r>
              <a:rPr lang="fr-FR" sz="1800" dirty="0" smtClean="0">
                <a:solidFill>
                  <a:schemeClr val="tx2"/>
                </a:solidFill>
              </a:rPr>
              <a:t> Leurs connaissances du domaine applicatif </a:t>
            </a:r>
          </a:p>
          <a:p>
            <a:pPr>
              <a:spcBef>
                <a:spcPts val="0"/>
              </a:spcBef>
              <a:buFont typeface="Wingdings" pitchFamily="2" charset="2"/>
              <a:buChar char="ü"/>
            </a:pPr>
            <a:r>
              <a:rPr lang="fr-FR" sz="1800" dirty="0" smtClean="0">
                <a:solidFill>
                  <a:schemeClr val="tx2"/>
                </a:solidFill>
              </a:rPr>
              <a:t> L'environnement général d'utilisation (éclairage, bruit, gants, …) </a:t>
            </a:r>
          </a:p>
          <a:p>
            <a:pPr>
              <a:spcBef>
                <a:spcPts val="0"/>
              </a:spcBef>
              <a:buFont typeface="Wingdings" pitchFamily="2" charset="2"/>
              <a:buChar char="ü"/>
            </a:pPr>
            <a:r>
              <a:rPr lang="fr-FR" sz="1800" dirty="0" smtClean="0">
                <a:solidFill>
                  <a:schemeClr val="tx2"/>
                </a:solidFill>
              </a:rPr>
              <a:t> Fréquence et durée d'utilisation du système </a:t>
            </a:r>
          </a:p>
          <a:p>
            <a:pPr>
              <a:spcBef>
                <a:spcPts val="0"/>
              </a:spcBef>
              <a:buFont typeface="Wingdings" pitchFamily="2" charset="2"/>
              <a:buChar char="ü"/>
            </a:pPr>
            <a:r>
              <a:rPr lang="fr-FR" sz="1800" dirty="0" smtClean="0">
                <a:solidFill>
                  <a:schemeClr val="tx2"/>
                </a:solidFill>
              </a:rPr>
              <a:t> Encadrement, formation (prévue) des utilisateurs </a:t>
            </a:r>
          </a:p>
          <a:p>
            <a:pPr>
              <a:spcBef>
                <a:spcPts val="0"/>
              </a:spcBef>
              <a:buNone/>
            </a:pPr>
            <a:endParaRPr lang="fr-FR" sz="1800" dirty="0" smtClean="0">
              <a:solidFill>
                <a:schemeClr val="tx2"/>
              </a:solidFill>
            </a:endParaRPr>
          </a:p>
          <a:p>
            <a:pPr>
              <a:spcBef>
                <a:spcPts val="0"/>
              </a:spcBef>
            </a:pPr>
            <a:r>
              <a:rPr lang="fr-FR" sz="1800" dirty="0" smtClean="0">
                <a:solidFill>
                  <a:schemeClr val="tx2"/>
                </a:solidFill>
              </a:rPr>
              <a:t>Ces éléments seront importants pour déterminer : </a:t>
            </a:r>
          </a:p>
          <a:p>
            <a:pPr>
              <a:spcBef>
                <a:spcPts val="0"/>
              </a:spcBef>
              <a:buFont typeface="Wingdings" pitchFamily="2" charset="2"/>
              <a:buChar char="ü"/>
            </a:pPr>
            <a:r>
              <a:rPr lang="fr-FR" sz="1800" dirty="0" smtClean="0">
                <a:solidFill>
                  <a:schemeClr val="tx2"/>
                </a:solidFill>
              </a:rPr>
              <a:t> Le type de guidage que devra offrir le logiciel </a:t>
            </a:r>
          </a:p>
          <a:p>
            <a:pPr>
              <a:spcBef>
                <a:spcPts val="0"/>
              </a:spcBef>
              <a:buFont typeface="Wingdings" pitchFamily="2" charset="2"/>
              <a:buChar char="ü"/>
            </a:pPr>
            <a:r>
              <a:rPr lang="fr-FR" sz="1800" dirty="0" smtClean="0">
                <a:solidFill>
                  <a:schemeClr val="tx2"/>
                </a:solidFill>
              </a:rPr>
              <a:t> Le mode de dialogue le mieux adapté </a:t>
            </a:r>
          </a:p>
          <a:p>
            <a:pPr>
              <a:spcBef>
                <a:spcPts val="0"/>
              </a:spcBef>
              <a:buFont typeface="Wingdings" pitchFamily="2" charset="2"/>
              <a:buChar char="ü"/>
            </a:pPr>
            <a:r>
              <a:rPr lang="fr-FR" sz="1800" dirty="0" smtClean="0">
                <a:solidFill>
                  <a:schemeClr val="tx2"/>
                </a:solidFill>
              </a:rPr>
              <a:t> Arbitrer le compromis : facilité d'apprentissage </a:t>
            </a:r>
            <a:endParaRPr lang="fr-FR" sz="1800" dirty="0" smtClean="0">
              <a:solidFill>
                <a:schemeClr val="tx2"/>
              </a:solidFill>
            </a:endParaRPr>
          </a:p>
          <a:p>
            <a:pPr>
              <a:spcBef>
                <a:spcPts val="0"/>
              </a:spcBef>
              <a:buFont typeface="Wingdings" pitchFamily="2" charset="2"/>
              <a:buChar char="ü"/>
            </a:pPr>
            <a:r>
              <a:rPr lang="fr-FR" sz="1800" dirty="0" smtClean="0">
                <a:solidFill>
                  <a:schemeClr val="tx2"/>
                </a:solidFill>
              </a:rPr>
              <a:t>rapidité </a:t>
            </a:r>
            <a:r>
              <a:rPr lang="fr-FR" sz="1800" dirty="0" smtClean="0">
                <a:solidFill>
                  <a:schemeClr val="tx2"/>
                </a:solidFill>
              </a:rPr>
              <a:t>d'utilisation </a:t>
            </a:r>
          </a:p>
          <a:p>
            <a:pPr>
              <a:spcBef>
                <a:spcPts val="0"/>
              </a:spcBef>
            </a:pPr>
            <a:endParaRPr lang="fr-FR" sz="1800" dirty="0">
              <a:solidFill>
                <a:schemeClr val="tx2"/>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669440"/>
            <a:ext cx="7543802" cy="759296"/>
          </a:xfrm>
        </p:spPr>
        <p:txBody>
          <a:bodyPr>
            <a:normAutofit fontScale="90000"/>
          </a:bodyPr>
          <a:lstStyle/>
          <a:p>
            <a:r>
              <a:rPr lang="fr-FR" smtClean="0"/>
              <a:t>Phase de conception: </a:t>
            </a:r>
            <a:r>
              <a:rPr lang="fr-FR" smtClean="0"/>
              <a:t>techniques </a:t>
            </a:r>
            <a:endParaRPr lang="fr-FR" dirty="0"/>
          </a:p>
        </p:txBody>
      </p:sp>
      <p:sp>
        <p:nvSpPr>
          <p:cNvPr id="3" name="Espace réservé du contenu 2"/>
          <p:cNvSpPr>
            <a:spLocks noGrp="1"/>
          </p:cNvSpPr>
          <p:nvPr>
            <p:ph idx="1"/>
          </p:nvPr>
        </p:nvSpPr>
        <p:spPr>
          <a:xfrm>
            <a:off x="372693" y="1694538"/>
            <a:ext cx="8342711" cy="3448974"/>
          </a:xfrm>
        </p:spPr>
        <p:txBody>
          <a:bodyPr>
            <a:normAutofit/>
          </a:bodyPr>
          <a:lstStyle/>
          <a:p>
            <a:pPr>
              <a:lnSpc>
                <a:spcPct val="150000"/>
              </a:lnSpc>
              <a:buFont typeface="Wingdings" pitchFamily="2" charset="2"/>
              <a:buChar char="ü"/>
            </a:pPr>
            <a:r>
              <a:rPr lang="fr-FR" sz="2000" dirty="0" smtClean="0">
                <a:solidFill>
                  <a:schemeClr val="tx2"/>
                </a:solidFill>
              </a:rPr>
              <a:t>Les </a:t>
            </a:r>
            <a:r>
              <a:rPr lang="fr-FR" sz="2000" dirty="0" err="1" smtClean="0">
                <a:solidFill>
                  <a:schemeClr val="tx2"/>
                </a:solidFill>
              </a:rPr>
              <a:t>personas</a:t>
            </a:r>
            <a:endParaRPr lang="fr-FR" sz="2000" dirty="0" smtClean="0">
              <a:solidFill>
                <a:schemeClr val="tx2"/>
              </a:solidFill>
            </a:endParaRPr>
          </a:p>
          <a:p>
            <a:pPr>
              <a:lnSpc>
                <a:spcPct val="150000"/>
              </a:lnSpc>
              <a:buFont typeface="Wingdings" pitchFamily="2" charset="2"/>
              <a:buChar char="ü"/>
            </a:pPr>
            <a:r>
              <a:rPr lang="fr-FR" sz="2000" dirty="0" smtClean="0">
                <a:solidFill>
                  <a:schemeClr val="tx2"/>
                </a:solidFill>
              </a:rPr>
              <a:t>Le tri de cartes : pour organiser et structurer les informations </a:t>
            </a:r>
          </a:p>
          <a:p>
            <a:pPr>
              <a:lnSpc>
                <a:spcPct val="150000"/>
              </a:lnSpc>
              <a:buFont typeface="Wingdings" pitchFamily="2" charset="2"/>
              <a:buChar char="ü"/>
            </a:pPr>
            <a:r>
              <a:rPr lang="fr-FR" sz="2000" dirty="0" smtClean="0">
                <a:solidFill>
                  <a:schemeClr val="tx2"/>
                </a:solidFill>
              </a:rPr>
              <a:t>Le maquettage (prototypage) : construction itérative des interfaces </a:t>
            </a:r>
          </a:p>
          <a:p>
            <a:pPr>
              <a:lnSpc>
                <a:spcPct val="150000"/>
              </a:lnSpc>
            </a:pPr>
            <a:r>
              <a:rPr lang="fr-FR" sz="2000" dirty="0" smtClean="0">
                <a:solidFill>
                  <a:schemeClr val="tx2"/>
                </a:solidFill>
              </a:rPr>
              <a:t>Durant la phase de conception, il est important de garder en tête la diversité des utilisateurs.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1066800"/>
          </a:xfrm>
        </p:spPr>
        <p:txBody>
          <a:bodyPr/>
          <a:lstStyle/>
          <a:p>
            <a:r>
              <a:rPr lang="fr-FR" dirty="0" smtClean="0"/>
              <a:t>Phase </a:t>
            </a:r>
            <a:r>
              <a:rPr lang="fr-FR" dirty="0" smtClean="0"/>
              <a:t>d’</a:t>
            </a:r>
            <a:r>
              <a:rPr lang="fr-FR" dirty="0" smtClean="0"/>
              <a:t>é</a:t>
            </a:r>
            <a:r>
              <a:rPr lang="fr-FR" dirty="0" smtClean="0"/>
              <a:t>valuation: technique</a:t>
            </a:r>
            <a:endParaRPr lang="fr-FR" dirty="0"/>
          </a:p>
        </p:txBody>
      </p:sp>
      <p:sp>
        <p:nvSpPr>
          <p:cNvPr id="3" name="Espace réservé du contenu 2"/>
          <p:cNvSpPr>
            <a:spLocks noGrp="1"/>
          </p:cNvSpPr>
          <p:nvPr>
            <p:ph idx="1"/>
          </p:nvPr>
        </p:nvSpPr>
        <p:spPr/>
        <p:txBody>
          <a:bodyPr>
            <a:noAutofit/>
          </a:bodyPr>
          <a:lstStyle/>
          <a:p>
            <a:pPr>
              <a:lnSpc>
                <a:spcPct val="150000"/>
              </a:lnSpc>
              <a:buFont typeface="Wingdings" pitchFamily="2" charset="2"/>
              <a:buChar char="ü"/>
            </a:pPr>
            <a:r>
              <a:rPr lang="fr-FR" sz="2000" b="1" dirty="0" smtClean="0">
                <a:solidFill>
                  <a:schemeClr val="tx2"/>
                </a:solidFill>
              </a:rPr>
              <a:t>Audit </a:t>
            </a:r>
            <a:r>
              <a:rPr lang="fr-FR" sz="2000" b="1" dirty="0" smtClean="0">
                <a:solidFill>
                  <a:schemeClr val="tx2"/>
                </a:solidFill>
              </a:rPr>
              <a:t>ergonomique</a:t>
            </a:r>
            <a:r>
              <a:rPr lang="fr-FR" sz="2000" dirty="0" smtClean="0">
                <a:solidFill>
                  <a:schemeClr val="tx2"/>
                </a:solidFill>
              </a:rPr>
              <a:t>: analyser l'interface au regard d'un ensemble de critères ergonomique reconnus, </a:t>
            </a:r>
          </a:p>
          <a:p>
            <a:pPr>
              <a:lnSpc>
                <a:spcPct val="150000"/>
              </a:lnSpc>
              <a:buFont typeface="Wingdings" pitchFamily="2" charset="2"/>
              <a:buChar char="ü"/>
            </a:pPr>
            <a:r>
              <a:rPr lang="fr-FR" sz="2000" b="1" dirty="0" smtClean="0">
                <a:solidFill>
                  <a:schemeClr val="tx2"/>
                </a:solidFill>
              </a:rPr>
              <a:t>Test de perception</a:t>
            </a:r>
            <a:r>
              <a:rPr lang="fr-FR" sz="2000" dirty="0" smtClean="0">
                <a:solidFill>
                  <a:schemeClr val="tx2"/>
                </a:solidFill>
              </a:rPr>
              <a:t>: placer l'utilisateur en situation réaliste d'utilisation afin d'identifier les difficultés qu'il rencontre. </a:t>
            </a:r>
          </a:p>
          <a:p>
            <a:pPr>
              <a:lnSpc>
                <a:spcPct val="150000"/>
              </a:lnSpc>
              <a:buFont typeface="Wingdings" pitchFamily="2" charset="2"/>
              <a:buChar char="ü"/>
            </a:pPr>
            <a:r>
              <a:rPr lang="fr-FR" sz="2000" b="1" dirty="0" smtClean="0">
                <a:solidFill>
                  <a:schemeClr val="tx2"/>
                </a:solidFill>
              </a:rPr>
              <a:t>Test utilisateur</a:t>
            </a:r>
            <a:r>
              <a:rPr lang="fr-FR" sz="2000" dirty="0" smtClean="0">
                <a:solidFill>
                  <a:schemeClr val="tx2"/>
                </a:solidFill>
              </a:rPr>
              <a:t>: Permet d'observer directement la façon dont l'utilisateur se sert d'une application et ainsi identifier concrètement les véritables </a:t>
            </a:r>
            <a:r>
              <a:rPr lang="fr-FR" sz="2000" dirty="0" smtClean="0">
                <a:solidFill>
                  <a:schemeClr val="tx2"/>
                </a:solidFill>
              </a:rPr>
              <a:t>difficultés </a:t>
            </a:r>
            <a:r>
              <a:rPr lang="fr-FR" sz="2000" dirty="0" smtClean="0">
                <a:solidFill>
                  <a:schemeClr val="tx2"/>
                </a:solidFill>
              </a:rPr>
              <a:t>qu'il rencontre.</a:t>
            </a:r>
          </a:p>
          <a:p>
            <a:pPr>
              <a:lnSpc>
                <a:spcPct val="150000"/>
              </a:lnSpc>
            </a:pPr>
            <a:endParaRPr lang="fr-FR" sz="2000" dirty="0">
              <a:solidFill>
                <a:schemeClr val="tx2"/>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23928" y="2996952"/>
            <a:ext cx="3888432" cy="584775"/>
          </a:xfrm>
          <a:prstGeom prst="rect">
            <a:avLst/>
          </a:prstGeom>
          <a:noFill/>
        </p:spPr>
        <p:txBody>
          <a:bodyPr wrap="square" rtlCol="0">
            <a:spAutoFit/>
          </a:bodyPr>
          <a:lstStyle/>
          <a:p>
            <a:r>
              <a:rPr lang="fr-FR" sz="3200" b="1" dirty="0" smtClean="0">
                <a:solidFill>
                  <a:schemeClr val="tx2"/>
                </a:solidFill>
              </a:rPr>
              <a:t>modèle de tâches</a:t>
            </a:r>
            <a:endParaRPr lang="fr-FR" sz="3200" b="1" dirty="0">
              <a:solidFill>
                <a:schemeClr val="tx2"/>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1066800"/>
          </a:xfrm>
        </p:spPr>
        <p:txBody>
          <a:bodyPr/>
          <a:lstStyle/>
          <a:p>
            <a:r>
              <a:rPr lang="fr-FR" dirty="0" smtClean="0"/>
              <a:t>Qu’est-ce qu’un modèle de tâches? </a:t>
            </a:r>
            <a:endParaRPr lang="fr-FR" dirty="0"/>
          </a:p>
        </p:txBody>
      </p:sp>
      <p:sp>
        <p:nvSpPr>
          <p:cNvPr id="3" name="Espace réservé du contenu 2"/>
          <p:cNvSpPr>
            <a:spLocks noGrp="1"/>
          </p:cNvSpPr>
          <p:nvPr>
            <p:ph idx="1"/>
          </p:nvPr>
        </p:nvSpPr>
        <p:spPr>
          <a:xfrm>
            <a:off x="457200" y="1928802"/>
            <a:ext cx="8229600" cy="4325112"/>
          </a:xfrm>
        </p:spPr>
        <p:txBody>
          <a:bodyPr>
            <a:normAutofit/>
          </a:bodyPr>
          <a:lstStyle/>
          <a:p>
            <a:pPr>
              <a:lnSpc>
                <a:spcPct val="150000"/>
              </a:lnSpc>
            </a:pPr>
            <a:r>
              <a:rPr lang="fr-FR" sz="2000" dirty="0" smtClean="0">
                <a:solidFill>
                  <a:schemeClr val="tx2"/>
                </a:solidFill>
              </a:rPr>
              <a:t>Les modèles de tâches sont </a:t>
            </a:r>
            <a:r>
              <a:rPr lang="fr-FR" sz="2000" b="1" dirty="0" smtClean="0">
                <a:solidFill>
                  <a:schemeClr val="tx2"/>
                </a:solidFill>
              </a:rPr>
              <a:t>des descriptions logiques des activités à réaliser</a:t>
            </a:r>
            <a:r>
              <a:rPr lang="fr-FR" sz="2000" dirty="0" smtClean="0">
                <a:solidFill>
                  <a:schemeClr val="tx2"/>
                </a:solidFill>
              </a:rPr>
              <a:t> </a:t>
            </a:r>
            <a:r>
              <a:rPr lang="fr-FR" sz="2000" b="1" dirty="0" smtClean="0">
                <a:solidFill>
                  <a:schemeClr val="tx2"/>
                </a:solidFill>
              </a:rPr>
              <a:t>pour atteindre les objectifs des utilisateurs</a:t>
            </a:r>
            <a:r>
              <a:rPr lang="fr-FR" sz="2000" dirty="0" smtClean="0">
                <a:solidFill>
                  <a:schemeClr val="tx2"/>
                </a:solidFill>
              </a:rPr>
              <a:t>. </a:t>
            </a:r>
            <a:endParaRPr lang="fr-FR" sz="2000" dirty="0" smtClean="0">
              <a:solidFill>
                <a:schemeClr val="tx2"/>
              </a:solidFill>
            </a:endParaRPr>
          </a:p>
          <a:p>
            <a:pPr>
              <a:lnSpc>
                <a:spcPct val="150000"/>
              </a:lnSpc>
            </a:pPr>
            <a:r>
              <a:rPr lang="fr-FR" sz="2000" dirty="0" smtClean="0">
                <a:solidFill>
                  <a:schemeClr val="tx2"/>
                </a:solidFill>
              </a:rPr>
              <a:t>Ils sont utiles </a:t>
            </a:r>
            <a:r>
              <a:rPr lang="fr-FR" sz="2000" dirty="0" smtClean="0">
                <a:solidFill>
                  <a:schemeClr val="tx2"/>
                </a:solidFill>
              </a:rPr>
              <a:t>pour concevoir, analyser et évaluer les applications logicielles interactives. </a:t>
            </a:r>
          </a:p>
          <a:p>
            <a:pPr>
              <a:lnSpc>
                <a:spcPct val="150000"/>
              </a:lnSpc>
            </a:pPr>
            <a:r>
              <a:rPr lang="fr-FR" sz="2000" dirty="0" smtClean="0">
                <a:solidFill>
                  <a:schemeClr val="tx2"/>
                </a:solidFill>
              </a:rPr>
              <a:t>Ils décrivent </a:t>
            </a:r>
            <a:r>
              <a:rPr lang="fr-FR" sz="2000" dirty="0" smtClean="0">
                <a:solidFill>
                  <a:schemeClr val="tx2"/>
                </a:solidFill>
              </a:rPr>
              <a:t>comment les </a:t>
            </a:r>
            <a:r>
              <a:rPr lang="fr-FR" sz="2000" u="sng" dirty="0" smtClean="0">
                <a:solidFill>
                  <a:schemeClr val="tx2"/>
                </a:solidFill>
              </a:rPr>
              <a:t>activités</a:t>
            </a:r>
            <a:r>
              <a:rPr lang="fr-FR" sz="2000" dirty="0" smtClean="0">
                <a:solidFill>
                  <a:schemeClr val="tx2"/>
                </a:solidFill>
              </a:rPr>
              <a:t> peuvent être réalisées pour atteindre les </a:t>
            </a:r>
            <a:r>
              <a:rPr lang="fr-FR" sz="2000" u="sng" dirty="0" smtClean="0">
                <a:solidFill>
                  <a:schemeClr val="tx2"/>
                </a:solidFill>
              </a:rPr>
              <a:t>objectifs des utilisateurs </a:t>
            </a:r>
            <a:r>
              <a:rPr lang="fr-FR" sz="2000" dirty="0" smtClean="0">
                <a:solidFill>
                  <a:schemeClr val="tx2"/>
                </a:solidFill>
              </a:rPr>
              <a:t>lors de </a:t>
            </a:r>
            <a:r>
              <a:rPr lang="fr-FR" sz="2000" b="1" dirty="0" smtClean="0">
                <a:solidFill>
                  <a:schemeClr val="tx2"/>
                </a:solidFill>
              </a:rPr>
              <a:t>l’interaction avec l’application considérée.</a:t>
            </a:r>
            <a:r>
              <a:rPr lang="fr-FR" sz="2000" dirty="0" smtClean="0">
                <a:solidFill>
                  <a:schemeClr val="tx2"/>
                </a:solidFill>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500042"/>
            <a:ext cx="7543802" cy="759296"/>
          </a:xfrm>
        </p:spPr>
        <p:txBody>
          <a:bodyPr/>
          <a:lstStyle/>
          <a:p>
            <a:r>
              <a:rPr lang="fr-FR" dirty="0" smtClean="0"/>
              <a:t> Qu’est-ce qu’une tâche ? </a:t>
            </a:r>
            <a:endParaRPr lang="fr-FR" dirty="0"/>
          </a:p>
        </p:txBody>
      </p:sp>
      <p:sp>
        <p:nvSpPr>
          <p:cNvPr id="3" name="Espace réservé du contenu 2"/>
          <p:cNvSpPr>
            <a:spLocks noGrp="1"/>
          </p:cNvSpPr>
          <p:nvPr>
            <p:ph idx="1"/>
          </p:nvPr>
        </p:nvSpPr>
        <p:spPr>
          <a:xfrm>
            <a:off x="798911" y="1500174"/>
            <a:ext cx="7543800" cy="4375958"/>
          </a:xfrm>
        </p:spPr>
        <p:txBody>
          <a:bodyPr>
            <a:noAutofit/>
          </a:bodyPr>
          <a:lstStyle/>
          <a:p>
            <a:pPr>
              <a:lnSpc>
                <a:spcPct val="150000"/>
              </a:lnSpc>
              <a:buNone/>
            </a:pPr>
            <a:r>
              <a:rPr lang="fr-FR" sz="1800" b="1" dirty="0" smtClean="0">
                <a:solidFill>
                  <a:schemeClr val="tx2"/>
                </a:solidFill>
              </a:rPr>
              <a:t>Composantes d’une tâche </a:t>
            </a:r>
          </a:p>
          <a:p>
            <a:pPr>
              <a:lnSpc>
                <a:spcPct val="150000"/>
              </a:lnSpc>
              <a:buFont typeface="Wingdings" pitchFamily="2" charset="2"/>
              <a:buChar char="q"/>
            </a:pPr>
            <a:r>
              <a:rPr lang="fr-FR" sz="1800" dirty="0" smtClean="0">
                <a:solidFill>
                  <a:schemeClr val="tx2"/>
                </a:solidFill>
              </a:rPr>
              <a:t> </a:t>
            </a:r>
            <a:r>
              <a:rPr lang="fr-FR" sz="1800" b="1" dirty="0" smtClean="0">
                <a:solidFill>
                  <a:schemeClr val="tx2"/>
                </a:solidFill>
              </a:rPr>
              <a:t>Buts </a:t>
            </a:r>
          </a:p>
          <a:p>
            <a:pPr>
              <a:lnSpc>
                <a:spcPct val="150000"/>
              </a:lnSpc>
              <a:buNone/>
            </a:pPr>
            <a:r>
              <a:rPr lang="fr-FR" sz="1800" dirty="0" smtClean="0">
                <a:solidFill>
                  <a:schemeClr val="tx2"/>
                </a:solidFill>
              </a:rPr>
              <a:t>◦ Etat à atteindre (ex. : produire une lettre) </a:t>
            </a:r>
          </a:p>
          <a:p>
            <a:pPr>
              <a:lnSpc>
                <a:spcPct val="150000"/>
              </a:lnSpc>
              <a:buFont typeface="Wingdings" pitchFamily="2" charset="2"/>
              <a:buChar char="q"/>
            </a:pPr>
            <a:r>
              <a:rPr lang="fr-FR" sz="1800" b="1" dirty="0" smtClean="0">
                <a:solidFill>
                  <a:schemeClr val="tx2"/>
                </a:solidFill>
              </a:rPr>
              <a:t>Dispositifs </a:t>
            </a:r>
          </a:p>
          <a:p>
            <a:pPr>
              <a:lnSpc>
                <a:spcPct val="150000"/>
              </a:lnSpc>
              <a:buNone/>
            </a:pPr>
            <a:r>
              <a:rPr lang="fr-FR" sz="1800" dirty="0" smtClean="0">
                <a:solidFill>
                  <a:schemeClr val="tx2"/>
                </a:solidFill>
              </a:rPr>
              <a:t>◦ Méthodes, outils ou techniques pour atteindre les buts </a:t>
            </a:r>
          </a:p>
          <a:p>
            <a:pPr>
              <a:lnSpc>
                <a:spcPct val="150000"/>
              </a:lnSpc>
              <a:buFont typeface="Wingdings" pitchFamily="2" charset="2"/>
              <a:buChar char="q"/>
            </a:pPr>
            <a:r>
              <a:rPr lang="fr-FR" sz="1800" b="1" dirty="0" smtClean="0">
                <a:solidFill>
                  <a:schemeClr val="tx2"/>
                </a:solidFill>
              </a:rPr>
              <a:t>Tâches </a:t>
            </a:r>
          </a:p>
          <a:p>
            <a:pPr>
              <a:lnSpc>
                <a:spcPct val="150000"/>
              </a:lnSpc>
              <a:buNone/>
              <a:tabLst>
                <a:tab pos="1701800" algn="l"/>
              </a:tabLst>
            </a:pPr>
            <a:r>
              <a:rPr lang="fr-FR" sz="1800" dirty="0" smtClean="0">
                <a:solidFill>
                  <a:schemeClr val="tx2"/>
                </a:solidFill>
              </a:rPr>
              <a:t>◦ Activités nécessaires pour atteindre les buts à l’aide des dispositifs </a:t>
            </a:r>
          </a:p>
          <a:p>
            <a:pPr>
              <a:lnSpc>
                <a:spcPct val="150000"/>
              </a:lnSpc>
              <a:buFont typeface="Wingdings" pitchFamily="2" charset="2"/>
              <a:buChar char="q"/>
            </a:pPr>
            <a:r>
              <a:rPr lang="fr-FR" sz="1800" b="1" dirty="0" smtClean="0">
                <a:solidFill>
                  <a:schemeClr val="tx2"/>
                </a:solidFill>
              </a:rPr>
              <a:t>Sous-tâches </a:t>
            </a:r>
          </a:p>
          <a:p>
            <a:pPr>
              <a:lnSpc>
                <a:spcPct val="150000"/>
              </a:lnSpc>
              <a:buNone/>
            </a:pPr>
            <a:r>
              <a:rPr lang="fr-FR" sz="1800" dirty="0" smtClean="0">
                <a:solidFill>
                  <a:schemeClr val="tx2"/>
                </a:solidFill>
              </a:rPr>
              <a:t>◦ Composantes des tâches </a:t>
            </a:r>
          </a:p>
          <a:p>
            <a:pPr>
              <a:lnSpc>
                <a:spcPct val="150000"/>
              </a:lnSpc>
              <a:buFont typeface="Wingdings" pitchFamily="2" charset="2"/>
              <a:buChar char="q"/>
            </a:pPr>
            <a:r>
              <a:rPr lang="fr-FR" sz="1800" b="1" dirty="0" smtClean="0">
                <a:solidFill>
                  <a:schemeClr val="tx2"/>
                </a:solidFill>
              </a:rPr>
              <a:t>Actions</a:t>
            </a:r>
            <a:r>
              <a:rPr lang="fr-FR" sz="1800" dirty="0" smtClean="0">
                <a:solidFill>
                  <a:schemeClr val="tx2"/>
                </a:solidFill>
              </a:rPr>
              <a:t> </a:t>
            </a:r>
          </a:p>
          <a:p>
            <a:pPr>
              <a:lnSpc>
                <a:spcPct val="150000"/>
              </a:lnSpc>
              <a:buNone/>
            </a:pPr>
            <a:r>
              <a:rPr lang="fr-FR" sz="1800" dirty="0" smtClean="0">
                <a:solidFill>
                  <a:schemeClr val="tx2"/>
                </a:solidFill>
              </a:rPr>
              <a:t>◦ Tâches simples, qui n’ont pas de structure de contrôle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066800"/>
          </a:xfrm>
        </p:spPr>
        <p:txBody>
          <a:bodyPr/>
          <a:lstStyle/>
          <a:p>
            <a:r>
              <a:rPr lang="fr-FR" dirty="0"/>
              <a:t>Modèle de </a:t>
            </a:r>
            <a:r>
              <a:rPr lang="fr-FR" dirty="0" smtClean="0"/>
              <a:t>tâche : exemple</a:t>
            </a:r>
            <a:endParaRPr lang="fr-FR" dirty="0"/>
          </a:p>
        </p:txBody>
      </p:sp>
      <p:sp>
        <p:nvSpPr>
          <p:cNvPr id="3" name="Espace réservé du contenu 2"/>
          <p:cNvSpPr>
            <a:spLocks noGrp="1"/>
          </p:cNvSpPr>
          <p:nvPr>
            <p:ph idx="1"/>
          </p:nvPr>
        </p:nvSpPr>
        <p:spPr>
          <a:xfrm>
            <a:off x="457200" y="1071546"/>
            <a:ext cx="8229600" cy="4325112"/>
          </a:xfrm>
        </p:spPr>
        <p:txBody>
          <a:bodyPr/>
          <a:lstStyle/>
          <a:p>
            <a:pPr marL="0" indent="0">
              <a:buNone/>
            </a:pPr>
            <a:r>
              <a:rPr lang="fr-FR" dirty="0" smtClean="0"/>
              <a:t>Arbres de tâches</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62A55523-D7C7-4620-BC1B-FDB526D8368A}" type="slidenum">
              <a:rPr lang="fr-FR" smtClean="0"/>
              <a:pPr/>
              <a:t>49</a:t>
            </a:fld>
            <a:endParaRPr lang="fr-FR" dirty="0"/>
          </a:p>
        </p:txBody>
      </p:sp>
      <p:pic>
        <p:nvPicPr>
          <p:cNvPr id="4" name="Image 3" descr="Capture d’écra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472" y="1603721"/>
            <a:ext cx="7687748" cy="4968551"/>
          </a:xfrm>
          <a:prstGeom prst="rect">
            <a:avLst/>
          </a:prstGeom>
        </p:spPr>
      </p:pic>
    </p:spTree>
    <p:extLst>
      <p:ext uri="{BB962C8B-B14F-4D97-AF65-F5344CB8AC3E}">
        <p14:creationId xmlns="" xmlns:p14="http://schemas.microsoft.com/office/powerpoint/2010/main" val="24791758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066800"/>
          </a:xfrm>
        </p:spPr>
        <p:txBody>
          <a:bodyPr/>
          <a:lstStyle/>
          <a:p>
            <a:r>
              <a:rPr lang="fr-FR" dirty="0" smtClean="0"/>
              <a:t>Conception en génie logiciel</a:t>
            </a:r>
            <a:endParaRPr lang="fr-FR" dirty="0"/>
          </a:p>
        </p:txBody>
      </p:sp>
      <p:sp>
        <p:nvSpPr>
          <p:cNvPr id="3" name="Espace réservé du contenu 2"/>
          <p:cNvSpPr>
            <a:spLocks noGrp="1"/>
          </p:cNvSpPr>
          <p:nvPr>
            <p:ph idx="1"/>
          </p:nvPr>
        </p:nvSpPr>
        <p:spPr>
          <a:xfrm>
            <a:off x="457200" y="1749342"/>
            <a:ext cx="8229600" cy="1893972"/>
          </a:xfrm>
        </p:spPr>
        <p:txBody>
          <a:bodyPr>
            <a:normAutofit/>
          </a:bodyPr>
          <a:lstStyle/>
          <a:p>
            <a:r>
              <a:rPr lang="fr-FR" sz="2400" dirty="0" smtClean="0"/>
              <a:t>Certaines méthodes poussent a impliquer l’utilisatrice pendant la phase de conception</a:t>
            </a:r>
            <a:endParaRPr lang="fr-FR" sz="2400" dirty="0"/>
          </a:p>
        </p:txBody>
      </p:sp>
      <p:pic>
        <p:nvPicPr>
          <p:cNvPr id="3075" name="Picture 3"/>
          <p:cNvPicPr>
            <a:picLocks noChangeAspect="1" noChangeArrowheads="1"/>
          </p:cNvPicPr>
          <p:nvPr/>
        </p:nvPicPr>
        <p:blipFill>
          <a:blip r:embed="rId2"/>
          <a:srcRect/>
          <a:stretch>
            <a:fillRect/>
          </a:stretch>
        </p:blipFill>
        <p:spPr bwMode="auto">
          <a:xfrm>
            <a:off x="785786" y="3143248"/>
            <a:ext cx="763905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1066800"/>
          </a:xfrm>
        </p:spPr>
        <p:txBody>
          <a:bodyPr/>
          <a:lstStyle/>
          <a:p>
            <a:r>
              <a:rPr lang="fr-FR" dirty="0" smtClean="0"/>
              <a:t>Modèle de tâches</a:t>
            </a:r>
            <a:endParaRPr lang="fr-FR" dirty="0"/>
          </a:p>
        </p:txBody>
      </p:sp>
      <p:pic>
        <p:nvPicPr>
          <p:cNvPr id="4" name="Espace réservé du contenu 3" descr="Capture d’écra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15616" y="1588302"/>
            <a:ext cx="6890594" cy="4504994"/>
          </a:xfrm>
        </p:spPr>
      </p:pic>
      <p:sp>
        <p:nvSpPr>
          <p:cNvPr id="3" name="Espace réservé du numéro de diapositive 2"/>
          <p:cNvSpPr>
            <a:spLocks noGrp="1"/>
          </p:cNvSpPr>
          <p:nvPr>
            <p:ph type="sldNum" sz="quarter" idx="12"/>
          </p:nvPr>
        </p:nvSpPr>
        <p:spPr/>
        <p:txBody>
          <a:bodyPr/>
          <a:lstStyle/>
          <a:p>
            <a:fld id="{62A55523-D7C7-4620-BC1B-FDB526D8368A}" type="slidenum">
              <a:rPr lang="fr-FR" smtClean="0"/>
              <a:pPr/>
              <a:t>50</a:t>
            </a:fld>
            <a:endParaRPr lang="fr-FR" dirty="0"/>
          </a:p>
        </p:txBody>
      </p:sp>
    </p:spTree>
    <p:extLst>
      <p:ext uri="{BB962C8B-B14F-4D97-AF65-F5344CB8AC3E}">
        <p14:creationId xmlns="" xmlns:p14="http://schemas.microsoft.com/office/powerpoint/2010/main" val="421385063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1066800"/>
          </a:xfrm>
        </p:spPr>
        <p:txBody>
          <a:bodyPr>
            <a:normAutofit fontScale="90000"/>
          </a:bodyPr>
          <a:lstStyle/>
          <a:p>
            <a:r>
              <a:rPr lang="fr-FR" dirty="0" smtClean="0"/>
              <a:t>HTA : </a:t>
            </a:r>
            <a:r>
              <a:rPr lang="fr-FR" dirty="0" err="1" smtClean="0"/>
              <a:t>Hierarchical</a:t>
            </a:r>
            <a:r>
              <a:rPr lang="fr-FR" dirty="0" smtClean="0"/>
              <a:t> </a:t>
            </a:r>
            <a:r>
              <a:rPr lang="fr-FR" dirty="0" err="1" smtClean="0"/>
              <a:t>Task</a:t>
            </a:r>
            <a:r>
              <a:rPr lang="fr-FR" dirty="0" smtClean="0"/>
              <a:t> </a:t>
            </a:r>
            <a:r>
              <a:rPr lang="fr-FR" dirty="0" err="1" smtClean="0"/>
              <a:t>Analysis</a:t>
            </a:r>
            <a:r>
              <a:rPr lang="fr-FR" dirty="0" smtClean="0"/>
              <a:t> MAD: Méthode Analytique de Description </a:t>
            </a:r>
            <a:endParaRPr lang="fr-FR" dirty="0"/>
          </a:p>
        </p:txBody>
      </p:sp>
      <p:pic>
        <p:nvPicPr>
          <p:cNvPr id="2051" name="Picture 3"/>
          <p:cNvPicPr>
            <a:picLocks noChangeAspect="1" noChangeArrowheads="1"/>
          </p:cNvPicPr>
          <p:nvPr/>
        </p:nvPicPr>
        <p:blipFill>
          <a:blip r:embed="rId2" cstate="print"/>
          <a:srcRect/>
          <a:stretch>
            <a:fillRect/>
          </a:stretch>
        </p:blipFill>
        <p:spPr bwMode="auto">
          <a:xfrm>
            <a:off x="899592" y="1916832"/>
            <a:ext cx="3657600" cy="40290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076056" y="2142331"/>
            <a:ext cx="3248025" cy="359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116632"/>
            <a:ext cx="7543802" cy="1219200"/>
          </a:xfrm>
        </p:spPr>
        <p:txBody>
          <a:bodyPr/>
          <a:lstStyle/>
          <a:p>
            <a:r>
              <a:rPr lang="fr-FR" dirty="0" smtClean="0"/>
              <a:t>Notation</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640110" y="1488753"/>
            <a:ext cx="7964338" cy="51085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066800"/>
          </a:xfrm>
        </p:spPr>
        <p:txBody>
          <a:bodyPr/>
          <a:lstStyle/>
          <a:p>
            <a:r>
              <a:rPr lang="fr-FR" dirty="0" smtClean="0"/>
              <a:t>Séquence : exemple des crêpes </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204788" y="1795463"/>
            <a:ext cx="8734425" cy="3267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Suite non ordonnée : exemple des crêpes </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90815" y="1838325"/>
            <a:ext cx="8945681" cy="28868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066800"/>
          </a:xfrm>
        </p:spPr>
        <p:txBody>
          <a:bodyPr/>
          <a:lstStyle/>
          <a:p>
            <a:r>
              <a:rPr lang="fr-FR" dirty="0" smtClean="0"/>
              <a:t>Alternative: exemple des crêpes </a:t>
            </a:r>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80764" y="1791183"/>
            <a:ext cx="8267700" cy="39420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066800"/>
          </a:xfrm>
        </p:spPr>
        <p:txBody>
          <a:bodyPr>
            <a:normAutofit fontScale="90000"/>
          </a:bodyPr>
          <a:lstStyle/>
          <a:p>
            <a:r>
              <a:rPr lang="fr-FR" dirty="0" smtClean="0"/>
              <a:t>Alternative non stricte : exemple des crêpes </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107504" y="1989956"/>
            <a:ext cx="8857062" cy="35992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Boucle: exemple des crêpes </a:t>
            </a:r>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1966176" y="2348880"/>
            <a:ext cx="4550040" cy="24164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6512" y="188640"/>
            <a:ext cx="9141044" cy="61206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7492" y="523896"/>
            <a:ext cx="8188964" cy="5976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066800"/>
          </a:xfrm>
        </p:spPr>
        <p:txBody>
          <a:bodyPr>
            <a:normAutofit fontScale="90000"/>
          </a:bodyPr>
          <a:lstStyle/>
          <a:p>
            <a:r>
              <a:rPr lang="fr-FR" dirty="0"/>
              <a:t>Pourquoi des méthodes de conception IHM?</a:t>
            </a:r>
          </a:p>
        </p:txBody>
      </p:sp>
      <p:sp>
        <p:nvSpPr>
          <p:cNvPr id="3" name="Espace réservé du contenu 2"/>
          <p:cNvSpPr>
            <a:spLocks noGrp="1"/>
          </p:cNvSpPr>
          <p:nvPr>
            <p:ph idx="1"/>
          </p:nvPr>
        </p:nvSpPr>
        <p:spPr>
          <a:xfrm>
            <a:off x="457200" y="1785926"/>
            <a:ext cx="8229600" cy="4788610"/>
          </a:xfrm>
        </p:spPr>
        <p:txBody>
          <a:bodyPr>
            <a:normAutofit/>
          </a:bodyPr>
          <a:lstStyle/>
          <a:p>
            <a:pPr marL="0" indent="0">
              <a:lnSpc>
                <a:spcPct val="150000"/>
              </a:lnSpc>
              <a:buNone/>
            </a:pPr>
            <a:endParaRPr lang="fr-FR" sz="2000" dirty="0" smtClean="0">
              <a:solidFill>
                <a:schemeClr val="tx2"/>
              </a:solidFill>
            </a:endParaRPr>
          </a:p>
          <a:p>
            <a:pPr marL="0" indent="0">
              <a:lnSpc>
                <a:spcPct val="150000"/>
              </a:lnSpc>
              <a:buNone/>
            </a:pPr>
            <a:endParaRPr lang="fr-FR" sz="2000" dirty="0">
              <a:solidFill>
                <a:schemeClr val="tx2"/>
              </a:solidFill>
            </a:endParaRPr>
          </a:p>
          <a:p>
            <a:pPr>
              <a:lnSpc>
                <a:spcPct val="150000"/>
              </a:lnSpc>
            </a:pPr>
            <a:r>
              <a:rPr lang="fr-FR" sz="2000" dirty="0" smtClean="0">
                <a:solidFill>
                  <a:schemeClr val="tx2"/>
                </a:solidFill>
              </a:rPr>
              <a:t>Réduction </a:t>
            </a:r>
            <a:r>
              <a:rPr lang="fr-FR" sz="2000" dirty="0">
                <a:solidFill>
                  <a:schemeClr val="tx2"/>
                </a:solidFill>
              </a:rPr>
              <a:t>des coûts de développement et de maintenance </a:t>
            </a:r>
            <a:r>
              <a:rPr lang="fr-FR" sz="2000" dirty="0" smtClean="0">
                <a:solidFill>
                  <a:schemeClr val="tx2"/>
                </a:solidFill>
              </a:rPr>
              <a:t>du logiciel</a:t>
            </a:r>
            <a:endParaRPr lang="fr-FR" sz="2000" dirty="0">
              <a:solidFill>
                <a:schemeClr val="tx2"/>
              </a:solidFill>
            </a:endParaRPr>
          </a:p>
          <a:p>
            <a:pPr>
              <a:lnSpc>
                <a:spcPct val="150000"/>
              </a:lnSpc>
            </a:pPr>
            <a:r>
              <a:rPr lang="fr-FR" sz="2000" dirty="0">
                <a:solidFill>
                  <a:schemeClr val="tx2"/>
                </a:solidFill>
              </a:rPr>
              <a:t>Réduction des </a:t>
            </a:r>
            <a:r>
              <a:rPr lang="fr-FR" sz="2000" dirty="0" smtClean="0">
                <a:solidFill>
                  <a:schemeClr val="tx2"/>
                </a:solidFill>
              </a:rPr>
              <a:t>risques</a:t>
            </a:r>
            <a:endParaRPr lang="fr-FR" sz="2000" dirty="0">
              <a:solidFill>
                <a:schemeClr val="tx2"/>
              </a:solidFill>
            </a:endParaRPr>
          </a:p>
          <a:p>
            <a:pPr>
              <a:lnSpc>
                <a:spcPct val="150000"/>
              </a:lnSpc>
            </a:pPr>
            <a:r>
              <a:rPr lang="fr-FR" sz="2000" dirty="0">
                <a:solidFill>
                  <a:schemeClr val="tx2"/>
                </a:solidFill>
              </a:rPr>
              <a:t>Gain de productivité côté </a:t>
            </a:r>
            <a:r>
              <a:rPr lang="fr-FR" sz="2000" dirty="0" smtClean="0">
                <a:solidFill>
                  <a:schemeClr val="tx2"/>
                </a:solidFill>
              </a:rPr>
              <a:t>utilisateurs</a:t>
            </a:r>
            <a:endParaRPr lang="fr-FR" sz="2000" dirty="0">
              <a:solidFill>
                <a:schemeClr val="tx2"/>
              </a:solidFill>
            </a:endParaRPr>
          </a:p>
          <a:p>
            <a:pPr>
              <a:lnSpc>
                <a:spcPct val="150000"/>
              </a:lnSpc>
            </a:pPr>
            <a:r>
              <a:rPr lang="fr-FR" sz="2000" dirty="0">
                <a:solidFill>
                  <a:schemeClr val="tx2"/>
                </a:solidFill>
              </a:rPr>
              <a:t>Réutilisation et améliorations des composants de base </a:t>
            </a:r>
            <a:r>
              <a:rPr lang="fr-FR" sz="2000" dirty="0" smtClean="0">
                <a:solidFill>
                  <a:schemeClr val="tx2"/>
                </a:solidFill>
              </a:rPr>
              <a:t>du logiciel</a:t>
            </a:r>
            <a:endParaRPr lang="fr-FR" sz="2000" dirty="0">
              <a:solidFill>
                <a:schemeClr val="tx2"/>
              </a:solidFill>
            </a:endParaRPr>
          </a:p>
          <a:p>
            <a:pPr>
              <a:lnSpc>
                <a:spcPct val="150000"/>
              </a:lnSpc>
            </a:pPr>
            <a:r>
              <a:rPr lang="fr-FR" sz="2000" dirty="0">
                <a:solidFill>
                  <a:schemeClr val="tx2"/>
                </a:solidFill>
              </a:rPr>
              <a:t>Réduction du budget et du temps pour la formation au logiciel</a:t>
            </a:r>
          </a:p>
          <a:p>
            <a:pPr>
              <a:lnSpc>
                <a:spcPct val="150000"/>
              </a:lnSpc>
            </a:pPr>
            <a:endParaRPr lang="fr-FR" sz="2000" dirty="0">
              <a:solidFill>
                <a:schemeClr val="tx2"/>
              </a:solidFill>
            </a:endParaRPr>
          </a:p>
        </p:txBody>
      </p:sp>
      <p:sp>
        <p:nvSpPr>
          <p:cNvPr id="4" name="Espace réservé du numéro de diapositive 3"/>
          <p:cNvSpPr>
            <a:spLocks noGrp="1"/>
          </p:cNvSpPr>
          <p:nvPr>
            <p:ph type="sldNum" sz="quarter" idx="12"/>
          </p:nvPr>
        </p:nvSpPr>
        <p:spPr/>
        <p:txBody>
          <a:bodyPr/>
          <a:lstStyle/>
          <a:p>
            <a:fld id="{62A55523-D7C7-4620-BC1B-FDB526D8368A}" type="slidenum">
              <a:rPr lang="fr-FR" smtClean="0"/>
              <a:pPr/>
              <a:t>6</a:t>
            </a:fld>
            <a:endParaRPr lang="fr-FR" dirty="0"/>
          </a:p>
        </p:txBody>
      </p:sp>
      <p:pic>
        <p:nvPicPr>
          <p:cNvPr id="12291" name="Picture 3"/>
          <p:cNvPicPr>
            <a:picLocks noChangeAspect="1" noChangeArrowheads="1"/>
          </p:cNvPicPr>
          <p:nvPr/>
        </p:nvPicPr>
        <p:blipFill>
          <a:blip r:embed="rId2"/>
          <a:srcRect/>
          <a:stretch>
            <a:fillRect/>
          </a:stretch>
        </p:blipFill>
        <p:spPr bwMode="auto">
          <a:xfrm>
            <a:off x="1000100" y="1857364"/>
            <a:ext cx="7001429" cy="719139"/>
          </a:xfrm>
          <a:prstGeom prst="rect">
            <a:avLst/>
          </a:prstGeom>
          <a:noFill/>
          <a:ln w="9525">
            <a:noFill/>
            <a:miter lim="800000"/>
            <a:headEnd/>
            <a:tailEnd/>
          </a:ln>
          <a:effectLst/>
        </p:spPr>
      </p:pic>
    </p:spTree>
    <p:extLst>
      <p:ext uri="{BB962C8B-B14F-4D97-AF65-F5344CB8AC3E}">
        <p14:creationId xmlns="" xmlns:p14="http://schemas.microsoft.com/office/powerpoint/2010/main" val="83126642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err="1" smtClean="0"/>
              <a:t>Variante</a:t>
            </a:r>
            <a:r>
              <a:rPr lang="en-US" dirty="0" smtClean="0"/>
              <a:t> de l’ HTA: </a:t>
            </a:r>
            <a:r>
              <a:rPr lang="en-US" dirty="0" err="1" smtClean="0"/>
              <a:t>diagramme</a:t>
            </a:r>
            <a:r>
              <a:rPr lang="en-US" dirty="0" smtClean="0"/>
              <a:t> </a:t>
            </a:r>
            <a:r>
              <a:rPr lang="en-US" dirty="0" err="1" smtClean="0"/>
              <a:t>d’etats</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195917" y="2271713"/>
            <a:ext cx="8696563" cy="33175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476672"/>
            <a:ext cx="7543802" cy="543272"/>
          </a:xfrm>
        </p:spPr>
        <p:txBody>
          <a:bodyPr>
            <a:normAutofit fontScale="90000"/>
          </a:bodyPr>
          <a:lstStyle/>
          <a:p>
            <a:r>
              <a:rPr lang="fr-FR" dirty="0" smtClean="0"/>
              <a:t>Développeur ≠ Utilisateur</a:t>
            </a:r>
            <a:endParaRPr lang="fr-FR" dirty="0"/>
          </a:p>
        </p:txBody>
      </p:sp>
      <p:sp>
        <p:nvSpPr>
          <p:cNvPr id="3" name="Espace réservé du contenu 2"/>
          <p:cNvSpPr>
            <a:spLocks noGrp="1"/>
          </p:cNvSpPr>
          <p:nvPr>
            <p:ph idx="1"/>
          </p:nvPr>
        </p:nvSpPr>
        <p:spPr>
          <a:xfrm>
            <a:off x="214283" y="1428736"/>
            <a:ext cx="2845550" cy="4552964"/>
          </a:xfrm>
        </p:spPr>
        <p:txBody>
          <a:bodyPr>
            <a:normAutofit/>
          </a:bodyPr>
          <a:lstStyle/>
          <a:p>
            <a:r>
              <a:rPr lang="fr-FR" sz="2000" dirty="0" smtClean="0">
                <a:solidFill>
                  <a:schemeClr val="tx2"/>
                </a:solidFill>
              </a:rPr>
              <a:t>Un dialogue harmonieux n'est pas gagné d'avance </a:t>
            </a:r>
            <a:r>
              <a:rPr lang="fr-FR" sz="2000" dirty="0" smtClean="0">
                <a:solidFill>
                  <a:schemeClr val="tx2"/>
                </a:solidFill>
              </a:rPr>
              <a:t>!</a:t>
            </a:r>
          </a:p>
          <a:p>
            <a:pPr>
              <a:buNone/>
            </a:pPr>
            <a:r>
              <a:rPr lang="fr-FR" sz="2000" dirty="0" smtClean="0">
                <a:solidFill>
                  <a:schemeClr val="tx2"/>
                </a:solidFill>
              </a:rPr>
              <a:t> </a:t>
            </a:r>
            <a:endParaRPr lang="fr-FR" sz="2000" dirty="0" smtClean="0">
              <a:solidFill>
                <a:schemeClr val="tx2"/>
              </a:solidFill>
            </a:endParaRPr>
          </a:p>
          <a:p>
            <a:r>
              <a:rPr lang="fr-FR" sz="2000" dirty="0" smtClean="0">
                <a:solidFill>
                  <a:schemeClr val="tx2"/>
                </a:solidFill>
              </a:rPr>
              <a:t>Car les points de vue sont parfois très différents. </a:t>
            </a:r>
            <a:endParaRPr lang="fr-FR" sz="2000" dirty="0" smtClean="0">
              <a:solidFill>
                <a:schemeClr val="tx2"/>
              </a:solidFill>
            </a:endParaRPr>
          </a:p>
          <a:p>
            <a:endParaRPr lang="fr-FR" sz="2000" dirty="0" smtClean="0">
              <a:solidFill>
                <a:schemeClr val="tx2"/>
              </a:solidFill>
            </a:endParaRPr>
          </a:p>
          <a:p>
            <a:r>
              <a:rPr lang="fr-FR" sz="2000" dirty="0" smtClean="0">
                <a:solidFill>
                  <a:schemeClr val="tx2"/>
                </a:solidFill>
              </a:rPr>
              <a:t>Attention aux préjugés</a:t>
            </a:r>
            <a:r>
              <a:rPr lang="fr-FR" sz="2000" dirty="0" smtClean="0">
                <a:solidFill>
                  <a:schemeClr val="tx2"/>
                </a:solidFill>
              </a:rPr>
              <a:t>.</a:t>
            </a:r>
          </a:p>
          <a:p>
            <a:endParaRPr lang="fr-FR" sz="2000" dirty="0" smtClean="0">
              <a:solidFill>
                <a:schemeClr val="tx2"/>
              </a:solidFill>
            </a:endParaRPr>
          </a:p>
          <a:p>
            <a:r>
              <a:rPr lang="fr-FR" sz="2000" dirty="0" smtClean="0">
                <a:solidFill>
                  <a:schemeClr val="tx2"/>
                </a:solidFill>
              </a:rPr>
              <a:t> Chacun doit faire un pas…</a:t>
            </a:r>
          </a:p>
          <a:p>
            <a:endParaRPr lang="fr-FR" sz="2000" dirty="0">
              <a:solidFill>
                <a:schemeClr val="tx2"/>
              </a:solidFill>
            </a:endParaRPr>
          </a:p>
        </p:txBody>
      </p:sp>
      <p:pic>
        <p:nvPicPr>
          <p:cNvPr id="15362" name="Picture 2"/>
          <p:cNvPicPr>
            <a:picLocks noChangeAspect="1" noChangeArrowheads="1"/>
          </p:cNvPicPr>
          <p:nvPr/>
        </p:nvPicPr>
        <p:blipFill>
          <a:blip r:embed="rId2" cstate="print"/>
          <a:srcRect/>
          <a:stretch>
            <a:fillRect/>
          </a:stretch>
        </p:blipFill>
        <p:spPr bwMode="auto">
          <a:xfrm>
            <a:off x="3275856" y="1389087"/>
            <a:ext cx="5476875" cy="4848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642918"/>
            <a:ext cx="8229600" cy="1066800"/>
          </a:xfrm>
        </p:spPr>
        <p:txBody>
          <a:bodyPr/>
          <a:lstStyle/>
          <a:p>
            <a:r>
              <a:rPr lang="fr-FR" dirty="0" smtClean="0"/>
              <a:t>Prise en compte de l'utilisateur</a:t>
            </a:r>
            <a:endParaRPr lang="fr-FR" dirty="0"/>
          </a:p>
        </p:txBody>
      </p:sp>
      <p:sp>
        <p:nvSpPr>
          <p:cNvPr id="3" name="Espace réservé du contenu 2"/>
          <p:cNvSpPr>
            <a:spLocks noGrp="1"/>
          </p:cNvSpPr>
          <p:nvPr>
            <p:ph idx="1"/>
          </p:nvPr>
        </p:nvSpPr>
        <p:spPr>
          <a:xfrm>
            <a:off x="457200" y="1857364"/>
            <a:ext cx="8229600" cy="4717172"/>
          </a:xfrm>
        </p:spPr>
        <p:txBody>
          <a:bodyPr>
            <a:normAutofit/>
          </a:bodyPr>
          <a:lstStyle/>
          <a:p>
            <a:r>
              <a:rPr lang="fr-FR" sz="2400" dirty="0" smtClean="0">
                <a:solidFill>
                  <a:schemeClr val="tx2"/>
                </a:solidFill>
              </a:rPr>
              <a:t>Une des clés pour réussir à concevoir une interface ergonomique est de connaître et comprendre ses utilisateurs. </a:t>
            </a:r>
            <a:endParaRPr lang="fr-FR" sz="2400" dirty="0" smtClean="0">
              <a:solidFill>
                <a:schemeClr val="tx2"/>
              </a:solidFill>
            </a:endParaRPr>
          </a:p>
          <a:p>
            <a:endParaRPr lang="fr-FR" sz="2400" dirty="0" smtClean="0">
              <a:solidFill>
                <a:schemeClr val="tx2"/>
              </a:solidFill>
            </a:endParaRPr>
          </a:p>
          <a:p>
            <a:r>
              <a:rPr lang="fr-FR" sz="2400" dirty="0" smtClean="0">
                <a:solidFill>
                  <a:schemeClr val="tx2"/>
                </a:solidFill>
              </a:rPr>
              <a:t>L'humain doit constituer l'élément central à considérer dans la conception d'une interface homme-machine. </a:t>
            </a:r>
            <a:endParaRPr lang="fr-FR" sz="2400" dirty="0" smtClean="0">
              <a:solidFill>
                <a:schemeClr val="tx2"/>
              </a:solidFill>
            </a:endParaRPr>
          </a:p>
          <a:p>
            <a:endParaRPr lang="fr-FR" sz="2400" dirty="0" smtClean="0">
              <a:solidFill>
                <a:schemeClr val="tx2"/>
              </a:solidFill>
            </a:endParaRPr>
          </a:p>
          <a:p>
            <a:r>
              <a:rPr lang="fr-FR" sz="2400" dirty="0" smtClean="0">
                <a:solidFill>
                  <a:schemeClr val="tx2"/>
                </a:solidFill>
              </a:rPr>
              <a:t>La prise en compte des utilisateurs doit intervenir assez tôt, dès la phase d'analyse d'un projet logiciel. Ils doivent être impliqués dans toutes les phases du cycle de développement.</a:t>
            </a:r>
          </a:p>
          <a:p>
            <a:endParaRPr lang="fr-FR" sz="2400" dirty="0">
              <a:solidFill>
                <a:schemeClr val="tx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332656"/>
            <a:ext cx="7543802" cy="759296"/>
          </a:xfrm>
        </p:spPr>
        <p:txBody>
          <a:bodyPr>
            <a:normAutofit/>
          </a:bodyPr>
          <a:lstStyle/>
          <a:p>
            <a:r>
              <a:rPr lang="fr-FR" b="1" dirty="0" smtClean="0">
                <a:solidFill>
                  <a:schemeClr val="tx2"/>
                </a:solidFill>
                <a:latin typeface="Arial"/>
                <a:cs typeface="Arial"/>
              </a:rPr>
              <a:t>Aspects humains</a:t>
            </a:r>
            <a:endParaRPr lang="fr-FR" dirty="0"/>
          </a:p>
        </p:txBody>
      </p:sp>
      <p:sp>
        <p:nvSpPr>
          <p:cNvPr id="3" name="Espace réservé du contenu 2"/>
          <p:cNvSpPr>
            <a:spLocks noGrp="1"/>
          </p:cNvSpPr>
          <p:nvPr>
            <p:ph idx="1"/>
          </p:nvPr>
        </p:nvSpPr>
        <p:spPr>
          <a:xfrm>
            <a:off x="428596" y="1268760"/>
            <a:ext cx="9072625" cy="4229100"/>
          </a:xfrm>
        </p:spPr>
        <p:txBody>
          <a:bodyPr>
            <a:normAutofit/>
          </a:bodyPr>
          <a:lstStyle/>
          <a:p>
            <a:pPr marL="360363" marR="1317428" indent="-269875">
              <a:lnSpc>
                <a:spcPct val="99562"/>
              </a:lnSpc>
              <a:spcBef>
                <a:spcPts val="5839"/>
              </a:spcBef>
            </a:pPr>
            <a:r>
              <a:rPr lang="fr-FR" sz="2000" b="1" dirty="0" smtClean="0">
                <a:solidFill>
                  <a:schemeClr val="tx2"/>
                </a:solidFill>
                <a:latin typeface="Arial"/>
                <a:cs typeface="Arial"/>
              </a:rPr>
              <a:t>Eléments de Psychologie appliquée aux systèmes </a:t>
            </a:r>
            <a:r>
              <a:rPr lang="fr-FR" sz="2000" b="1" dirty="0" smtClean="0">
                <a:solidFill>
                  <a:schemeClr val="tx2"/>
                </a:solidFill>
                <a:latin typeface="Arial"/>
                <a:cs typeface="Arial"/>
              </a:rPr>
              <a:t>interactifs</a:t>
            </a:r>
            <a:endParaRPr lang="fr-FR" sz="2000" b="1" dirty="0" smtClean="0">
              <a:solidFill>
                <a:schemeClr val="tx2"/>
              </a:solidFill>
              <a:latin typeface="Arial"/>
              <a:cs typeface="Arial"/>
            </a:endParaRPr>
          </a:p>
          <a:p>
            <a:pPr marL="881920">
              <a:lnSpc>
                <a:spcPct val="95825"/>
              </a:lnSpc>
              <a:spcBef>
                <a:spcPts val="760"/>
              </a:spcBef>
              <a:buNone/>
              <a:tabLst>
                <a:tab pos="179388" algn="l"/>
              </a:tabLst>
            </a:pPr>
            <a:endParaRPr lang="fr-FR" dirty="0" smtClean="0">
              <a:solidFill>
                <a:schemeClr val="tx2"/>
              </a:solidFill>
              <a:latin typeface="Arial"/>
              <a:cs typeface="Arial"/>
            </a:endParaRPr>
          </a:p>
          <a:p>
            <a:pPr marL="881063" indent="-701675">
              <a:lnSpc>
                <a:spcPct val="95825"/>
              </a:lnSpc>
              <a:spcBef>
                <a:spcPts val="760"/>
              </a:spcBef>
              <a:buNone/>
              <a:tabLst>
                <a:tab pos="179388" algn="l"/>
              </a:tabLst>
            </a:pPr>
            <a:r>
              <a:rPr lang="fr-FR" dirty="0" smtClean="0">
                <a:solidFill>
                  <a:schemeClr val="tx2"/>
                </a:solidFill>
                <a:latin typeface="Arial"/>
                <a:cs typeface="Arial"/>
              </a:rPr>
              <a:t>–</a:t>
            </a:r>
            <a:r>
              <a:rPr lang="fr-FR" spc="218" dirty="0" smtClean="0">
                <a:solidFill>
                  <a:schemeClr val="tx2"/>
                </a:solidFill>
                <a:latin typeface="Arial"/>
                <a:cs typeface="Arial"/>
              </a:rPr>
              <a:t> </a:t>
            </a:r>
            <a:r>
              <a:rPr lang="fr-FR" b="1" dirty="0" smtClean="0">
                <a:solidFill>
                  <a:schemeClr val="tx2"/>
                </a:solidFill>
                <a:latin typeface="Arial"/>
                <a:cs typeface="Arial"/>
              </a:rPr>
              <a:t>Perception           </a:t>
            </a:r>
          </a:p>
          <a:p>
            <a:pPr marL="881063" indent="-701675">
              <a:lnSpc>
                <a:spcPct val="95825"/>
              </a:lnSpc>
              <a:spcBef>
                <a:spcPts val="760"/>
              </a:spcBef>
              <a:buNone/>
              <a:tabLst>
                <a:tab pos="179388" algn="l"/>
              </a:tabLst>
            </a:pPr>
            <a:endParaRPr lang="fr-FR" dirty="0" smtClean="0">
              <a:solidFill>
                <a:schemeClr val="tx2"/>
              </a:solidFill>
              <a:latin typeface="Arial"/>
              <a:cs typeface="Arial"/>
            </a:endParaRPr>
          </a:p>
          <a:p>
            <a:pPr marL="881063" indent="-701675">
              <a:lnSpc>
                <a:spcPct val="95825"/>
              </a:lnSpc>
              <a:spcBef>
                <a:spcPts val="929"/>
              </a:spcBef>
              <a:buNone/>
              <a:tabLst>
                <a:tab pos="179388" algn="l"/>
              </a:tabLst>
            </a:pPr>
            <a:r>
              <a:rPr lang="fr-FR" dirty="0" smtClean="0">
                <a:solidFill>
                  <a:schemeClr val="tx2"/>
                </a:solidFill>
                <a:latin typeface="Arial"/>
                <a:cs typeface="Arial"/>
              </a:rPr>
              <a:t>–</a:t>
            </a:r>
            <a:r>
              <a:rPr lang="fr-FR" spc="218" dirty="0" smtClean="0">
                <a:solidFill>
                  <a:schemeClr val="tx2"/>
                </a:solidFill>
                <a:latin typeface="Arial"/>
                <a:cs typeface="Arial"/>
              </a:rPr>
              <a:t> </a:t>
            </a:r>
            <a:r>
              <a:rPr lang="fr-FR" b="1" dirty="0" smtClean="0">
                <a:solidFill>
                  <a:schemeClr val="tx2"/>
                </a:solidFill>
                <a:latin typeface="Arial"/>
                <a:cs typeface="Arial"/>
              </a:rPr>
              <a:t>Action</a:t>
            </a:r>
          </a:p>
          <a:p>
            <a:pPr marL="881063" indent="-701675">
              <a:lnSpc>
                <a:spcPct val="95825"/>
              </a:lnSpc>
              <a:spcBef>
                <a:spcPts val="929"/>
              </a:spcBef>
              <a:buNone/>
              <a:tabLst>
                <a:tab pos="179388" algn="l"/>
              </a:tabLst>
            </a:pPr>
            <a:endParaRPr lang="fr-FR" dirty="0" smtClean="0">
              <a:solidFill>
                <a:schemeClr val="tx2"/>
              </a:solidFill>
              <a:latin typeface="Arial"/>
              <a:cs typeface="Arial"/>
            </a:endParaRPr>
          </a:p>
          <a:p>
            <a:pPr marL="881063" indent="-701675">
              <a:lnSpc>
                <a:spcPct val="95825"/>
              </a:lnSpc>
              <a:spcBef>
                <a:spcPts val="929"/>
              </a:spcBef>
              <a:buNone/>
              <a:tabLst>
                <a:tab pos="179388" algn="l"/>
              </a:tabLst>
            </a:pPr>
            <a:r>
              <a:rPr lang="fr-FR" dirty="0" smtClean="0">
                <a:solidFill>
                  <a:schemeClr val="tx2"/>
                </a:solidFill>
                <a:latin typeface="Arial"/>
                <a:cs typeface="Arial"/>
              </a:rPr>
              <a:t>–</a:t>
            </a:r>
            <a:r>
              <a:rPr lang="fr-FR" spc="218" dirty="0" smtClean="0">
                <a:solidFill>
                  <a:schemeClr val="tx2"/>
                </a:solidFill>
                <a:latin typeface="Arial"/>
                <a:cs typeface="Arial"/>
              </a:rPr>
              <a:t> </a:t>
            </a:r>
            <a:r>
              <a:rPr lang="fr-FR" b="1" dirty="0" smtClean="0">
                <a:solidFill>
                  <a:schemeClr val="tx2"/>
                </a:solidFill>
                <a:latin typeface="Arial"/>
                <a:cs typeface="Arial"/>
              </a:rPr>
              <a:t>Cognition</a:t>
            </a:r>
            <a:endParaRPr lang="fr-FR" dirty="0" smtClean="0">
              <a:solidFill>
                <a:schemeClr val="tx2"/>
              </a:solidFill>
              <a:latin typeface="Arial"/>
              <a:cs typeface="Arial"/>
            </a:endParaRPr>
          </a:p>
          <a:p>
            <a:endParaRPr lang="fr-FR" dirty="0">
              <a:solidFill>
                <a:schemeClr val="tx2"/>
              </a:solidFill>
            </a:endParaRPr>
          </a:p>
        </p:txBody>
      </p:sp>
      <p:sp>
        <p:nvSpPr>
          <p:cNvPr id="4" name="ZoneTexte 3"/>
          <p:cNvSpPr txBox="1"/>
          <p:nvPr/>
        </p:nvSpPr>
        <p:spPr>
          <a:xfrm>
            <a:off x="4067944" y="2123564"/>
            <a:ext cx="1584176" cy="369332"/>
          </a:xfrm>
          <a:prstGeom prst="rect">
            <a:avLst/>
          </a:prstGeom>
          <a:noFill/>
        </p:spPr>
        <p:txBody>
          <a:bodyPr wrap="square" rtlCol="0">
            <a:spAutoFit/>
          </a:bodyPr>
          <a:lstStyle/>
          <a:p>
            <a:r>
              <a:rPr lang="fr-FR" dirty="0" smtClean="0">
                <a:solidFill>
                  <a:schemeClr val="tx1">
                    <a:lumMod val="50000"/>
                  </a:schemeClr>
                </a:solidFill>
              </a:rPr>
              <a:t>Vue </a:t>
            </a:r>
            <a:endParaRPr lang="fr-FR" dirty="0">
              <a:solidFill>
                <a:schemeClr val="tx1">
                  <a:lumMod val="50000"/>
                </a:schemeClr>
              </a:solidFill>
            </a:endParaRPr>
          </a:p>
        </p:txBody>
      </p:sp>
      <p:sp>
        <p:nvSpPr>
          <p:cNvPr id="5" name="ZoneTexte 4"/>
          <p:cNvSpPr txBox="1"/>
          <p:nvPr/>
        </p:nvSpPr>
        <p:spPr>
          <a:xfrm>
            <a:off x="4139952" y="2627620"/>
            <a:ext cx="1152128" cy="369332"/>
          </a:xfrm>
          <a:prstGeom prst="rect">
            <a:avLst/>
          </a:prstGeom>
          <a:noFill/>
        </p:spPr>
        <p:txBody>
          <a:bodyPr wrap="square" rtlCol="0">
            <a:spAutoFit/>
          </a:bodyPr>
          <a:lstStyle/>
          <a:p>
            <a:r>
              <a:rPr lang="fr-FR" dirty="0" smtClean="0">
                <a:solidFill>
                  <a:schemeClr val="tx1">
                    <a:lumMod val="50000"/>
                  </a:schemeClr>
                </a:solidFill>
              </a:rPr>
              <a:t>Ouïe </a:t>
            </a:r>
            <a:endParaRPr lang="fr-FR" dirty="0">
              <a:solidFill>
                <a:schemeClr val="tx1">
                  <a:lumMod val="50000"/>
                </a:schemeClr>
              </a:solidFill>
            </a:endParaRPr>
          </a:p>
        </p:txBody>
      </p:sp>
      <p:sp>
        <p:nvSpPr>
          <p:cNvPr id="6" name="ZoneTexte 5"/>
          <p:cNvSpPr txBox="1"/>
          <p:nvPr/>
        </p:nvSpPr>
        <p:spPr>
          <a:xfrm>
            <a:off x="4067944" y="3131676"/>
            <a:ext cx="1008112" cy="369332"/>
          </a:xfrm>
          <a:prstGeom prst="rect">
            <a:avLst/>
          </a:prstGeom>
          <a:noFill/>
        </p:spPr>
        <p:txBody>
          <a:bodyPr wrap="square" rtlCol="0">
            <a:spAutoFit/>
          </a:bodyPr>
          <a:lstStyle/>
          <a:p>
            <a:r>
              <a:rPr lang="fr-FR" dirty="0" smtClean="0">
                <a:solidFill>
                  <a:schemeClr val="tx1">
                    <a:lumMod val="50000"/>
                  </a:schemeClr>
                </a:solidFill>
              </a:rPr>
              <a:t>toucher</a:t>
            </a:r>
            <a:endParaRPr lang="fr-FR" dirty="0">
              <a:solidFill>
                <a:schemeClr val="tx1">
                  <a:lumMod val="50000"/>
                </a:schemeClr>
              </a:solidFill>
            </a:endParaRPr>
          </a:p>
        </p:txBody>
      </p:sp>
      <p:cxnSp>
        <p:nvCxnSpPr>
          <p:cNvPr id="7" name="Connecteur droit avec flèche 6"/>
          <p:cNvCxnSpPr>
            <a:endCxn id="4" idx="1"/>
          </p:cNvCxnSpPr>
          <p:nvPr/>
        </p:nvCxnSpPr>
        <p:spPr>
          <a:xfrm flipV="1">
            <a:off x="3275856" y="2308230"/>
            <a:ext cx="792088" cy="46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endCxn id="5" idx="1"/>
          </p:cNvCxnSpPr>
          <p:nvPr/>
        </p:nvCxnSpPr>
        <p:spPr>
          <a:xfrm flipV="1">
            <a:off x="3275856" y="2812286"/>
            <a:ext cx="864096"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endCxn id="6" idx="1"/>
          </p:cNvCxnSpPr>
          <p:nvPr/>
        </p:nvCxnSpPr>
        <p:spPr>
          <a:xfrm>
            <a:off x="3203848" y="2843644"/>
            <a:ext cx="864096" cy="472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283968" y="3707740"/>
            <a:ext cx="2232248" cy="369332"/>
          </a:xfrm>
          <a:prstGeom prst="rect">
            <a:avLst/>
          </a:prstGeom>
          <a:noFill/>
        </p:spPr>
        <p:txBody>
          <a:bodyPr wrap="square" rtlCol="0">
            <a:spAutoFit/>
          </a:bodyPr>
          <a:lstStyle/>
          <a:p>
            <a:r>
              <a:rPr lang="fr-FR" dirty="0" smtClean="0">
                <a:solidFill>
                  <a:schemeClr val="tx1">
                    <a:lumMod val="50000"/>
                  </a:schemeClr>
                </a:solidFill>
              </a:rPr>
              <a:t>Action physique </a:t>
            </a:r>
            <a:endParaRPr lang="fr-FR" dirty="0">
              <a:solidFill>
                <a:schemeClr val="tx1">
                  <a:lumMod val="50000"/>
                </a:schemeClr>
              </a:solidFill>
            </a:endParaRPr>
          </a:p>
        </p:txBody>
      </p:sp>
      <p:sp>
        <p:nvSpPr>
          <p:cNvPr id="11" name="ZoneTexte 10"/>
          <p:cNvSpPr txBox="1"/>
          <p:nvPr/>
        </p:nvSpPr>
        <p:spPr>
          <a:xfrm>
            <a:off x="4355976" y="4211796"/>
            <a:ext cx="1800200" cy="369332"/>
          </a:xfrm>
          <a:prstGeom prst="rect">
            <a:avLst/>
          </a:prstGeom>
          <a:noFill/>
        </p:spPr>
        <p:txBody>
          <a:bodyPr wrap="square" rtlCol="0">
            <a:spAutoFit/>
          </a:bodyPr>
          <a:lstStyle/>
          <a:p>
            <a:r>
              <a:rPr lang="fr-FR" dirty="0" smtClean="0">
                <a:solidFill>
                  <a:schemeClr val="tx1">
                    <a:lumMod val="50000"/>
                  </a:schemeClr>
                </a:solidFill>
              </a:rPr>
              <a:t>Langage parlé </a:t>
            </a:r>
            <a:endParaRPr lang="fr-FR" dirty="0">
              <a:solidFill>
                <a:schemeClr val="tx1">
                  <a:lumMod val="50000"/>
                </a:schemeClr>
              </a:solidFill>
            </a:endParaRPr>
          </a:p>
        </p:txBody>
      </p:sp>
      <p:cxnSp>
        <p:nvCxnSpPr>
          <p:cNvPr id="12" name="Connecteur droit avec flèche 11"/>
          <p:cNvCxnSpPr>
            <a:endCxn id="10" idx="1"/>
          </p:cNvCxnSpPr>
          <p:nvPr/>
        </p:nvCxnSpPr>
        <p:spPr>
          <a:xfrm>
            <a:off x="2699792" y="3717032"/>
            <a:ext cx="1584176" cy="175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11" idx="1"/>
          </p:cNvCxnSpPr>
          <p:nvPr/>
        </p:nvCxnSpPr>
        <p:spPr>
          <a:xfrm>
            <a:off x="2771800" y="3789040"/>
            <a:ext cx="1584176"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11960" y="4859868"/>
            <a:ext cx="4680520" cy="369332"/>
          </a:xfrm>
          <a:prstGeom prst="rect">
            <a:avLst/>
          </a:prstGeom>
          <a:noFill/>
        </p:spPr>
        <p:txBody>
          <a:bodyPr wrap="square" rtlCol="0">
            <a:spAutoFit/>
          </a:bodyPr>
          <a:lstStyle/>
          <a:p>
            <a:r>
              <a:rPr lang="fr-FR" dirty="0" smtClean="0">
                <a:solidFill>
                  <a:schemeClr val="tx1">
                    <a:lumMod val="50000"/>
                  </a:schemeClr>
                </a:solidFill>
              </a:rPr>
              <a:t>le traitement de l'information sensorielle </a:t>
            </a:r>
            <a:endParaRPr lang="fr-FR" dirty="0">
              <a:solidFill>
                <a:schemeClr val="tx1">
                  <a:lumMod val="50000"/>
                </a:schemeClr>
              </a:solidFill>
            </a:endParaRPr>
          </a:p>
        </p:txBody>
      </p:sp>
      <p:sp>
        <p:nvSpPr>
          <p:cNvPr id="17" name="ZoneTexte 16"/>
          <p:cNvSpPr txBox="1"/>
          <p:nvPr/>
        </p:nvSpPr>
        <p:spPr>
          <a:xfrm>
            <a:off x="4283968" y="5363924"/>
            <a:ext cx="3647158" cy="369332"/>
          </a:xfrm>
          <a:prstGeom prst="rect">
            <a:avLst/>
          </a:prstGeom>
          <a:noFill/>
        </p:spPr>
        <p:txBody>
          <a:bodyPr wrap="square" rtlCol="0">
            <a:spAutoFit/>
          </a:bodyPr>
          <a:lstStyle/>
          <a:p>
            <a:r>
              <a:rPr lang="fr-FR" dirty="0" smtClean="0">
                <a:solidFill>
                  <a:schemeClr val="tx1">
                    <a:lumMod val="50000"/>
                  </a:schemeClr>
                </a:solidFill>
              </a:rPr>
              <a:t>Mémoire et apprentissage </a:t>
            </a:r>
            <a:endParaRPr lang="fr-FR" dirty="0">
              <a:solidFill>
                <a:schemeClr val="tx1">
                  <a:lumMod val="50000"/>
                </a:schemeClr>
              </a:solidFill>
            </a:endParaRPr>
          </a:p>
        </p:txBody>
      </p:sp>
      <p:sp>
        <p:nvSpPr>
          <p:cNvPr id="18" name="ZoneTexte 17"/>
          <p:cNvSpPr txBox="1"/>
          <p:nvPr/>
        </p:nvSpPr>
        <p:spPr>
          <a:xfrm>
            <a:off x="4211960" y="5867980"/>
            <a:ext cx="2917727" cy="646331"/>
          </a:xfrm>
          <a:prstGeom prst="rect">
            <a:avLst/>
          </a:prstGeom>
          <a:noFill/>
        </p:spPr>
        <p:txBody>
          <a:bodyPr wrap="square" rtlCol="0">
            <a:spAutoFit/>
          </a:bodyPr>
          <a:lstStyle/>
          <a:p>
            <a:r>
              <a:rPr lang="fr-FR" dirty="0" smtClean="0">
                <a:solidFill>
                  <a:schemeClr val="tx1">
                    <a:lumMod val="50000"/>
                  </a:schemeClr>
                </a:solidFill>
              </a:rPr>
              <a:t>La résolution des problèmes</a:t>
            </a:r>
            <a:endParaRPr lang="fr-FR" dirty="0">
              <a:solidFill>
                <a:schemeClr val="tx1">
                  <a:lumMod val="50000"/>
                </a:schemeClr>
              </a:solidFill>
            </a:endParaRPr>
          </a:p>
        </p:txBody>
      </p:sp>
      <p:cxnSp>
        <p:nvCxnSpPr>
          <p:cNvPr id="19" name="Connecteur droit avec flèche 18"/>
          <p:cNvCxnSpPr>
            <a:endCxn id="16" idx="1"/>
          </p:cNvCxnSpPr>
          <p:nvPr/>
        </p:nvCxnSpPr>
        <p:spPr>
          <a:xfrm>
            <a:off x="2843808" y="4653136"/>
            <a:ext cx="1368152" cy="391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endCxn id="17" idx="1"/>
          </p:cNvCxnSpPr>
          <p:nvPr/>
        </p:nvCxnSpPr>
        <p:spPr>
          <a:xfrm>
            <a:off x="2843808" y="4725144"/>
            <a:ext cx="1440160" cy="823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18" idx="1"/>
          </p:cNvCxnSpPr>
          <p:nvPr/>
        </p:nvCxnSpPr>
        <p:spPr>
          <a:xfrm>
            <a:off x="2843808" y="4725144"/>
            <a:ext cx="1368152" cy="1466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500042"/>
            <a:ext cx="7543802" cy="687288"/>
          </a:xfrm>
        </p:spPr>
        <p:txBody>
          <a:bodyPr>
            <a:normAutofit fontScale="90000"/>
          </a:bodyPr>
          <a:lstStyle/>
          <a:p>
            <a:r>
              <a:rPr lang="fr-FR" b="1" dirty="0" smtClean="0"/>
              <a:t>Résolution de problèmes</a:t>
            </a:r>
            <a:endParaRPr lang="fr-FR" dirty="0"/>
          </a:p>
        </p:txBody>
      </p:sp>
      <p:sp>
        <p:nvSpPr>
          <p:cNvPr id="3" name="Espace réservé du contenu 2"/>
          <p:cNvSpPr>
            <a:spLocks noGrp="1"/>
          </p:cNvSpPr>
          <p:nvPr>
            <p:ph idx="1"/>
          </p:nvPr>
        </p:nvSpPr>
        <p:spPr>
          <a:xfrm>
            <a:off x="798911" y="1504156"/>
            <a:ext cx="7543800" cy="4229100"/>
          </a:xfrm>
        </p:spPr>
        <p:txBody>
          <a:bodyPr>
            <a:noAutofit/>
          </a:bodyPr>
          <a:lstStyle/>
          <a:p>
            <a:r>
              <a:rPr lang="fr-FR" dirty="0" smtClean="0">
                <a:solidFill>
                  <a:schemeClr val="tx2"/>
                </a:solidFill>
              </a:rPr>
              <a:t> « Résolution de problèmes" :évoque une activité intellectuelle intense, il désigne en psychologie toute activité visant à atteindre un but à partir d'une situation courante. </a:t>
            </a:r>
            <a:endParaRPr lang="fr-FR" dirty="0" smtClean="0">
              <a:solidFill>
                <a:schemeClr val="tx2"/>
              </a:solidFill>
            </a:endParaRPr>
          </a:p>
          <a:p>
            <a:endParaRPr lang="fr-FR" dirty="0" smtClean="0">
              <a:solidFill>
                <a:schemeClr val="tx2"/>
              </a:solidFill>
            </a:endParaRPr>
          </a:p>
          <a:p>
            <a:r>
              <a:rPr lang="fr-FR" sz="2000" dirty="0" smtClean="0">
                <a:solidFill>
                  <a:schemeClr val="tx2"/>
                </a:solidFill>
              </a:rPr>
              <a:t>Exemple:</a:t>
            </a:r>
          </a:p>
          <a:p>
            <a:pPr>
              <a:buFont typeface="Wingdings" pitchFamily="2" charset="2"/>
              <a:buChar char="Ø"/>
            </a:pPr>
            <a:r>
              <a:rPr lang="fr-FR" sz="2000" dirty="0" smtClean="0">
                <a:solidFill>
                  <a:schemeClr val="tx2"/>
                </a:solidFill>
              </a:rPr>
              <a:t>Chercher où l'on a mis sa montre </a:t>
            </a:r>
            <a:r>
              <a:rPr lang="fr-FR" sz="2000" dirty="0" smtClean="0">
                <a:solidFill>
                  <a:schemeClr val="tx2"/>
                </a:solidFill>
                <a:sym typeface="Symbol"/>
              </a:rPr>
              <a:t> </a:t>
            </a:r>
            <a:r>
              <a:rPr lang="fr-FR" sz="2000" dirty="0" smtClean="0">
                <a:solidFill>
                  <a:srgbClr val="FF0000"/>
                </a:solidFill>
              </a:rPr>
              <a:t>procède de la résolution de problème au même titre que résoudre un casse-tête</a:t>
            </a:r>
          </a:p>
          <a:p>
            <a:pPr>
              <a:buFont typeface="Wingdings" pitchFamily="2" charset="2"/>
              <a:buChar char="Ø"/>
            </a:pPr>
            <a:r>
              <a:rPr lang="fr-FR" sz="2000" dirty="0" smtClean="0">
                <a:solidFill>
                  <a:schemeClr val="tx2"/>
                </a:solidFill>
              </a:rPr>
              <a:t>Décider ce que l'on va manger ce soir ou </a:t>
            </a:r>
          </a:p>
          <a:p>
            <a:pPr>
              <a:buFont typeface="Wingdings" pitchFamily="2" charset="2"/>
              <a:buChar char="Ø"/>
            </a:pPr>
            <a:r>
              <a:rPr lang="fr-FR" sz="2000" dirty="0" smtClean="0">
                <a:solidFill>
                  <a:schemeClr val="tx2"/>
                </a:solidFill>
              </a:rPr>
              <a:t>Démontrer un théorème.</a:t>
            </a:r>
            <a:endParaRPr lang="fr-FR" sz="2000" dirty="0">
              <a:solidFill>
                <a:schemeClr val="tx2"/>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3498</TotalTime>
  <Words>2097</Words>
  <Application>Microsoft Office PowerPoint</Application>
  <PresentationFormat>Affichage à l'écran (4:3)</PresentationFormat>
  <Paragraphs>346</Paragraphs>
  <Slides>61</Slides>
  <Notes>2</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Urbain</vt:lpstr>
      <vt:lpstr>    Interaction  Homme - Machine</vt:lpstr>
      <vt:lpstr>Introduction </vt:lpstr>
      <vt:lpstr>Etape du cycle de développement d’un logiciel</vt:lpstr>
      <vt:lpstr>Conception en génie logiciel</vt:lpstr>
      <vt:lpstr>Conception en génie logiciel</vt:lpstr>
      <vt:lpstr>Pourquoi des méthodes de conception IHM?</vt:lpstr>
      <vt:lpstr>Prise en compte de l'utilisateur</vt:lpstr>
      <vt:lpstr>Aspects humains</vt:lpstr>
      <vt:lpstr>Résolution de problèmes</vt:lpstr>
      <vt:lpstr>Résolution de problèmes: Théorie de l’action</vt:lpstr>
      <vt:lpstr>Théorie de l’action</vt:lpstr>
      <vt:lpstr>Exemple de cycle action-évaluation</vt:lpstr>
      <vt:lpstr>Approches de conception</vt:lpstr>
      <vt:lpstr>L’ergonomie au centre de l’IHM</vt:lpstr>
      <vt:lpstr>Objectifs de l’ergonomie</vt:lpstr>
      <vt:lpstr>Ergonomie: exemple</vt:lpstr>
      <vt:lpstr>Méthodes de conception des IHM</vt:lpstr>
      <vt:lpstr>Conception itérative</vt:lpstr>
      <vt:lpstr>Conception incrémentale</vt:lpstr>
      <vt:lpstr>Diapositive 20</vt:lpstr>
      <vt:lpstr>sketch ? Wireframe? Mock-up? prototype</vt:lpstr>
      <vt:lpstr>Diapositive 22</vt:lpstr>
      <vt:lpstr>Conception participative</vt:lpstr>
      <vt:lpstr>Conception informative </vt:lpstr>
      <vt:lpstr>Conception centrée utilisatrice</vt:lpstr>
      <vt:lpstr>Conception centrée utilisatrice</vt:lpstr>
      <vt:lpstr>Diapositive 27</vt:lpstr>
      <vt:lpstr>Diapositive 28</vt:lpstr>
      <vt:lpstr>Diapositive 29</vt:lpstr>
      <vt:lpstr>Conception centrée utilisatrice  </vt:lpstr>
      <vt:lpstr>Méthode des personas et scenarios</vt:lpstr>
      <vt:lpstr>Méthode des personas et scenarios </vt:lpstr>
      <vt:lpstr>Méthode des personas et scenarios </vt:lpstr>
      <vt:lpstr>Méthode des personas et scenarios </vt:lpstr>
      <vt:lpstr>Méthode des personas et scenarios </vt:lpstr>
      <vt:lpstr>Conception centrée utilisateur</vt:lpstr>
      <vt:lpstr>Conception centrée utilisateur</vt:lpstr>
      <vt:lpstr>Conception centrée utilisateur</vt:lpstr>
      <vt:lpstr>Phase d'analyse: techniques</vt:lpstr>
      <vt:lpstr>Enquête /interviews utilisateurs</vt:lpstr>
      <vt:lpstr>Phase d’analyse: focus group </vt:lpstr>
      <vt:lpstr>Analyse de la tâche</vt:lpstr>
      <vt:lpstr>L'analyse de la situation</vt:lpstr>
      <vt:lpstr>Phase de conception: techniques </vt:lpstr>
      <vt:lpstr>Phase d’évaluation: technique</vt:lpstr>
      <vt:lpstr>Diapositive 46</vt:lpstr>
      <vt:lpstr>Qu’est-ce qu’un modèle de tâches? </vt:lpstr>
      <vt:lpstr> Qu’est-ce qu’une tâche ? </vt:lpstr>
      <vt:lpstr>Modèle de tâche : exemple</vt:lpstr>
      <vt:lpstr>Modèle de tâches</vt:lpstr>
      <vt:lpstr>HTA : Hierarchical Task Analysis MAD: Méthode Analytique de Description </vt:lpstr>
      <vt:lpstr>Notation</vt:lpstr>
      <vt:lpstr>Séquence : exemple des crêpes </vt:lpstr>
      <vt:lpstr>Suite non ordonnée : exemple des crêpes </vt:lpstr>
      <vt:lpstr>Alternative: exemple des crêpes </vt:lpstr>
      <vt:lpstr>Alternative non stricte : exemple des crêpes </vt:lpstr>
      <vt:lpstr>Boucle: exemple des crêpes </vt:lpstr>
      <vt:lpstr>Diapositive 58</vt:lpstr>
      <vt:lpstr>Diapositive 59</vt:lpstr>
      <vt:lpstr>Variante de l’ HTA: diagramme d’etats</vt:lpstr>
      <vt:lpstr>Développeur ≠ Utilisateur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Homme - Machine</dc:title>
  <dc:creator>Lenovo1</dc:creator>
  <cp:lastModifiedBy>pc</cp:lastModifiedBy>
  <cp:revision>88</cp:revision>
  <dcterms:created xsi:type="dcterms:W3CDTF">2020-12-22T08:15:48Z</dcterms:created>
  <dcterms:modified xsi:type="dcterms:W3CDTF">2022-09-26T11:21:09Z</dcterms:modified>
</cp:coreProperties>
</file>