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6" r:id="rId3"/>
    <p:sldId id="259" r:id="rId4"/>
    <p:sldId id="260" r:id="rId5"/>
    <p:sldId id="261" r:id="rId6"/>
    <p:sldId id="262" r:id="rId7"/>
    <p:sldId id="263" r:id="rId8"/>
    <p:sldId id="265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20/05/2023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20/05/2023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20/05/2023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20/05/2023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20/05/2023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20/05/2023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20/05/2023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20/05/2023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20/05/2023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20/05/2023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20/05/2023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20/05/2023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4096"/>
          </a:xfrm>
        </p:spPr>
        <p:txBody>
          <a:bodyPr>
            <a:normAutofit fontScale="90000"/>
          </a:bodyPr>
          <a:lstStyle/>
          <a:p>
            <a:pPr rtl="1">
              <a:lnSpc>
                <a:spcPct val="107000"/>
              </a:lnSpc>
              <a:spcAft>
                <a:spcPts val="0"/>
              </a:spcAft>
            </a:pPr>
            <a:r>
              <a:rPr lang="fr-FR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/>
            </a:r>
            <a:br>
              <a:rPr lang="fr-FR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fr-FR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/>
            </a:r>
            <a:br>
              <a:rPr lang="fr-FR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ar-DZ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وزارة </a:t>
            </a:r>
            <a:r>
              <a:rPr lang="ar-DZ" sz="2000" b="1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التعليم العالي والبحث العلمي</a:t>
            </a: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ar-DZ" sz="2000" b="1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المركز الجامعي عبد الحفيظ </a:t>
            </a:r>
            <a:r>
              <a:rPr lang="ar-DZ" sz="2000" b="1" dirty="0" err="1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بوالصوف</a:t>
            </a:r>
            <a:r>
              <a:rPr lang="ar-DZ" sz="2000" b="1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– ميلة</a:t>
            </a: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ar-DZ" sz="2000" b="1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معهد العلوم الاقتصادية والتجارية وعلوم التسيير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4440" y="2492896"/>
            <a:ext cx="6995120" cy="1080120"/>
          </a:xfr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ar-DZ" dirty="0" smtClean="0">
                <a:ea typeface="Calibri" panose="020F0502020204030204" pitchFamily="34" charset="0"/>
                <a:cs typeface="Andalus" panose="02020603050405020304" pitchFamily="18" charset="-78"/>
              </a:rPr>
              <a:t>محاضرات في مادة </a:t>
            </a:r>
            <a:endParaRPr lang="fr-FR" dirty="0" smtClean="0">
              <a:ea typeface="Calibri" panose="020F0502020204030204" pitchFamily="34" charset="0"/>
              <a:cs typeface="Andalus" panose="02020603050405020304" pitchFamily="18" charset="-78"/>
            </a:endParaRPr>
          </a:p>
          <a:p>
            <a:pPr marL="0" indent="0" algn="ctr">
              <a:buNone/>
            </a:pPr>
            <a:r>
              <a:rPr lang="ar-DZ" dirty="0" smtClean="0">
                <a:ea typeface="Calibri" panose="020F0502020204030204" pitchFamily="34" charset="0"/>
                <a:cs typeface="Andalus" panose="02020603050405020304" pitchFamily="18" charset="-78"/>
              </a:rPr>
              <a:t>الإدارة الاستراتيجية للموارد البشرية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074440" y="3933056"/>
            <a:ext cx="6995120" cy="12584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ar-KW" b="1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موجهة لطلبة السنة أولى إدارة أعمال، طور الماستر، شعبة علوم التسيير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ar-KW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 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ar-KW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 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ar-KW" b="1" dirty="0">
                <a:ea typeface="Calibri" panose="020F0502020204030204" pitchFamily="34" charset="0"/>
                <a:cs typeface="Simplified Arabic" panose="02020603050405020304" pitchFamily="18" charset="-78"/>
              </a:rPr>
              <a:t>من </a:t>
            </a:r>
            <a:r>
              <a:rPr lang="ar-DZ" b="1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إ</a:t>
            </a:r>
            <a:r>
              <a:rPr lang="ar-KW" b="1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عداد </a:t>
            </a:r>
            <a:r>
              <a:rPr lang="ar-KW" b="1" dirty="0">
                <a:ea typeface="Calibri" panose="020F0502020204030204" pitchFamily="34" charset="0"/>
                <a:cs typeface="Simplified Arabic" panose="02020603050405020304" pitchFamily="18" charset="-78"/>
              </a:rPr>
              <a:t>الدكتورة: </a:t>
            </a:r>
            <a:r>
              <a:rPr lang="ar-KW" b="1" dirty="0" err="1">
                <a:ea typeface="Calibri" panose="020F0502020204030204" pitchFamily="34" charset="0"/>
                <a:cs typeface="Simplified Arabic" panose="02020603050405020304" pitchFamily="18" charset="-78"/>
              </a:rPr>
              <a:t>بوفنش</a:t>
            </a:r>
            <a:r>
              <a:rPr lang="ar-KW" b="1" dirty="0">
                <a:ea typeface="Calibri" panose="020F0502020204030204" pitchFamily="34" charset="0"/>
                <a:cs typeface="Simplified Arabic" panose="02020603050405020304" pitchFamily="18" charset="-78"/>
              </a:rPr>
              <a:t> وسيلة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8641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412776"/>
            <a:ext cx="7344816" cy="3456384"/>
          </a:xfrm>
        </p:spPr>
        <p:style>
          <a:lnRef idx="1">
            <a:schemeClr val="dk1"/>
          </a:lnRef>
          <a:fillRef idx="1003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 rtl="1">
              <a:lnSpc>
                <a:spcPct val="107000"/>
              </a:lnSpc>
              <a:spcAft>
                <a:spcPts val="1200"/>
              </a:spcAft>
              <a:buNone/>
            </a:pPr>
            <a:endParaRPr lang="ar-DZ" sz="1600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Andalus" panose="02020603050405020304" pitchFamily="18" charset="-78"/>
            </a:endParaRPr>
          </a:p>
          <a:p>
            <a:pPr marL="0" indent="0" algn="ctr" rtl="1">
              <a:lnSpc>
                <a:spcPct val="107000"/>
              </a:lnSpc>
              <a:spcAft>
                <a:spcPts val="1200"/>
              </a:spcAft>
              <a:buNone/>
            </a:pPr>
            <a:r>
              <a:rPr lang="ar-DZ" sz="3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ndalus" panose="02020603050405020304" pitchFamily="18" charset="-78"/>
              </a:rPr>
              <a:t>ا</a:t>
            </a:r>
            <a:r>
              <a:rPr lang="ar-KW" sz="3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ndalus" panose="02020603050405020304" pitchFamily="18" charset="-78"/>
              </a:rPr>
              <a:t>لمحور </a:t>
            </a:r>
            <a:r>
              <a:rPr lang="ar-KW" sz="3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ndalus" panose="02020603050405020304" pitchFamily="18" charset="-78"/>
              </a:rPr>
              <a:t>الأول:</a:t>
            </a:r>
            <a:endParaRPr lang="fr-FR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 rtl="1">
              <a:lnSpc>
                <a:spcPct val="107000"/>
              </a:lnSpc>
              <a:spcAft>
                <a:spcPts val="0"/>
              </a:spcAft>
              <a:buNone/>
            </a:pPr>
            <a:r>
              <a:rPr lang="ar-KW" sz="4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ndalus" panose="02020603050405020304" pitchFamily="18" charset="-78"/>
              </a:rPr>
              <a:t>ماهية الإدارة الاستراتيجية </a:t>
            </a:r>
            <a:r>
              <a:rPr lang="ar-KW" sz="4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ndalus" panose="02020603050405020304" pitchFamily="18" charset="-78"/>
              </a:rPr>
              <a:t>للموارد</a:t>
            </a:r>
            <a:r>
              <a:rPr lang="ar-DZ" sz="4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ndalus" panose="02020603050405020304" pitchFamily="18" charset="-78"/>
              </a:rPr>
              <a:t> </a:t>
            </a:r>
            <a:r>
              <a:rPr lang="ar-KW" sz="4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ndalus" panose="02020603050405020304" pitchFamily="18" charset="-78"/>
              </a:rPr>
              <a:t>البشرية</a:t>
            </a:r>
            <a:endParaRPr lang="fr-FR" sz="4400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Andalus" panose="02020603050405020304" pitchFamily="18" charset="-78"/>
            </a:endParaRPr>
          </a:p>
          <a:p>
            <a:pPr marL="0" indent="0" algn="ctr" rtl="1">
              <a:lnSpc>
                <a:spcPct val="107000"/>
              </a:lnSpc>
              <a:spcAft>
                <a:spcPts val="0"/>
              </a:spcAft>
              <a:buNone/>
            </a:pPr>
            <a:r>
              <a:rPr lang="ar-DZ" sz="4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ndalus" panose="02020603050405020304" pitchFamily="18" charset="-78"/>
              </a:rPr>
              <a:t>(تابع)</a:t>
            </a:r>
            <a:endParaRPr lang="fr-FR" sz="4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7987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2924" y="462202"/>
            <a:ext cx="6131024" cy="950574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ar-SA" sz="3600" b="1" dirty="0"/>
              <a:t>أهداف المحاضرة الثانية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19672" y="2218029"/>
            <a:ext cx="6154276" cy="457318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lvl="0" indent="0" algn="just" rtl="1">
              <a:spcBef>
                <a:spcPts val="0"/>
              </a:spcBef>
              <a:buClr>
                <a:srgbClr val="000000"/>
              </a:buClr>
              <a:buNone/>
            </a:pPr>
            <a:r>
              <a:rPr lang="ar-SA" sz="2000" dirty="0">
                <a:latin typeface="Simplified Arabic" panose="02020603050405020304" pitchFamily="18" charset="-78"/>
                <a:ea typeface="Felix Titling" panose="04060505060202020A04" pitchFamily="82" charset="0"/>
                <a:cs typeface="Simplified Arabic" panose="02020603050405020304" pitchFamily="18" charset="-78"/>
              </a:rPr>
              <a:t>توضيح أهداف الإدارة الاستراتيجية للموارد البشرية.</a:t>
            </a:r>
            <a:endParaRPr lang="fr-FR" sz="2000" dirty="0">
              <a:latin typeface="Simplified Arabic" panose="02020603050405020304" pitchFamily="18" charset="-78"/>
              <a:ea typeface="Felix Titling" panose="04060505060202020A04" pitchFamily="82" charset="0"/>
              <a:cs typeface="Simplified Arabic" panose="02020603050405020304" pitchFamily="18" charset="-78"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1619672" y="2995051"/>
            <a:ext cx="6154276" cy="4806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rtl="1">
              <a:spcBef>
                <a:spcPts val="0"/>
              </a:spcBef>
              <a:buNone/>
            </a:pPr>
            <a:r>
              <a:rPr lang="ar-SA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ابراز الأسباب التي أدت إلى التوجه نحو الإدارة الاستراتيجية للموارد البشرية.</a:t>
            </a:r>
            <a:endParaRPr lang="fr-FR" sz="2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1642924" y="3816741"/>
            <a:ext cx="6131024" cy="5040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rtl="1">
              <a:spcBef>
                <a:spcPts val="0"/>
              </a:spcBef>
              <a:buNone/>
            </a:pPr>
            <a:r>
              <a:rPr lang="ar-SA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توضيح مكونات الإدارة الاستراتيجية للموارد البشرية.</a:t>
            </a:r>
            <a:endParaRPr lang="fr-FR" sz="2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1642924" y="4647676"/>
            <a:ext cx="6131024" cy="5095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rtl="1">
              <a:spcBef>
                <a:spcPts val="0"/>
              </a:spcBef>
              <a:buNone/>
            </a:pPr>
            <a:r>
              <a:rPr lang="ar-SA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تبیان متطلبات تطبيق الإدارة </a:t>
            </a:r>
            <a:r>
              <a:rPr lang="ar-SA" sz="2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الاستراتيجية</a:t>
            </a:r>
            <a:r>
              <a:rPr lang="ar-SA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للموارد البشرية</a:t>
            </a:r>
            <a:r>
              <a:rPr lang="fr-FR" dirty="0"/>
              <a:t>.</a:t>
            </a:r>
          </a:p>
          <a:p>
            <a:pPr marL="0" indent="0">
              <a:buFont typeface="Arial" pitchFamily="34" charset="0"/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457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solidFill>
              <a:schemeClr val="bg1">
                <a:lumMod val="50000"/>
              </a:schemeClr>
            </a:solidFill>
          </a:ln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ar-DZ" sz="3600" b="1" dirty="0">
                <a:solidFill>
                  <a:srgbClr val="000000"/>
                </a:solidFill>
                <a:ea typeface="+mn-ea"/>
                <a:cs typeface="Simplified Arabic" panose="02020603050405020304" pitchFamily="18" charset="-78"/>
              </a:rPr>
              <a:t>أهداف الإدارة الاستراتيجية للموارد البشرية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3483" y="2464028"/>
            <a:ext cx="8229600" cy="460916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marL="0" lvl="0" indent="0" algn="just" rtl="1">
              <a:lnSpc>
                <a:spcPct val="120000"/>
              </a:lnSpc>
              <a:spcBef>
                <a:spcPts val="0"/>
              </a:spcBef>
              <a:buNone/>
            </a:pPr>
            <a:r>
              <a:rPr lang="ar-SA" sz="2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ضمان تكامل سياسات وبرامج وخطط تسيير الموارد البشرية مع الأهداف الاستراتيجية للمنظمة.</a:t>
            </a:r>
            <a:endParaRPr lang="fr-FR" sz="26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53483" y="1816733"/>
            <a:ext cx="8229600" cy="4601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1">
              <a:lnSpc>
                <a:spcPct val="110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ar-SA" sz="2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الاستغلال الأمثل للموارد البشرية لتحقيق الأهداف الاستراتيجية للمنظمة</a:t>
            </a:r>
            <a:endParaRPr lang="fr-FR" sz="20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>
              <a:buFont typeface="Arial" pitchFamily="34" charset="0"/>
              <a:buNone/>
            </a:pPr>
            <a:endParaRPr lang="fr-FR" sz="18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53483" y="3784179"/>
            <a:ext cx="8229600" cy="4369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rtl="1">
              <a:lnSpc>
                <a:spcPct val="120000"/>
              </a:lnSpc>
              <a:spcBef>
                <a:spcPts val="0"/>
              </a:spcBef>
              <a:buNone/>
            </a:pPr>
            <a:r>
              <a:rPr lang="ar-SA" sz="5000" dirty="0"/>
              <a:t>البحث عن الكفاءات المحورية التي تمكن المنظمة من تحقيق المزايا التنافسية</a:t>
            </a:r>
            <a:r>
              <a:rPr lang="fr-FR" sz="5000" dirty="0"/>
              <a:t>.</a:t>
            </a:r>
          </a:p>
          <a:p>
            <a:pPr marL="0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453483" y="4390378"/>
            <a:ext cx="8229600" cy="430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rtl="1">
              <a:buNone/>
            </a:pPr>
            <a:r>
              <a:rPr lang="ar-SA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تخطيط الأداء البشري وتوجيهه وفق متطلبات الأداء الحالي والمستقبلي</a:t>
            </a:r>
            <a:r>
              <a:rPr lang="fr-FR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marL="0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3483" y="4989699"/>
            <a:ext cx="8229600" cy="404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rtl="1">
              <a:spcBef>
                <a:spcPts val="0"/>
              </a:spcBef>
              <a:buNone/>
            </a:pPr>
            <a:r>
              <a:rPr lang="ar-SA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قيادة التغيير التنظيمي والمشاركة في اتخاذ القرارات الاستراتيجية.</a:t>
            </a:r>
            <a:endParaRPr lang="fr-FR" sz="2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53483" y="5563562"/>
            <a:ext cx="8229600" cy="399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rtl="1">
              <a:spcBef>
                <a:spcPts val="0"/>
              </a:spcBef>
              <a:buNone/>
            </a:pPr>
            <a:r>
              <a:rPr lang="ar-SA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توفير فرص الإبداع والابتكار بشكل مستمر</a:t>
            </a:r>
            <a:r>
              <a:rPr lang="fr-FR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marL="0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453483" y="3112100"/>
            <a:ext cx="8229600" cy="5027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1">
              <a:lnSpc>
                <a:spcPct val="120000"/>
              </a:lnSpc>
              <a:spcBef>
                <a:spcPts val="0"/>
              </a:spcBef>
              <a:buNone/>
            </a:pPr>
            <a:r>
              <a:rPr lang="ar-SA" dirty="0"/>
              <a:t>تحقيق التوازن بين الأهداف الاستراتيجية للمنظمة والأهداف الاقتصادية والاجتماعية للموارد البشرية.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6125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solidFill>
              <a:schemeClr val="bg1">
                <a:lumMod val="50000"/>
              </a:schemeClr>
            </a:solidFill>
          </a:ln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r>
              <a:rPr lang="ar-DZ" sz="3200" b="1" dirty="0">
                <a:ea typeface="+mn-ea"/>
                <a:cs typeface="Simplified Arabic" panose="02020603050405020304" pitchFamily="18" charset="-78"/>
              </a:rPr>
              <a:t>الأسباب التي أدت إلى التوجه نحو الإدارة </a:t>
            </a:r>
            <a:r>
              <a:rPr lang="ar-DZ" sz="3200" b="1" dirty="0" smtClean="0">
                <a:ea typeface="+mn-ea"/>
                <a:cs typeface="Simplified Arabic" panose="02020603050405020304" pitchFamily="18" charset="-78"/>
              </a:rPr>
              <a:t>الاستراتيجية</a:t>
            </a:r>
            <a:r>
              <a:rPr lang="fr-FR" sz="3200" b="1" dirty="0" smtClean="0">
                <a:ea typeface="+mn-ea"/>
                <a:cs typeface="Simplified Arabic" panose="02020603050405020304" pitchFamily="18" charset="-78"/>
              </a:rPr>
              <a:t> </a:t>
            </a:r>
            <a:r>
              <a:rPr lang="ar-DZ" sz="3200" b="1" dirty="0" smtClean="0">
                <a:ea typeface="+mn-ea"/>
                <a:cs typeface="Simplified Arabic" panose="02020603050405020304" pitchFamily="18" charset="-78"/>
              </a:rPr>
              <a:t> </a:t>
            </a:r>
            <a:r>
              <a:rPr lang="ar-DZ" sz="3200" b="1" dirty="0">
                <a:ea typeface="+mn-ea"/>
                <a:cs typeface="Simplified Arabic" panose="02020603050405020304" pitchFamily="18" charset="-78"/>
              </a:rPr>
              <a:t>للموارد البشرية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96307"/>
            <a:ext cx="8229600" cy="460647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lvl="0" indent="0" algn="just" rtl="1" eaLnBrk="0" fontAlgn="base" hangingPunct="0">
              <a:lnSpc>
                <a:spcPct val="107000"/>
              </a:lnSpc>
              <a:buClr>
                <a:srgbClr val="000000"/>
              </a:buClr>
              <a:buNone/>
              <a:tabLst>
                <a:tab pos="179705" algn="l"/>
                <a:tab pos="367030" algn="l"/>
              </a:tabLst>
            </a:pPr>
            <a:r>
              <a:rPr lang="ar-DZ" sz="1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الحاجة إلى التنسيق الجيد بين الموارد البشرية المتاحة والأهداف الاستراتيجية.</a:t>
            </a:r>
            <a:endParaRPr lang="fr-FR" sz="1800" dirty="0">
              <a:latin typeface="Simplified Arabic" panose="02020603050405020304" pitchFamily="18" charset="-78"/>
              <a:ea typeface="Felix Titling" panose="04060505060202020A04" pitchFamily="82" charset="0"/>
              <a:cs typeface="Simplified Arabic" panose="02020603050405020304" pitchFamily="18" charset="-78"/>
            </a:endParaRPr>
          </a:p>
          <a:p>
            <a:pPr marL="0" indent="0">
              <a:buNone/>
            </a:pPr>
            <a:endParaRPr lang="fr-FR" sz="2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57200" y="1705670"/>
            <a:ext cx="8229600" cy="6706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rtl="1" eaLnBrk="0" fontAlgn="base" hangingPunct="0">
              <a:lnSpc>
                <a:spcPct val="107000"/>
              </a:lnSpc>
              <a:buClr>
                <a:srgbClr val="000000"/>
              </a:buClr>
              <a:buNone/>
              <a:tabLst>
                <a:tab pos="179705" algn="l"/>
                <a:tab pos="367030" algn="l"/>
              </a:tabLst>
            </a:pPr>
            <a:r>
              <a:rPr lang="ar-DZ" sz="1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النظر إلى الموارد البشرية في ظل اقتصاد المعرفة على أنها أصول استراتيجية يجب العناية بها بطريقة مميزة وفعالة. </a:t>
            </a:r>
            <a:endParaRPr lang="fr-FR" sz="1800" dirty="0">
              <a:latin typeface="Simplified Arabic" panose="02020603050405020304" pitchFamily="18" charset="-78"/>
              <a:ea typeface="Felix Titling" panose="04060505060202020A04" pitchFamily="82" charset="0"/>
              <a:cs typeface="Simplified Arabic" panose="02020603050405020304" pitchFamily="18" charset="-78"/>
            </a:endParaRPr>
          </a:p>
          <a:p>
            <a:pPr marL="0" indent="0">
              <a:buFont typeface="Arial" pitchFamily="34" charset="0"/>
              <a:buNone/>
            </a:pPr>
            <a:endParaRPr lang="fr-FR" sz="18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57200" y="3274953"/>
            <a:ext cx="8229600" cy="5040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rtl="1" eaLnBrk="0" fontAlgn="base" hangingPunct="0">
              <a:lnSpc>
                <a:spcPct val="107000"/>
              </a:lnSpc>
              <a:buClr>
                <a:srgbClr val="000000"/>
              </a:buClr>
              <a:buNone/>
              <a:tabLst>
                <a:tab pos="179705" algn="l"/>
                <a:tab pos="367030" algn="l"/>
              </a:tabLst>
            </a:pPr>
            <a:r>
              <a:rPr lang="ar-SA" sz="1800" dirty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حجم وسرعة التغيرات البيئية </a:t>
            </a:r>
            <a:r>
              <a:rPr lang="ar-DZ" sz="1800" dirty="0">
                <a:latin typeface="Calibri" panose="020F0502020204030204" pitchFamily="34" charset="0"/>
                <a:cs typeface="Simplified Arabic" panose="02020603050405020304" pitchFamily="18" charset="-78"/>
              </a:rPr>
              <a:t>وما أفرزته من ضغوطات لتحسين الأداء. </a:t>
            </a:r>
            <a:endParaRPr lang="fr-FR" sz="1800" dirty="0">
              <a:latin typeface="Calibri" panose="020F0502020204030204" pitchFamily="34" charset="0"/>
              <a:ea typeface="Felix Titling" panose="04060505060202020A04" pitchFamily="82" charset="0"/>
              <a:cs typeface="Felix Titling" panose="04060505060202020A04" pitchFamily="82" charset="0"/>
            </a:endParaRPr>
          </a:p>
          <a:p>
            <a:pPr marL="0" indent="0">
              <a:buFont typeface="Arial" pitchFamily="34" charset="0"/>
              <a:buNone/>
            </a:pPr>
            <a:endParaRPr lang="fr-FR" sz="1800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457200" y="3997008"/>
            <a:ext cx="8229600" cy="5040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rtl="1" eaLnBrk="0" fontAlgn="base" hangingPunct="0">
              <a:lnSpc>
                <a:spcPct val="107000"/>
              </a:lnSpc>
              <a:buClr>
                <a:srgbClr val="000000"/>
              </a:buClr>
              <a:buNone/>
              <a:tabLst>
                <a:tab pos="179705" algn="l"/>
                <a:tab pos="367030" algn="l"/>
              </a:tabLst>
            </a:pPr>
            <a:r>
              <a:rPr lang="ar-SA" sz="1800" dirty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الحاجة لخلق كفاءات استراتيجية وتنظيمية </a:t>
            </a:r>
            <a:r>
              <a:rPr lang="ar-SA" sz="1800" dirty="0" smtClean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جديدة</a:t>
            </a:r>
            <a:r>
              <a:rPr lang="ar-DZ" sz="2000" dirty="0">
                <a:latin typeface="Calibri" panose="020F0502020204030204" pitchFamily="34" charset="0"/>
                <a:cs typeface="Simplified Arabic" panose="02020603050405020304" pitchFamily="18" charset="-78"/>
              </a:rPr>
              <a:t> .</a:t>
            </a:r>
            <a:endParaRPr lang="fr-FR" sz="2000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7200" y="4719063"/>
            <a:ext cx="8229600" cy="4320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rtl="1" eaLnBrk="0" fontAlgn="base" hangingPunct="0">
              <a:lnSpc>
                <a:spcPct val="107000"/>
              </a:lnSpc>
              <a:buClr>
                <a:srgbClr val="000000"/>
              </a:buClr>
              <a:buNone/>
              <a:tabLst>
                <a:tab pos="179705" algn="l"/>
                <a:tab pos="367030" algn="l"/>
              </a:tabLst>
            </a:pPr>
            <a:r>
              <a:rPr lang="ar-SA" sz="1800" dirty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الحاجة للإبداع في نظم إدارة الموارد </a:t>
            </a:r>
            <a:r>
              <a:rPr lang="ar-SA" sz="1800" dirty="0" smtClean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البشرية</a:t>
            </a:r>
            <a:r>
              <a:rPr lang="ar-DZ" sz="1800" dirty="0" smtClean="0">
                <a:latin typeface="Calibri" panose="020F0502020204030204" pitchFamily="34" charset="0"/>
                <a:cs typeface="Simplified Arabic" panose="02020603050405020304" pitchFamily="18" charset="-78"/>
              </a:rPr>
              <a:t>.</a:t>
            </a:r>
            <a:endParaRPr lang="fr-FR" sz="1800" dirty="0">
              <a:latin typeface="Calibri" panose="020F0502020204030204" pitchFamily="34" charset="0"/>
              <a:ea typeface="Felix Titling" panose="04060505060202020A04" pitchFamily="82" charset="0"/>
              <a:cs typeface="Felix Titling" panose="04060505060202020A04" pitchFamily="82" charset="0"/>
            </a:endParaRPr>
          </a:p>
          <a:p>
            <a:pPr marL="0" indent="0">
              <a:buFont typeface="Arial" pitchFamily="34" charset="0"/>
              <a:buNone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156185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solidFill>
              <a:schemeClr val="bg1">
                <a:lumMod val="50000"/>
              </a:schemeClr>
            </a:solidFill>
          </a:ln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ar-DZ" sz="3600" b="1" dirty="0">
                <a:ea typeface="+mn-ea"/>
                <a:cs typeface="Simplified Arabic" panose="02020603050405020304" pitchFamily="18" charset="-78"/>
              </a:rPr>
              <a:t>مكونات الإدارة الاستراتيجية للموارد البشرية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77671"/>
            <a:ext cx="8229600" cy="555185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marL="0" lvl="0" indent="0" algn="just" rtl="1">
              <a:buNone/>
            </a:pPr>
            <a:r>
              <a:rPr lang="ar-SA" sz="16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التصميمات والهياكل التنظيمية: </a:t>
            </a:r>
            <a:r>
              <a:rPr lang="ar-SA" sz="1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والتي تكون فائقة التميز، ويتحقق ذلك عن طريق التسيير الفعال للموارد البشرية، والشروط المعيارية للوظائف وتحليل ووصف الوظائف.</a:t>
            </a:r>
            <a:endParaRPr lang="fr-FR" sz="16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>
              <a:buNone/>
            </a:pPr>
            <a:endParaRPr lang="fr-FR" sz="2400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57200" y="2292889"/>
            <a:ext cx="8229600" cy="4160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rtl="1" eaLnBrk="0" fontAlgn="base" hangingPunct="0">
              <a:buNone/>
            </a:pPr>
            <a:r>
              <a:rPr lang="ar-DZ" sz="16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</a:t>
            </a:r>
            <a:r>
              <a:rPr lang="ar-SA" sz="1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لاختيار </a:t>
            </a:r>
            <a:r>
              <a:rPr lang="ar-SA" sz="16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والتوظيف</a:t>
            </a:r>
            <a:r>
              <a:rPr lang="ar-SA" sz="1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ويتضمـن معايير الاختيار والتخطيط الاستراتيجي واختيار المديرين والقيادات</a:t>
            </a:r>
            <a:r>
              <a:rPr lang="fr-FR" sz="1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marL="0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57200" y="2868953"/>
            <a:ext cx="8229600" cy="4160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rtl="1" eaLnBrk="0" fontAlgn="base" hangingPunct="0">
              <a:lnSpc>
                <a:spcPct val="107000"/>
              </a:lnSpc>
              <a:buClr>
                <a:srgbClr val="000000"/>
              </a:buClr>
              <a:buNone/>
              <a:tabLst>
                <a:tab pos="88900" algn="l"/>
                <a:tab pos="367030" algn="l"/>
              </a:tabLst>
            </a:pPr>
            <a:r>
              <a:rPr lang="ar-SA" sz="1600" b="1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التدريب والتنمية</a:t>
            </a:r>
            <a:r>
              <a:rPr lang="ar-SA" sz="16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: ويشمل أنواع التدريب الداخلي والخارجي كتحديد الاحتياجات التدريبية وقياس عائد التدريب</a:t>
            </a:r>
            <a:r>
              <a:rPr lang="fr-FR" sz="16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.</a:t>
            </a:r>
            <a:endParaRPr lang="fr-FR" sz="1600" dirty="0">
              <a:latin typeface="Simplified Arabic" panose="02020603050405020304" pitchFamily="18" charset="-78"/>
              <a:ea typeface="Felix Titling" panose="04060505060202020A04" pitchFamily="82" charset="0"/>
              <a:cs typeface="Simplified Arabic" panose="02020603050405020304" pitchFamily="18" charset="-78"/>
            </a:endParaRPr>
          </a:p>
          <a:p>
            <a:pPr marL="0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457200" y="3445017"/>
            <a:ext cx="8229600" cy="5600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rtl="1" eaLnBrk="0" fontAlgn="base" hangingPunct="0">
              <a:lnSpc>
                <a:spcPct val="107000"/>
              </a:lnSpc>
              <a:buClr>
                <a:srgbClr val="000000"/>
              </a:buClr>
              <a:buNone/>
              <a:tabLst>
                <a:tab pos="88900" algn="l"/>
                <a:tab pos="367030" algn="l"/>
              </a:tabLst>
            </a:pPr>
            <a:r>
              <a:rPr lang="ar-SA" sz="6400" b="1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إدارة الأداء</a:t>
            </a:r>
            <a:r>
              <a:rPr lang="ar-SA" sz="6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: </a:t>
            </a:r>
            <a:r>
              <a:rPr lang="ar-SA" sz="6400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الاتفاق </a:t>
            </a:r>
            <a:r>
              <a:rPr lang="ar-SA" sz="6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على مقاييس قياس الأداء وفرص لتحسينه، وقياس رضا العاملين والعملاء والرضا الوظيفي ووسائل تجميع رد الفعل لسياسات الموارد البشرية والتقارير</a:t>
            </a:r>
            <a:r>
              <a:rPr lang="fr-FR" sz="6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.</a:t>
            </a:r>
            <a:endParaRPr lang="fr-FR" sz="6400" dirty="0">
              <a:latin typeface="Simplified Arabic" panose="02020603050405020304" pitchFamily="18" charset="-78"/>
              <a:ea typeface="Felix Titling" panose="04060505060202020A04" pitchFamily="82" charset="0"/>
              <a:cs typeface="Simplified Arabic" panose="02020603050405020304" pitchFamily="18" charset="-78"/>
            </a:endParaRPr>
          </a:p>
          <a:p>
            <a:pPr marL="0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7200" y="4137705"/>
            <a:ext cx="8229600" cy="443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rtl="1" eaLnBrk="0" fontAlgn="base" hangingPunct="0">
              <a:lnSpc>
                <a:spcPct val="107000"/>
              </a:lnSpc>
              <a:buClr>
                <a:srgbClr val="000000"/>
              </a:buClr>
              <a:buNone/>
              <a:tabLst>
                <a:tab pos="88900" algn="l"/>
                <a:tab pos="367030" algn="l"/>
              </a:tabLst>
            </a:pPr>
            <a:r>
              <a:rPr lang="ar-SA" sz="1600" b="1" dirty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منظومة التعويضات</a:t>
            </a:r>
            <a:r>
              <a:rPr lang="ar-SA" sz="1600" dirty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: وتشمل أنواع الحوافز الفردية والجماعية المادية والمعنوية.</a:t>
            </a:r>
            <a:endParaRPr lang="fr-FR" sz="1600" dirty="0">
              <a:latin typeface="Calibri" panose="020F0502020204030204" pitchFamily="34" charset="0"/>
              <a:ea typeface="Felix Titling" panose="04060505060202020A04" pitchFamily="82" charset="0"/>
              <a:cs typeface="Felix Titling" panose="04060505060202020A04" pitchFamily="82" charset="0"/>
            </a:endParaRPr>
          </a:p>
          <a:p>
            <a:pPr marL="0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74402" y="4741162"/>
            <a:ext cx="8229600" cy="5557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rtl="1" eaLnBrk="0" fontAlgn="base" hangingPunct="0">
              <a:lnSpc>
                <a:spcPct val="107000"/>
              </a:lnSpc>
              <a:buClr>
                <a:srgbClr val="000000"/>
              </a:buClr>
              <a:buNone/>
              <a:tabLst>
                <a:tab pos="88900" algn="l"/>
                <a:tab pos="367030" algn="l"/>
              </a:tabLst>
            </a:pPr>
            <a:r>
              <a:rPr lang="ar-SA" sz="3400" b="1" dirty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برامج تحسين الإنتاجية</a:t>
            </a:r>
            <a:r>
              <a:rPr lang="ar-SA" sz="3400" dirty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: وتشمل تطبيقات إدارة الجودة الشاملة وقياس نتائج الجودة في المدخلات، العمليات، النتائج، الاستخدامات، البيئة، الإدارة والتحسينات المستمرة كالمقارنات التطويرية مع المنافسين</a:t>
            </a:r>
            <a:r>
              <a:rPr lang="fr-FR" sz="3400" dirty="0">
                <a:latin typeface="Simplified Arabic" panose="02020603050405020304" pitchFamily="18" charset="-78"/>
                <a:ea typeface="Times New Roman" panose="02020603050405020304" pitchFamily="18" charset="0"/>
                <a:cs typeface="Felix Titling" panose="04060505060202020A04" pitchFamily="82" charset="0"/>
              </a:rPr>
              <a:t>.</a:t>
            </a:r>
            <a:endParaRPr lang="fr-FR" sz="3400" dirty="0">
              <a:latin typeface="Calibri" panose="020F0502020204030204" pitchFamily="34" charset="0"/>
              <a:ea typeface="Felix Titling" panose="04060505060202020A04" pitchFamily="82" charset="0"/>
              <a:cs typeface="Felix Titling" panose="04060505060202020A04" pitchFamily="82" charset="0"/>
            </a:endParaRPr>
          </a:p>
          <a:p>
            <a:pPr marL="0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457200" y="5456380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rtl="1" eaLnBrk="0" fontAlgn="base" hangingPunct="0">
              <a:lnSpc>
                <a:spcPct val="107000"/>
              </a:lnSpc>
              <a:buClr>
                <a:srgbClr val="000000"/>
              </a:buClr>
              <a:buNone/>
              <a:tabLst>
                <a:tab pos="88900" algn="l"/>
                <a:tab pos="367030" algn="l"/>
              </a:tabLst>
            </a:pPr>
            <a:r>
              <a:rPr lang="ar-SA" sz="6400" b="1" dirty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علاقات العمل الإنسانية الفعالة</a:t>
            </a:r>
            <a:r>
              <a:rPr lang="ar-SA" sz="6400" dirty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: وتشمل درجة الالتزام بتطبيق قوانين العمل، التأمينات الاجتماعية، المعاشات، العلاج وتحقيق الرضا الوظيفي.</a:t>
            </a:r>
            <a:endParaRPr lang="fr-FR" sz="6400" dirty="0">
              <a:latin typeface="Calibri" panose="020F0502020204030204" pitchFamily="34" charset="0"/>
              <a:ea typeface="Felix Titling" panose="04060505060202020A04" pitchFamily="82" charset="0"/>
              <a:cs typeface="Felix Titling" panose="04060505060202020A04" pitchFamily="82" charset="0"/>
            </a:endParaRPr>
          </a:p>
          <a:p>
            <a:pPr marL="0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>
          <a:xfrm>
            <a:off x="474402" y="6172142"/>
            <a:ext cx="8229600" cy="4363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rtl="1" eaLnBrk="0" fontAlgn="base" hangingPunct="0">
              <a:lnSpc>
                <a:spcPct val="107000"/>
              </a:lnSpc>
              <a:buClr>
                <a:srgbClr val="000000"/>
              </a:buClr>
              <a:buNone/>
              <a:tabLst>
                <a:tab pos="88900" algn="l"/>
                <a:tab pos="367030" algn="l"/>
              </a:tabLst>
            </a:pPr>
            <a:r>
              <a:rPr lang="ar-SA" sz="1600" b="1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كفاءة الصحة والسلامة المهنية</a:t>
            </a:r>
            <a:r>
              <a:rPr lang="ar-SA" sz="16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: وتشمل تطبيقات السلامة المهنية كالوقاية من الحوادث وتخفيض ضغوط العمل.</a:t>
            </a:r>
            <a:endParaRPr lang="fr-FR" sz="1600" dirty="0">
              <a:latin typeface="Simplified Arabic" panose="02020603050405020304" pitchFamily="18" charset="-78"/>
              <a:ea typeface="Felix Titling" panose="04060505060202020A04" pitchFamily="82" charset="0"/>
              <a:cs typeface="Simplified Arabic" panose="02020603050405020304" pitchFamily="18" charset="-78"/>
            </a:endParaRPr>
          </a:p>
          <a:p>
            <a:pPr marL="0" indent="0">
              <a:buFont typeface="Arial" pitchFamily="34" charset="0"/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391110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08720"/>
            <a:ext cx="7272808" cy="5112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3711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8150" y="1700807"/>
            <a:ext cx="8229600" cy="504057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marL="0" lvl="0" indent="0" algn="just" rtl="1">
              <a:buNone/>
            </a:pPr>
            <a:r>
              <a:rPr lang="ar-DZ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وجود نظام معلومات يسمح بالاستغلال الأمثل </a:t>
            </a:r>
            <a:r>
              <a:rPr lang="ar-DZ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للمعلومة.</a:t>
            </a:r>
            <a:endParaRPr lang="fr-FR" sz="2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just" rtl="1">
              <a:buNone/>
            </a:pPr>
            <a:endParaRPr lang="fr-FR" sz="2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ar-DZ" sz="3600" b="1" dirty="0">
                <a:solidFill>
                  <a:srgbClr val="000000"/>
                </a:solidFill>
                <a:ea typeface="+mn-ea"/>
                <a:cs typeface="Simplified Arabic" panose="02020603050405020304" pitchFamily="18" charset="-78"/>
              </a:rPr>
              <a:t>متطلبات الإدارة الاستراتيجية للموارد البشرية</a:t>
            </a:r>
            <a:endParaRPr lang="fr-FR" sz="3600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64200" y="5508327"/>
            <a:ext cx="8229600" cy="3600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rtl="1" eaLnBrk="0" fontAlgn="base" hangingPunct="0">
              <a:buNone/>
            </a:pPr>
            <a:r>
              <a:rPr lang="ar-DZ" sz="2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توفر هيكل إداري وتنظيمي مرن ومتناسق</a:t>
            </a:r>
            <a:r>
              <a:rPr lang="ar-DZ" dirty="0"/>
              <a:t>.</a:t>
            </a:r>
            <a:endParaRPr lang="fr-FR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53049" y="3208938"/>
            <a:ext cx="8229600" cy="4457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rtl="1">
              <a:lnSpc>
                <a:spcPct val="107000"/>
              </a:lnSpc>
              <a:spcBef>
                <a:spcPts val="200"/>
              </a:spcBef>
              <a:buClr>
                <a:srgbClr val="000000"/>
              </a:buClr>
              <a:buNone/>
              <a:tabLst>
                <a:tab pos="88265" algn="r"/>
              </a:tabLst>
            </a:pPr>
            <a:r>
              <a:rPr lang="ar-SA" sz="2400" spc="1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إشراك الموارد البشرية في تكوين وإعداد الخطط الاستراتيجية على مستوى المنظمة كلها.</a:t>
            </a:r>
            <a:endParaRPr lang="fr-FR" sz="2400" spc="10" dirty="0"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0" lvl="0" indent="0" algn="just" rtl="1" eaLnBrk="0" fontAlgn="base" hangingPunct="0">
              <a:buNone/>
            </a:pPr>
            <a:endParaRPr lang="fr-FR" dirty="0"/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464200" y="3996164"/>
            <a:ext cx="8229600" cy="4369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rtl="1" eaLnBrk="0" fontAlgn="base" hangingPunct="0">
              <a:buNone/>
            </a:pPr>
            <a:r>
              <a:rPr lang="ar-SA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تغيير ماهية الكفاءات المطلوب توافرها في مديري الموارد البشرية</a:t>
            </a:r>
            <a:r>
              <a:rPr lang="ar-DZ" sz="2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endParaRPr lang="fr-FR" sz="2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>
          <a:xfrm>
            <a:off x="464200" y="2487038"/>
            <a:ext cx="8229600" cy="4397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rtl="1" eaLnBrk="0" fontAlgn="base" hangingPunct="0">
              <a:spcBef>
                <a:spcPts val="0"/>
              </a:spcBef>
              <a:buNone/>
            </a:pPr>
            <a:r>
              <a:rPr lang="ar-SA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تغيير قيم واتجاهات العاملين المتعلقة </a:t>
            </a:r>
            <a:r>
              <a:rPr lang="ar-SA" sz="2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بالعمل</a:t>
            </a:r>
            <a:r>
              <a:rPr lang="ar-DZ" sz="20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endParaRPr lang="fr-FR" sz="2000" dirty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lvl="0" indent="0" algn="just" rtl="1">
              <a:buNone/>
            </a:pPr>
            <a:endParaRPr lang="fr-FR" sz="2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1" name="Espace réservé du contenu 2"/>
          <p:cNvSpPr txBox="1">
            <a:spLocks/>
          </p:cNvSpPr>
          <p:nvPr/>
        </p:nvSpPr>
        <p:spPr>
          <a:xfrm>
            <a:off x="453049" y="4723313"/>
            <a:ext cx="8229600" cy="4766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1">
              <a:buNone/>
            </a:pPr>
            <a:r>
              <a:rPr lang="ar-SA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تغيير وتطوير أساليب ووسائل إدارة الموارد </a:t>
            </a:r>
            <a:r>
              <a:rPr lang="ar-SA" sz="2000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البشرية</a:t>
            </a:r>
            <a:r>
              <a:rPr lang="ar-DZ" sz="20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endParaRPr lang="fr-FR" sz="2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25712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  <a:ln>
            <a:solidFill>
              <a:schemeClr val="bg1">
                <a:lumMod val="50000"/>
              </a:schemeClr>
            </a:solidFill>
          </a:ln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ar-DZ" sz="3600" b="1" dirty="0"/>
              <a:t>خلاصة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280831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360000" algn="just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 dirty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أصبحت الموارد البشرية أحد أهم مصادر تنافسية منظمات الأعمال، الأمر الذي أعطاها بعدا استراتيجيا </a:t>
            </a:r>
            <a:r>
              <a:rPr lang="ar-SA" sz="2800" dirty="0" smtClean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في </a:t>
            </a:r>
            <a:r>
              <a:rPr lang="ar-SA" sz="2800" dirty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إدارتها، مما جعل وظيفة الموارد البشرية تتحول من إطارها </a:t>
            </a:r>
            <a:r>
              <a:rPr lang="ar-SA" sz="2800" dirty="0" err="1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التسييري</a:t>
            </a:r>
            <a:r>
              <a:rPr lang="ar-SA" sz="2800" dirty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 إلى دورها الاستراتيجي، كون الدور التقليدي لهذه الوظيفة لم يعد كافيا للاستجابة للضغوط والمتغيرات البيئية الهائلة التي تواجهها منظمات الأعمال، وكذا تحقيق التميز التنافسي للمنظمة.</a:t>
            </a:r>
            <a:endParaRPr lang="fr-FR" sz="28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just" rtl="1">
              <a:lnSpc>
                <a:spcPct val="107000"/>
              </a:lnSpc>
              <a:spcAft>
                <a:spcPts val="0"/>
              </a:spcAft>
              <a:buNone/>
            </a:pPr>
            <a:endParaRPr lang="fr-FR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r" rtl="1"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5462907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489</Words>
  <Application>Microsoft Office PowerPoint</Application>
  <PresentationFormat>Affichage à l'écran (4:3)</PresentationFormat>
  <Paragraphs>48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Andalus</vt:lpstr>
      <vt:lpstr>Arial</vt:lpstr>
      <vt:lpstr>Calibri</vt:lpstr>
      <vt:lpstr>Felix Titling</vt:lpstr>
      <vt:lpstr>Simplified Arabic</vt:lpstr>
      <vt:lpstr>Times New Roman</vt:lpstr>
      <vt:lpstr>Thème Office</vt:lpstr>
      <vt:lpstr>  وزارة التعليم العالي والبحث العلمي المركز الجامعي عبد الحفيظ بوالصوف – ميلة معهد العلوم الاقتصادية والتجارية وعلوم التسيير </vt:lpstr>
      <vt:lpstr>Présentation PowerPoint</vt:lpstr>
      <vt:lpstr>أهداف المحاضرة الثانية</vt:lpstr>
      <vt:lpstr>أهداف الإدارة الاستراتيجية للموارد البشرية</vt:lpstr>
      <vt:lpstr>الأسباب التي أدت إلى التوجه نحو الإدارة الاستراتيجية  للموارد البشرية</vt:lpstr>
      <vt:lpstr>مكونات الإدارة الاستراتيجية للموارد البشرية</vt:lpstr>
      <vt:lpstr>Présentation PowerPoint</vt:lpstr>
      <vt:lpstr>متطلبات الإدارة الاستراتيجية للموارد البشرية</vt:lpstr>
      <vt:lpstr>خلاصة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PC</dc:creator>
  <cp:lastModifiedBy>PC</cp:lastModifiedBy>
  <cp:revision>21</cp:revision>
  <dcterms:created xsi:type="dcterms:W3CDTF">2023-05-19T14:09:32Z</dcterms:created>
  <dcterms:modified xsi:type="dcterms:W3CDTF">2023-05-20T05:19:44Z</dcterms:modified>
</cp:coreProperties>
</file>