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91" r:id="rId2"/>
    <p:sldId id="292" r:id="rId3"/>
    <p:sldId id="293" r:id="rId4"/>
    <p:sldId id="294" r:id="rId5"/>
    <p:sldId id="296" r:id="rId6"/>
    <p:sldId id="295" r:id="rId7"/>
    <p:sldId id="297" r:id="rId8"/>
    <p:sldId id="298" r:id="rId9"/>
    <p:sldId id="300" r:id="rId10"/>
    <p:sldId id="301" r:id="rId11"/>
    <p:sldId id="302" r:id="rId12"/>
    <p:sldId id="303" r:id="rId13"/>
    <p:sldId id="304" r:id="rId14"/>
    <p:sldId id="305" r:id="rId15"/>
    <p:sldId id="306" r:id="rId16"/>
    <p:sldId id="307" r:id="rId17"/>
    <p:sldId id="308" r:id="rId18"/>
    <p:sldId id="309" r:id="rId19"/>
    <p:sldId id="310" r:id="rId20"/>
    <p:sldId id="311"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709"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19" name="عنصر نائب للتذييل 18"/>
          <p:cNvSpPr>
            <a:spLocks noGrp="1"/>
          </p:cNvSpPr>
          <p:nvPr>
            <p:ph type="ftr" sz="quarter" idx="11"/>
          </p:nvPr>
        </p:nvSpPr>
        <p:spPr/>
        <p:txBody>
          <a:bodyPr/>
          <a:lstStyle/>
          <a:p>
            <a:endParaRPr lang="fr-FR"/>
          </a:p>
        </p:txBody>
      </p:sp>
      <p:sp>
        <p:nvSpPr>
          <p:cNvPr id="27" name="عنصر نائب لرقم الشريحة 26"/>
          <p:cNvSpPr>
            <a:spLocks noGrp="1"/>
          </p:cNvSpPr>
          <p:nvPr>
            <p:ph type="sldNum" sz="quarter" idx="12"/>
          </p:nvPr>
        </p:nvSpPr>
        <p:spPr/>
        <p:txBody>
          <a:bodyPr/>
          <a:lstStyle/>
          <a:p>
            <a:fld id="{10C03A1D-77BC-4461-BCE2-A6B366D972F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8" name="عنصر نائب للتذييل 7"/>
          <p:cNvSpPr>
            <a:spLocks noGrp="1"/>
          </p:cNvSpPr>
          <p:nvPr>
            <p:ph type="ftr" sz="quarter" idx="11"/>
          </p:nvPr>
        </p:nvSpPr>
        <p:spPr/>
        <p:txBody>
          <a:bodyPr/>
          <a:lstStyle/>
          <a:p>
            <a:endParaRPr lang="fr-FR"/>
          </a:p>
        </p:txBody>
      </p:sp>
      <p:sp>
        <p:nvSpPr>
          <p:cNvPr id="9" name="عنصر نائب لرقم الشريحة 8"/>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4" name="عنصر نائب للتذييل 3"/>
          <p:cNvSpPr>
            <a:spLocks noGrp="1"/>
          </p:cNvSpPr>
          <p:nvPr>
            <p:ph type="ftr" sz="quarter" idx="11"/>
          </p:nvPr>
        </p:nvSpPr>
        <p:spPr/>
        <p:txBody>
          <a:bodyPr/>
          <a:lstStyle/>
          <a:p>
            <a:endParaRPr lang="fr-FR"/>
          </a:p>
        </p:txBody>
      </p:sp>
      <p:sp>
        <p:nvSpPr>
          <p:cNvPr id="5" name="عنصر نائب لرقم الشريحة 4"/>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3" name="عنصر نائب للتذييل 2"/>
          <p:cNvSpPr>
            <a:spLocks noGrp="1"/>
          </p:cNvSpPr>
          <p:nvPr>
            <p:ph type="ftr" sz="quarter" idx="11"/>
          </p:nvPr>
        </p:nvSpPr>
        <p:spPr/>
        <p:txBody>
          <a:bodyPr/>
          <a:lstStyle/>
          <a:p>
            <a:endParaRPr lang="fr-FR"/>
          </a:p>
        </p:txBody>
      </p:sp>
      <p:sp>
        <p:nvSpPr>
          <p:cNvPr id="4" name="عنصر نائب لرقم الشريحة 3"/>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a:xfrm>
            <a:off x="8077200" y="6356350"/>
            <a:ext cx="609600" cy="365125"/>
          </a:xfrm>
        </p:spPr>
        <p:txBody>
          <a:bodyPr/>
          <a:lstStyle/>
          <a:p>
            <a:fld id="{10C03A1D-77BC-4461-BCE2-A6B366D972F7}" type="slidenum">
              <a:rPr lang="fr-FR" smtClean="0"/>
              <a:pPr/>
              <a:t>‹N°›</a:t>
            </a:fld>
            <a:endParaRPr lang="fr-F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newsfla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9C4AFD8-5317-44F7-BC75-85DEB62BD677}" type="datetimeFigureOut">
              <a:rPr lang="fr-FR" smtClean="0"/>
              <a:pPr/>
              <a:t>06/10/2015</a:t>
            </a:fld>
            <a:endParaRPr lang="fr-F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0C03A1D-77BC-4461-BCE2-A6B366D972F7}" type="slidenum">
              <a:rPr lang="fr-FR" smtClean="0"/>
              <a:pPr/>
              <a:t>‹N°›</a:t>
            </a:fld>
            <a:endParaRPr lang="fr-F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newsflash/>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071538" y="1214422"/>
            <a:ext cx="757242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1" eaLnBrk="1" fontAlgn="base" latinLnBrk="0" hangingPunct="1">
              <a:lnSpc>
                <a:spcPct val="15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المحاضرة الرابعة: أنواع الشركات التجارية.</a:t>
            </a:r>
          </a:p>
          <a:p>
            <a:pPr marL="0" marR="0" lvl="0" indent="342900" algn="ctr" defTabSz="914400" rtl="1"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يحدد الطابع التجاري للشركة إما بشكلها أو بموضوعها ( المادة </a:t>
            </a:r>
            <a:r>
              <a:rPr lang="fr-FR" sz="2800" dirty="0" smtClean="0">
                <a:latin typeface="Simplified Arabic" pitchFamily="18" charset="-78"/>
                <a:ea typeface="Calibri" pitchFamily="34" charset="0"/>
                <a:cs typeface="Simplified Arabic" pitchFamily="18" charset="-78"/>
              </a:rPr>
              <a:t>544</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أنواع الشركات:</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هناك نوعين:</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 calcmode="lin" valueType="num">
                                      <p:cBhvr>
                                        <p:cTn id="7" dur="500" fill="hold"/>
                                        <p:tgtEl>
                                          <p:spTgt spid="819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19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19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8194">
                                            <p:txEl>
                                              <p:pRg st="2" end="2"/>
                                            </p:txEl>
                                          </p:spTgt>
                                        </p:tgtEl>
                                        <p:attrNameLst>
                                          <p:attrName>style.visibility</p:attrName>
                                        </p:attrNameLst>
                                      </p:cBhvr>
                                      <p:to>
                                        <p:strVal val="visible"/>
                                      </p:to>
                                    </p:set>
                                    <p:anim calcmode="lin" valueType="num">
                                      <p:cBhvr additive="base">
                                        <p:cTn id="14" dur="500" fill="hold"/>
                                        <p:tgtEl>
                                          <p:spTgt spid="8194">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81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194">
                                            <p:txEl>
                                              <p:pRg st="3" end="3"/>
                                            </p:txEl>
                                          </p:spTgt>
                                        </p:tgtEl>
                                        <p:attrNameLst>
                                          <p:attrName>style.visibility</p:attrName>
                                        </p:attrNameLst>
                                      </p:cBhvr>
                                      <p:to>
                                        <p:strVal val="visible"/>
                                      </p:to>
                                    </p:set>
                                    <p:anim calcmode="lin" valueType="num">
                                      <p:cBhvr additive="base">
                                        <p:cTn id="20" dur="500" fill="hold"/>
                                        <p:tgtEl>
                                          <p:spTgt spid="8194">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819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85720" y="857232"/>
            <a:ext cx="835824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lnSpc>
                <a:spcPct val="150000"/>
              </a:lnSpc>
              <a:spcBef>
                <a:spcPct val="0"/>
              </a:spcBef>
              <a:spcAft>
                <a:spcPct val="0"/>
              </a:spcAft>
            </a:pPr>
            <a:r>
              <a:rPr lang="en-US" sz="2400" dirty="0" smtClean="0">
                <a:sym typeface="Symbol"/>
              </a:rPr>
              <a:t></a:t>
            </a:r>
            <a:r>
              <a:rPr kumimoji="0" lang="ar-DZ" sz="2400" b="1"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مسؤولية الشريك في حالة خروجه أو انسحابه من الشركة.</a:t>
            </a:r>
            <a:endParaRPr kumimoji="0" lang="en-US" sz="24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يعتبر الشريك مسئولا عن ديون الشركة والتزاماتها المعقودة قبل تاريخ انسحابه، أما فيما يتعلق بالديون والالتزامات التي عقدت بعد تاريخ انسحابه، فيقتضي لانتقاء المسؤولية عنه تطبيق هذا الأصل الذي يخضع لشرطين:</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أن يكون قد تم شهر انسحابه من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أن يرفع اسمه من عنوان الشركة إذا كان موجودا فيها، في حالة ما إذا أبقى اسم الشريك المنسحب واردا في عنوان الشركة ولم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يعترض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على ذلك بقي مسئولا قبل الغير عن تعهدات الشركة.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2769">
                                            <p:txEl>
                                              <p:pRg st="0" end="0"/>
                                            </p:txEl>
                                          </p:spTgt>
                                        </p:tgtEl>
                                        <p:attrNameLst>
                                          <p:attrName>style.visibility</p:attrName>
                                        </p:attrNameLst>
                                      </p:cBhvr>
                                      <p:to>
                                        <p:strVal val="visible"/>
                                      </p:to>
                                    </p:set>
                                    <p:animEffect transition="in" filter="checkerboard(across)">
                                      <p:cBhvr>
                                        <p:cTn id="7" dur="500"/>
                                        <p:tgtEl>
                                          <p:spTgt spid="3276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2769">
                                            <p:txEl>
                                              <p:pRg st="1" end="1"/>
                                            </p:txEl>
                                          </p:spTgt>
                                        </p:tgtEl>
                                        <p:attrNameLst>
                                          <p:attrName>style.visibility</p:attrName>
                                        </p:attrNameLst>
                                      </p:cBhvr>
                                      <p:to>
                                        <p:strVal val="visible"/>
                                      </p:to>
                                    </p:set>
                                    <p:animEffect transition="in" filter="checkerboard(across)">
                                      <p:cBhvr>
                                        <p:cTn id="10" dur="500"/>
                                        <p:tgtEl>
                                          <p:spTgt spid="32769">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2769">
                                            <p:txEl>
                                              <p:pRg st="2" end="2"/>
                                            </p:txEl>
                                          </p:spTgt>
                                        </p:tgtEl>
                                        <p:attrNameLst>
                                          <p:attrName>style.visibility</p:attrName>
                                        </p:attrNameLst>
                                      </p:cBhvr>
                                      <p:to>
                                        <p:strVal val="visible"/>
                                      </p:to>
                                    </p:set>
                                    <p:animEffect transition="in" filter="checkerboard(across)">
                                      <p:cBhvr>
                                        <p:cTn id="13" dur="500"/>
                                        <p:tgtEl>
                                          <p:spTgt spid="32769">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2769">
                                            <p:txEl>
                                              <p:pRg st="3" end="3"/>
                                            </p:txEl>
                                          </p:spTgt>
                                        </p:tgtEl>
                                        <p:attrNameLst>
                                          <p:attrName>style.visibility</p:attrName>
                                        </p:attrNameLst>
                                      </p:cBhvr>
                                      <p:to>
                                        <p:strVal val="visible"/>
                                      </p:to>
                                    </p:set>
                                    <p:animEffect transition="in" filter="checkerboard(across)">
                                      <p:cBhvr>
                                        <p:cTn id="16" dur="500"/>
                                        <p:tgtEl>
                                          <p:spTgt spid="3276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857224" y="1285860"/>
            <a:ext cx="764386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lnSpc>
                <a:spcPct val="150000"/>
              </a:lnSpc>
              <a:spcBef>
                <a:spcPct val="0"/>
              </a:spcBef>
              <a:spcAft>
                <a:spcPct val="0"/>
              </a:spcAft>
              <a:buFont typeface="Symbol" pitchFamily="18" charset="2"/>
              <a:buChar char="*"/>
            </a:pPr>
            <a:r>
              <a:rPr kumimoji="0" lang="ar-DZ" sz="2400" b="1"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مسؤولية الشريك الجديد</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p>
          <a:p>
            <a:pPr lvl="0" algn="justLow" rtl="1" fontAlgn="base">
              <a:lnSpc>
                <a:spcPct val="150000"/>
              </a:lnSpc>
              <a:spcBef>
                <a:spcPct val="0"/>
              </a:spcBef>
              <a:spcAft>
                <a:spcPct val="0"/>
              </a:spcAft>
            </a:pPr>
            <a:r>
              <a:rPr kumimoji="0" lang="ar-DZ" sz="2400" b="1" i="0" u="none" strike="noStrike" cap="none" normalizeH="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هناك رأي يقول مسؤولية الشريك الجديد عن جميع ديون الشركة والتزاماتها السابقة لتاريخ دخوله فيها، ويستند هذا الرأي على أساس أن انضمام الشريك إلى الشركة وقبوله بمحض اختياره  واشتراكه فيها بحالتها الراهنة بما لها من حقوق وما عليها من التزامات، غير أنه يجوز أن يشترط الشريك الجديد في سند انضمامه إلى الشركة عدم مسؤولياتها عن الديون السابقة على دخوله الشركة بشرط أن يتم شهره طبقا للإجراءات التي نص عليها القانون.</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1745">
                                            <p:txEl>
                                              <p:pRg st="0" end="0"/>
                                            </p:txEl>
                                          </p:spTgt>
                                        </p:tgtEl>
                                        <p:attrNameLst>
                                          <p:attrName>style.visibility</p:attrName>
                                        </p:attrNameLst>
                                      </p:cBhvr>
                                      <p:to>
                                        <p:strVal val="visible"/>
                                      </p:to>
                                    </p:set>
                                    <p:animEffect transition="in" filter="checkerboard(across)">
                                      <p:cBhvr>
                                        <p:cTn id="7" dur="500"/>
                                        <p:tgtEl>
                                          <p:spTgt spid="3174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1745">
                                            <p:txEl>
                                              <p:pRg st="1" end="1"/>
                                            </p:txEl>
                                          </p:spTgt>
                                        </p:tgtEl>
                                        <p:attrNameLst>
                                          <p:attrName>style.visibility</p:attrName>
                                        </p:attrNameLst>
                                      </p:cBhvr>
                                      <p:to>
                                        <p:strVal val="visible"/>
                                      </p:to>
                                    </p:set>
                                    <p:animEffect transition="in" filter="checkerboard(across)">
                                      <p:cBhvr>
                                        <p:cTn id="10" dur="500"/>
                                        <p:tgtEl>
                                          <p:spTgt spid="3174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000100" y="857232"/>
            <a:ext cx="7429552" cy="50321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lnSpc>
                <a:spcPct val="150000"/>
              </a:lnSpc>
              <a:spcBef>
                <a:spcPct val="0"/>
              </a:spcBef>
              <a:spcAft>
                <a:spcPct val="0"/>
              </a:spcAft>
              <a:buFont typeface="Symbol" pitchFamily="18" charset="2"/>
              <a:buChar char="*"/>
            </a:pPr>
            <a:r>
              <a:rPr kumimoji="0" lang="ar-DZ" sz="2400" b="1"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عدم قابلية الحصص للتداول</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p>
          <a:p>
            <a:pPr lvl="0" algn="justLow" rtl="1" fontAlgn="base">
              <a:lnSpc>
                <a:spcPct val="150000"/>
              </a:lnSpc>
              <a:spcBef>
                <a:spcPct val="0"/>
              </a:spcBef>
              <a:spcAft>
                <a:spcPct val="0"/>
              </a:spcAf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تنص</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المادة </a:t>
            </a:r>
            <a:r>
              <a:rPr lang="fr-FR" sz="2400" dirty="0" smtClean="0">
                <a:latin typeface="Simplified Arabic" pitchFamily="18" charset="-78"/>
                <a:ea typeface="Calibri" pitchFamily="34" charset="0"/>
                <a:cs typeface="Simplified Arabic" pitchFamily="18" charset="-78"/>
              </a:rPr>
              <a:t>560</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ق.ت.ج «لا يجوز أن تكون حصص الشركاء ممثلة في سندات قابلة للتداول ولا يمكن إحالتها إلا برضاء جميع الشركاء، ويعتبر كل شرط مخالف لذلك كأن لم يكن». وكنتيجة للمبدأ القائل بعدم قابلية حصة الشريك للانتقال، فإن شركة الأشخاص يجب أن تعتبر منحلة بسبب وفاة أحد الشركاء لأن وفاة أحدهم يفقد الشركة ركنا من أركان العقد مستمدا من عنصر الاعتبار الشخصي للشريك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المتوفي</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فنصت المادة 562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 تنتهي الشركة بوفاة أحد الشركاء ما لم يكن هناك شرط مخالف في القانون الأساسي».</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0721">
                                            <p:txEl>
                                              <p:pRg st="0" end="0"/>
                                            </p:txEl>
                                          </p:spTgt>
                                        </p:tgtEl>
                                        <p:attrNameLst>
                                          <p:attrName>style.visibility</p:attrName>
                                        </p:attrNameLst>
                                      </p:cBhvr>
                                      <p:to>
                                        <p:strVal val="visible"/>
                                      </p:to>
                                    </p:set>
                                    <p:animEffect transition="in" filter="checkerboard(across)">
                                      <p:cBhvr>
                                        <p:cTn id="7" dur="500"/>
                                        <p:tgtEl>
                                          <p:spTgt spid="3072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0721">
                                            <p:txEl>
                                              <p:pRg st="1" end="1"/>
                                            </p:txEl>
                                          </p:spTgt>
                                        </p:tgtEl>
                                        <p:attrNameLst>
                                          <p:attrName>style.visibility</p:attrName>
                                        </p:attrNameLst>
                                      </p:cBhvr>
                                      <p:to>
                                        <p:strVal val="visible"/>
                                      </p:to>
                                    </p:set>
                                    <p:animEffect transition="in" filter="checkerboard(across)">
                                      <p:cBhvr>
                                        <p:cTn id="10" dur="500"/>
                                        <p:tgtEl>
                                          <p:spTgt spid="307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857224" y="1071546"/>
            <a:ext cx="7429552" cy="38779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Low" defTabSz="914400" rtl="1" eaLnBrk="1" fontAlgn="base" latinLnBrk="0" hangingPunct="1">
              <a:lnSpc>
                <a:spcPct val="150000"/>
              </a:lnSpc>
              <a:spcBef>
                <a:spcPct val="0"/>
              </a:spcBef>
              <a:spcAft>
                <a:spcPct val="0"/>
              </a:spcAft>
              <a:buClrTx/>
              <a:buSzTx/>
              <a:buFontTx/>
              <a:buNone/>
              <a:tabLst/>
            </a:pPr>
            <a:r>
              <a:rPr kumimoji="0" lang="ar-DZ" sz="3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المطلب الثاني: إدارة شركة التضامن</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يلزم لاستغلال أموال الشركة وتسيير أمورها تعيين مدير أو أكثر للقيام </a:t>
            </a:r>
            <a:r>
              <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بالأعمال </a:t>
            </a:r>
            <a:r>
              <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القانونية التي تدخل في حدود غرضها وكذلك يلزم مراقبة سير إدارة الشركة حتى لا تنحرف عن غرضها.</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5841">
                                            <p:txEl>
                                              <p:pRg st="0" end="0"/>
                                            </p:txEl>
                                          </p:spTgt>
                                        </p:tgtEl>
                                        <p:attrNameLst>
                                          <p:attrName>style.visibility</p:attrName>
                                        </p:attrNameLst>
                                      </p:cBhvr>
                                      <p:to>
                                        <p:strVal val="visible"/>
                                      </p:to>
                                    </p:set>
                                    <p:anim calcmode="lin" valueType="num">
                                      <p:cBhvr>
                                        <p:cTn id="7" dur="500" fill="hold"/>
                                        <p:tgtEl>
                                          <p:spTgt spid="3584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584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584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35841">
                                            <p:txEl>
                                              <p:pRg st="1" end="1"/>
                                            </p:txEl>
                                          </p:spTgt>
                                        </p:tgtEl>
                                        <p:attrNameLst>
                                          <p:attrName>style.visibility</p:attrName>
                                        </p:attrNameLst>
                                      </p:cBhvr>
                                      <p:to>
                                        <p:strVal val="visible"/>
                                      </p:to>
                                    </p:set>
                                    <p:animEffect transition="in" filter="checkerboard(across)">
                                      <p:cBhvr>
                                        <p:cTn id="14" dur="500"/>
                                        <p:tgtEl>
                                          <p:spTgt spid="358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500034" y="428604"/>
            <a:ext cx="8358246"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28600" algn="just" rtl="1" fontAlgn="base">
              <a:lnSpc>
                <a:spcPct val="150000"/>
              </a:lnSpc>
              <a:spcBef>
                <a:spcPct val="0"/>
              </a:spcBef>
              <a:spcAft>
                <a:spcPct val="0"/>
              </a:spcAft>
            </a:pPr>
            <a:r>
              <a:rPr lang="en-US" sz="2400" dirty="0" smtClean="0">
                <a:sym typeface="Symbol"/>
              </a:rPr>
              <a:t></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تعيين المدير</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تقضى المادة 553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 بأن تكون إدارة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شركة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التضامن لكافة الشركاء ما لم يشترط في القانون الأساسي على خلاف ذلك، ويجوز أن يعين في القانون الأساسي مدير أو أكثر من الشركاء أو غير الشركاء ويسمى في هذه الحالة بالمدير الإتفاقي أو يعين بموجب عقد لاحق مستقل عن القانون الأساسي للشركة ويسمى بالمدير غير الإتفاقي والتمييز بين المدير الاتفاقي وغير الإتفاقي هو أن المدير الإتفاقي يعتبر جزءا من القانون الأساسي للشركة ويلزم لتغييره تعديل القانون الأساسي للشركة بخلاف المدير غير الإتفاقي الذي يعين بعقد مستقل فيكون قابلا للتغيير دون الحاجة إلى تعديل القانون الأساسي للشركة إلا أن اللوائح التي تنطبق في الجزائر بأنه أي تعديل سواء يتعلق بالمقر أو تغيير الشريك أو تغيير المدير بموجب تعديل العقد الأساسي للشركة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شهره.</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4817">
                                            <p:txEl>
                                              <p:pRg st="0" end="0"/>
                                            </p:txEl>
                                          </p:spTgt>
                                        </p:tgtEl>
                                        <p:attrNameLst>
                                          <p:attrName>style.visibility</p:attrName>
                                        </p:attrNameLst>
                                      </p:cBhvr>
                                      <p:to>
                                        <p:strVal val="visible"/>
                                      </p:to>
                                    </p:set>
                                    <p:animEffect transition="in" filter="checkerboard(across)">
                                      <p:cBhvr>
                                        <p:cTn id="7" dur="500"/>
                                        <p:tgtEl>
                                          <p:spTgt spid="34817">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4817">
                                            <p:txEl>
                                              <p:pRg st="1" end="1"/>
                                            </p:txEl>
                                          </p:spTgt>
                                        </p:tgtEl>
                                        <p:attrNameLst>
                                          <p:attrName>style.visibility</p:attrName>
                                        </p:attrNameLst>
                                      </p:cBhvr>
                                      <p:to>
                                        <p:strVal val="visible"/>
                                      </p:to>
                                    </p:set>
                                    <p:animEffect transition="in" filter="checkerboard(across)">
                                      <p:cBhvr>
                                        <p:cTn id="10" dur="500"/>
                                        <p:tgtEl>
                                          <p:spTgt spid="348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000100" y="714356"/>
            <a:ext cx="757236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85750" algn="justLow" rtl="1" fontAlgn="base">
              <a:lnSpc>
                <a:spcPct val="150000"/>
              </a:lnSpc>
              <a:spcBef>
                <a:spcPct val="0"/>
              </a:spcBef>
              <a:spcAft>
                <a:spcPct val="0"/>
              </a:spcAft>
            </a:pPr>
            <a:r>
              <a:rPr lang="en-US" sz="2400" dirty="0" smtClean="0">
                <a:sym typeface="Symbol"/>
              </a:rPr>
              <a:t> </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سلطات المدير:</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indent="285750" algn="justLow" rtl="1" eaLnBrk="0" fontAlgn="base" hangingPunct="0">
              <a:lnSpc>
                <a:spcPct val="150000"/>
              </a:lnSpc>
              <a:spcBef>
                <a:spcPct val="0"/>
              </a:spcBef>
              <a:spcAft>
                <a:spcPct val="0"/>
              </a:spcAf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الأصل أن يحدد القانون الأساسي للشركة عقد لتعيين سلطات المدير وحدودها إذا لم تعين سلطة المدير جاز له أن يقوم بجميع أعمال الإدارة والتصرف التي تدخل في غرض الشركة وهذا ما أشارت إليه المادة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554</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تجاري، وأيضا تكون الشركة ملزمة بما يقوم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المدير من تصرفات تدخل ضمن موضوع الشركة وذلك في علاقتها مع الغير ففي حالة تجاوز المدير غرض الشركة وقام بتصرفات تضر بالشركة، فإنه يحق لكل شريك الاعتراض على هذه الأعمال بل يكون له الحق في طلب عزله قضائيا لسبب قانوني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559</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lang="ar-DZ" sz="2400" dirty="0" smtClean="0"/>
              <a:t>ف</a:t>
            </a:r>
            <a:r>
              <a:rPr lang="fr-FR" sz="2400" baseline="-25000" dirty="0" smtClean="0"/>
              <a:t>4</a:t>
            </a:r>
            <a:r>
              <a:rPr lang="ar-DZ" sz="2400" baseline="-25000" dirty="0" smtClean="0"/>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ق.ت.ج.</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3793">
                                            <p:txEl>
                                              <p:pRg st="0" end="0"/>
                                            </p:txEl>
                                          </p:spTgt>
                                        </p:tgtEl>
                                        <p:attrNameLst>
                                          <p:attrName>style.visibility</p:attrName>
                                        </p:attrNameLst>
                                      </p:cBhvr>
                                      <p:to>
                                        <p:strVal val="visible"/>
                                      </p:to>
                                    </p:set>
                                    <p:animEffect transition="in" filter="checkerboard(across)">
                                      <p:cBhvr>
                                        <p:cTn id="7" dur="500"/>
                                        <p:tgtEl>
                                          <p:spTgt spid="3379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3793">
                                            <p:txEl>
                                              <p:pRg st="1" end="1"/>
                                            </p:txEl>
                                          </p:spTgt>
                                        </p:tgtEl>
                                        <p:attrNameLst>
                                          <p:attrName>style.visibility</p:attrName>
                                        </p:attrNameLst>
                                      </p:cBhvr>
                                      <p:to>
                                        <p:strVal val="visible"/>
                                      </p:to>
                                    </p:set>
                                    <p:animEffect transition="in" filter="checkerboard(across)">
                                      <p:cBhvr>
                                        <p:cTn id="10" dur="500"/>
                                        <p:tgtEl>
                                          <p:spTgt spid="3379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285728"/>
            <a:ext cx="907262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lnSpc>
                <a:spcPct val="150000"/>
              </a:lnSpc>
              <a:spcBef>
                <a:spcPct val="0"/>
              </a:spcBef>
              <a:spcAft>
                <a:spcPct val="0"/>
              </a:spcAft>
            </a:pPr>
            <a:r>
              <a:rPr lang="en-US" sz="2400" dirty="0" smtClean="0">
                <a:sym typeface="Symbol"/>
              </a:rPr>
              <a:t> </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سلطات المديرين عند تعددهم: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إذا كان للشركة عدة مديرين، وجب التمييز بين ثلاث حالات:</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tabLst/>
            </a:pPr>
            <a:r>
              <a:rPr lang="ar-DZ" sz="2400" dirty="0" smtClean="0">
                <a:latin typeface="Simplified Arabic" pitchFamily="18" charset="-78"/>
                <a:ea typeface="Calibri" pitchFamily="34" charset="0"/>
                <a:cs typeface="Simplified Arabic" pitchFamily="18" charset="-78"/>
              </a:rPr>
              <a:t>أ)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حالة ما إذا عين اختصاص كل من المديرين، كان يختص أحدهم بالشراء وآخر بالبيع حينئذ يجب على كل مدير أن يعمل في الدائرة المحددة له وإذا تعدها كان تصرفه غير نافد في حق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 في حالة ما إذا لم يعين اختصاص كل من المديرين ولم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ينص</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على عدم جواز إنفراد أي منهم بالإدارة، ففي هذه الحالة واجب على كل مدير أن يقوم وحده بأي عمل من أعمال الإدارة المختلفة كما أنه لكل من المديرين أن يعترض على العمل قبل إتمامه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554</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فقرة أخيرة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 على أن حق الإعراض ليس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مطلقا،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بل يجوز لأغلبية الشركاء المنتدبين أن يرفضوا هذا الاعتراض فإذا تساوى الجانبان كان الرفض من حق أغلبية الشركاء جميعا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428</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ق.م.ج</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7889">
                                            <p:txEl>
                                              <p:pRg st="0" end="0"/>
                                            </p:txEl>
                                          </p:spTgt>
                                        </p:tgtEl>
                                        <p:attrNameLst>
                                          <p:attrName>style.visibility</p:attrName>
                                        </p:attrNameLst>
                                      </p:cBhvr>
                                      <p:to>
                                        <p:strVal val="visible"/>
                                      </p:to>
                                    </p:set>
                                    <p:animEffect transition="in" filter="checkerboard(across)">
                                      <p:cBhvr>
                                        <p:cTn id="7" dur="500"/>
                                        <p:tgtEl>
                                          <p:spTgt spid="3788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7889">
                                            <p:txEl>
                                              <p:pRg st="1" end="1"/>
                                            </p:txEl>
                                          </p:spTgt>
                                        </p:tgtEl>
                                        <p:attrNameLst>
                                          <p:attrName>style.visibility</p:attrName>
                                        </p:attrNameLst>
                                      </p:cBhvr>
                                      <p:to>
                                        <p:strVal val="visible"/>
                                      </p:to>
                                    </p:set>
                                    <p:animEffect transition="in" filter="checkerboard(across)">
                                      <p:cBhvr>
                                        <p:cTn id="10" dur="500"/>
                                        <p:tgtEl>
                                          <p:spTgt spid="37889">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7889">
                                            <p:txEl>
                                              <p:pRg st="2" end="2"/>
                                            </p:txEl>
                                          </p:spTgt>
                                        </p:tgtEl>
                                        <p:attrNameLst>
                                          <p:attrName>style.visibility</p:attrName>
                                        </p:attrNameLst>
                                      </p:cBhvr>
                                      <p:to>
                                        <p:strVal val="visible"/>
                                      </p:to>
                                    </p:set>
                                    <p:animEffect transition="in" filter="checkerboard(across)">
                                      <p:cBhvr>
                                        <p:cTn id="13" dur="500"/>
                                        <p:tgtEl>
                                          <p:spTgt spid="37889">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7889">
                                            <p:txEl>
                                              <p:pRg st="3" end="3"/>
                                            </p:txEl>
                                          </p:spTgt>
                                        </p:tgtEl>
                                        <p:attrNameLst>
                                          <p:attrName>style.visibility</p:attrName>
                                        </p:attrNameLst>
                                      </p:cBhvr>
                                      <p:to>
                                        <p:strVal val="visible"/>
                                      </p:to>
                                    </p:set>
                                    <p:animEffect transition="in" filter="checkerboard(across)">
                                      <p:cBhvr>
                                        <p:cTn id="16" dur="500"/>
                                        <p:tgtEl>
                                          <p:spTgt spid="3788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857356" y="714356"/>
            <a:ext cx="678661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ج) حالة ما إذا نص على أن يعمل المديرين بالإجماع أو بالأغلبية، حينئذ يلزم موافقة جميع المديرين أو موافقة أغلبيتهم على أنه يجوز الخروج على هذا الحكم وأن يقوم مدير منفردا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بعمل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من أعمال الإدارة دون حاجة لرضاء بقية المديرين إذ جد أمر عاجل يترتب عنه خسارة جسيمة لا تستطيع الشركة تعويضها، فيجوز لأحد المديرين مثلا أن يبيع البضائع المعرضة لتلف أو أن يقوم بتحديد قيد رهن للشركة قبل فوات ميعاد التجديد إلى غير ذلك المادة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428</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 الأخيرة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.م.ج</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6865">
                                            <p:txEl>
                                              <p:pRg st="0" end="0"/>
                                            </p:txEl>
                                          </p:spTgt>
                                        </p:tgtEl>
                                        <p:attrNameLst>
                                          <p:attrName>style.visibility</p:attrName>
                                        </p:attrNameLst>
                                      </p:cBhvr>
                                      <p:to>
                                        <p:strVal val="visible"/>
                                      </p:to>
                                    </p:set>
                                    <p:animEffect transition="in" filter="checkerboard(across)">
                                      <p:cBhvr>
                                        <p:cTn id="7" dur="500"/>
                                        <p:tgtEl>
                                          <p:spTgt spid="368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857224" y="1428736"/>
            <a:ext cx="721520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lnSpc>
                <a:spcPct val="150000"/>
              </a:lnSpc>
              <a:spcBef>
                <a:spcPct val="0"/>
              </a:spcBef>
              <a:spcAft>
                <a:spcPct val="0"/>
              </a:spcAft>
            </a:pPr>
            <a:r>
              <a:rPr lang="en-US" sz="2400" dirty="0" smtClean="0">
                <a:sym typeface="Symbol"/>
              </a:rPr>
              <a:t> </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مسؤولية المدير قبل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على المدير شريك كان أو غير شريك أن يبدل من العناية في تدبير مصالح الشركة وإدارتها ومن تم يكون مسئولا قبل الشركة عن أخطائه في الإدارة، وفي حالة ما إذا تعدد المديرون كانوا مسئولين بالتضامن عن أخطائهم المشتركة.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8913">
                                            <p:txEl>
                                              <p:pRg st="0" end="0"/>
                                            </p:txEl>
                                          </p:spTgt>
                                        </p:tgtEl>
                                        <p:attrNameLst>
                                          <p:attrName>style.visibility</p:attrName>
                                        </p:attrNameLst>
                                      </p:cBhvr>
                                      <p:to>
                                        <p:strVal val="visible"/>
                                      </p:to>
                                    </p:set>
                                    <p:animEffect transition="in" filter="checkerboard(across)">
                                      <p:cBhvr>
                                        <p:cTn id="7" dur="500"/>
                                        <p:tgtEl>
                                          <p:spTgt spid="3891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8913">
                                            <p:txEl>
                                              <p:pRg st="1" end="1"/>
                                            </p:txEl>
                                          </p:spTgt>
                                        </p:tgtEl>
                                        <p:attrNameLst>
                                          <p:attrName>style.visibility</p:attrName>
                                        </p:attrNameLst>
                                      </p:cBhvr>
                                      <p:to>
                                        <p:strVal val="visible"/>
                                      </p:to>
                                    </p:set>
                                    <p:animEffect transition="in" filter="checkerboard(across)">
                                      <p:cBhvr>
                                        <p:cTn id="10" dur="500"/>
                                        <p:tgtEl>
                                          <p:spTgt spid="389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785786" y="1214422"/>
            <a:ext cx="700089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lnSpc>
                <a:spcPct val="150000"/>
              </a:lnSpc>
              <a:spcBef>
                <a:spcPct val="0"/>
              </a:spcBef>
              <a:spcAft>
                <a:spcPct val="0"/>
              </a:spcAft>
            </a:pPr>
            <a:r>
              <a:rPr lang="en-US" sz="2400" dirty="0" smtClean="0">
                <a:sym typeface="Symbol"/>
              </a:rPr>
              <a:t> </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مسؤولية الشركة أمام الغير عن أعمال المدير: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نصت المادة </a:t>
            </a:r>
            <a:r>
              <a:rPr kumimoji="0" lang="en-US"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555</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فقرة</a:t>
            </a:r>
            <a:r>
              <a:rPr kumimoji="0" lang="en-US"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01</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تكون الشركة ملزمة بما يقوم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المدير من تصرفات تدخل في موضوع الشركة وذلك في علاقاتها مع الغير» من خلال المادة نجد أن الشركة باعتبارها شخصا معنويا تلتزم بكافة الأعمال القانونية لإدارة الشركة من كانت في الحدود التي تدخل في غرضها فإذا جاوزها فلا تسأل الشركة عنها</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0961">
                                            <p:txEl>
                                              <p:pRg st="0" end="0"/>
                                            </p:txEl>
                                          </p:spTgt>
                                        </p:tgtEl>
                                        <p:attrNameLst>
                                          <p:attrName>style.visibility</p:attrName>
                                        </p:attrNameLst>
                                      </p:cBhvr>
                                      <p:to>
                                        <p:strVal val="visible"/>
                                      </p:to>
                                    </p:set>
                                    <p:animEffect transition="in" filter="checkerboard(across)">
                                      <p:cBhvr>
                                        <p:cTn id="7" dur="500"/>
                                        <p:tgtEl>
                                          <p:spTgt spid="4096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0961">
                                            <p:txEl>
                                              <p:pRg st="1" end="1"/>
                                            </p:txEl>
                                          </p:spTgt>
                                        </p:tgtEl>
                                        <p:attrNameLst>
                                          <p:attrName>style.visibility</p:attrName>
                                        </p:attrNameLst>
                                      </p:cBhvr>
                                      <p:to>
                                        <p:strVal val="visible"/>
                                      </p:to>
                                    </p:set>
                                    <p:animEffect transition="in" filter="checkerboard(across)">
                                      <p:cBhvr>
                                        <p:cTn id="10" dur="500"/>
                                        <p:tgtEl>
                                          <p:spTgt spid="4096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Low" defTabSz="914400" rtl="1" eaLnBrk="1" fontAlgn="base" latinLnBrk="0" hangingPunct="1">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أولا: شركات الأشخاص</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تعتمد أساسا في تكوينها على شخصية شركائها والثقة المتبادلة بينهم ونظرا للاعتماد على الاعتبار الشخصي بين الشركاء في هذه الشركات بصفة عامة، فإنه يترتب على إفلاس أحدهم أو خروجه من الشركة بصفة عامة التأثير في حياة الشركة وينطبق ذلك على شركات التضامن.</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وتطلق تسمية شركات الأشخاص على شركة التضامن وشركة التوصية البسيطة المحاصة، ونظرا للاعتبار الشخصي للشركاء الذي يلعب دورا هاما في التأسيس، فالشركاء لا يقبلون الدخول في هذا النوع من الشركات إلا اعتمادا على الثقة المتبادلة بينهم، ترتكز هذه الثقة إما على الصفات الشخصية التي يتحلى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الشركاء أو على اعتبارهم المالي ويرجع السبب في ذلك إلى أن تنفيذ الالتزامات التي تعقدها الشركة مع الغير لا يقتصر على موجداتها فحسب بل يتعداها إلى ثروة الشركاء الشخصية جميعهم في شركات التضامن أو بعضهم وهم الشركاء المتضامنون في شركة التوصية البسيطة ومن أهم الصفات المميزة لشركات الأشخاص:</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4577">
                                            <p:txEl>
                                              <p:pRg st="0" end="0"/>
                                            </p:txEl>
                                          </p:spTgt>
                                        </p:tgtEl>
                                        <p:attrNameLst>
                                          <p:attrName>style.visibility</p:attrName>
                                        </p:attrNameLst>
                                      </p:cBhvr>
                                      <p:to>
                                        <p:strVal val="visible"/>
                                      </p:to>
                                    </p:set>
                                    <p:anim calcmode="lin" valueType="num">
                                      <p:cBhvr>
                                        <p:cTn id="7" dur="500" fill="hold"/>
                                        <p:tgtEl>
                                          <p:spTgt spid="2457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457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457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24577">
                                            <p:txEl>
                                              <p:pRg st="1" end="1"/>
                                            </p:txEl>
                                          </p:spTgt>
                                        </p:tgtEl>
                                        <p:attrNameLst>
                                          <p:attrName>style.visibility</p:attrName>
                                        </p:attrNameLst>
                                      </p:cBhvr>
                                      <p:to>
                                        <p:strVal val="visible"/>
                                      </p:to>
                                    </p:set>
                                    <p:animEffect transition="in" filter="checkerboard(across)">
                                      <p:cBhvr>
                                        <p:cTn id="14" dur="500"/>
                                        <p:tgtEl>
                                          <p:spTgt spid="24577">
                                            <p:txEl>
                                              <p:pRg st="1" end="1"/>
                                            </p:txEl>
                                          </p:spTgt>
                                        </p:tgtEl>
                                      </p:cBhvr>
                                    </p:animEffect>
                                  </p:childTnLst>
                                </p:cTn>
                              </p:par>
                              <p:par>
                                <p:cTn id="15" presetID="5" presetClass="entr" presetSubtype="10" fill="hold" nodeType="withEffect">
                                  <p:stCondLst>
                                    <p:cond delay="0"/>
                                  </p:stCondLst>
                                  <p:childTnLst>
                                    <p:set>
                                      <p:cBhvr>
                                        <p:cTn id="16" dur="1" fill="hold">
                                          <p:stCondLst>
                                            <p:cond delay="0"/>
                                          </p:stCondLst>
                                        </p:cTn>
                                        <p:tgtEl>
                                          <p:spTgt spid="24577">
                                            <p:txEl>
                                              <p:pRg st="2" end="2"/>
                                            </p:txEl>
                                          </p:spTgt>
                                        </p:tgtEl>
                                        <p:attrNameLst>
                                          <p:attrName>style.visibility</p:attrName>
                                        </p:attrNameLst>
                                      </p:cBhvr>
                                      <p:to>
                                        <p:strVal val="visible"/>
                                      </p:to>
                                    </p:set>
                                    <p:animEffect transition="in" filter="checkerboard(across)">
                                      <p:cBhvr>
                                        <p:cTn id="17" dur="500"/>
                                        <p:tgtEl>
                                          <p:spTgt spid="2457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714348" y="571480"/>
            <a:ext cx="742952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85750" algn="just" rtl="1" fontAlgn="base">
              <a:lnSpc>
                <a:spcPct val="150000"/>
              </a:lnSpc>
              <a:spcBef>
                <a:spcPct val="0"/>
              </a:spcBef>
              <a:spcAft>
                <a:spcPct val="0"/>
              </a:spcAft>
            </a:pPr>
            <a:r>
              <a:rPr lang="en-US" sz="2400" dirty="0" smtClean="0">
                <a:sym typeface="Symbol"/>
              </a:rPr>
              <a:t> </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رقابة الشركاء غير المديرين على إدارة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للشركاء حق الإشراف والرقابة استنادا إلى المادة </a:t>
            </a:r>
            <a:r>
              <a:rPr kumimoji="0" lang="en-US"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588</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 بموجبه يكون للشركاء غير المديرين الحق في أن يطلعوا بأنفسهم مرتين في السنة في مركز الشركة على سجلات التجارة والحسابات والعقود والفواتير والمراسلات والمحاضر، ومن واجب المشرع التجاري</a:t>
            </a:r>
            <a:r>
              <a:rPr kumimoji="0" lang="en-US"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557</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أن يعرض التقرير الصادر عن عمليات السنة المالية وإجراء جرد وحساب الاستغلال العام وحساب الخسائر والأرباح والميزانية الموضوعة من المديرين على جمعية الشركاء للمصادقة عليها.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857224" y="857232"/>
            <a:ext cx="7072330" cy="50321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عدم قابلية حصص الشركاء للتنازل أو الانتقال بالطرق التجارية.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أن الشركة تنتهي بموت أحد الشركاء أو الحجز عليه أو إفلاسه وذلك أن الشركاء وثقوا بشخص معين وقد لا يتعدى الثقة إلى الورثة أو ممثله القانوني، ما لم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ينص</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القانون الأساسي على خلاف ذلك.</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عنوان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مسؤولية الشركاء أو بعضهم التضامنية وغير المحددة.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اكتساب الشركاء أو بعضهم صفة التاجر.</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لا يجوز للشريك أن يتصرف في حصته من غير رضاء باق الشركاء لأن المتصرف إليه قد لا يحظى بثقة الشركاء.</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3553">
                                            <p:txEl>
                                              <p:pRg st="0" end="0"/>
                                            </p:txEl>
                                          </p:spTgt>
                                        </p:tgtEl>
                                        <p:attrNameLst>
                                          <p:attrName>style.visibility</p:attrName>
                                        </p:attrNameLst>
                                      </p:cBhvr>
                                      <p:to>
                                        <p:strVal val="visible"/>
                                      </p:to>
                                    </p:set>
                                    <p:animEffect transition="in" filter="checkerboard(across)">
                                      <p:cBhvr>
                                        <p:cTn id="7" dur="500"/>
                                        <p:tgtEl>
                                          <p:spTgt spid="2355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3553">
                                            <p:txEl>
                                              <p:pRg st="1" end="1"/>
                                            </p:txEl>
                                          </p:spTgt>
                                        </p:tgtEl>
                                        <p:attrNameLst>
                                          <p:attrName>style.visibility</p:attrName>
                                        </p:attrNameLst>
                                      </p:cBhvr>
                                      <p:to>
                                        <p:strVal val="visible"/>
                                      </p:to>
                                    </p:set>
                                    <p:animEffect transition="in" filter="checkerboard(across)">
                                      <p:cBhvr>
                                        <p:cTn id="10" dur="500"/>
                                        <p:tgtEl>
                                          <p:spTgt spid="2355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23553">
                                            <p:txEl>
                                              <p:pRg st="2" end="2"/>
                                            </p:txEl>
                                          </p:spTgt>
                                        </p:tgtEl>
                                        <p:attrNameLst>
                                          <p:attrName>style.visibility</p:attrName>
                                        </p:attrNameLst>
                                      </p:cBhvr>
                                      <p:to>
                                        <p:strVal val="visible"/>
                                      </p:to>
                                    </p:set>
                                    <p:animEffect transition="in" filter="checkerboard(across)">
                                      <p:cBhvr>
                                        <p:cTn id="13" dur="500"/>
                                        <p:tgtEl>
                                          <p:spTgt spid="2355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23553">
                                            <p:txEl>
                                              <p:pRg st="3" end="3"/>
                                            </p:txEl>
                                          </p:spTgt>
                                        </p:tgtEl>
                                        <p:attrNameLst>
                                          <p:attrName>style.visibility</p:attrName>
                                        </p:attrNameLst>
                                      </p:cBhvr>
                                      <p:to>
                                        <p:strVal val="visible"/>
                                      </p:to>
                                    </p:set>
                                    <p:animEffect transition="in" filter="checkerboard(across)">
                                      <p:cBhvr>
                                        <p:cTn id="16" dur="500"/>
                                        <p:tgtEl>
                                          <p:spTgt spid="23553">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23553">
                                            <p:txEl>
                                              <p:pRg st="4" end="4"/>
                                            </p:txEl>
                                          </p:spTgt>
                                        </p:tgtEl>
                                        <p:attrNameLst>
                                          <p:attrName>style.visibility</p:attrName>
                                        </p:attrNameLst>
                                      </p:cBhvr>
                                      <p:to>
                                        <p:strVal val="visible"/>
                                      </p:to>
                                    </p:set>
                                    <p:animEffect transition="in" filter="checkerboard(across)">
                                      <p:cBhvr>
                                        <p:cTn id="19" dur="500"/>
                                        <p:tgtEl>
                                          <p:spTgt spid="23553">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23553">
                                            <p:txEl>
                                              <p:pRg st="5" end="5"/>
                                            </p:txEl>
                                          </p:spTgt>
                                        </p:tgtEl>
                                        <p:attrNameLst>
                                          <p:attrName>style.visibility</p:attrName>
                                        </p:attrNameLst>
                                      </p:cBhvr>
                                      <p:to>
                                        <p:strVal val="visible"/>
                                      </p:to>
                                    </p:set>
                                    <p:animEffect transition="in" filter="checkerboard(across)">
                                      <p:cBhvr>
                                        <p:cTn id="22" dur="500"/>
                                        <p:tgtEl>
                                          <p:spTgt spid="2355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857224" y="1000108"/>
            <a:ext cx="7072330" cy="50321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ثانيا: شركة الأموال:</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تعتمد في تكوينها على مقدار المبلغ من المال الذي يساهم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كل شريك وليس صفة الشريك فهي مجموعة من أموال لا اعتبار فيها لشخصية الشريك، ويترتب على ذلك أنه لا أثر لوفاة أحد الشركاء أو إفلاسه على استمرار الشركة ونشاطها وينطبق ذلك على شركة المساهمة.</a:t>
            </a:r>
            <a:endParaRPr lang="en-US" sz="2400" dirty="0" smtClean="0">
              <a:latin typeface="Arial" pitchFamily="34" charset="0"/>
              <a:ea typeface="Calibri" pitchFamily="34" charset="0"/>
              <a:cs typeface="Arial" pitchFamily="34" charset="0"/>
            </a:endParaRPr>
          </a:p>
          <a:p>
            <a:pPr marL="0" marR="0" lvl="0" indent="342900" algn="just"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ثالثا: الشركات ذات الطبيعة المختلفة: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وهي التي لا يسأل الشريك إلا عن حصته في رأس المال ولا يقسم رأس المال إلى أسهم فهي تجمع بين خصائص شركات الأشخاص والأموال وينطبق ذلك على شركة ذات المسؤولية المحدودة.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2529">
                                            <p:txEl>
                                              <p:pRg st="0" end="0"/>
                                            </p:txEl>
                                          </p:spTgt>
                                        </p:tgtEl>
                                        <p:attrNameLst>
                                          <p:attrName>style.visibility</p:attrName>
                                        </p:attrNameLst>
                                      </p:cBhvr>
                                      <p:to>
                                        <p:strVal val="visible"/>
                                      </p:to>
                                    </p:set>
                                    <p:anim calcmode="lin" valueType="num">
                                      <p:cBhvr>
                                        <p:cTn id="7" dur="500" fill="hold"/>
                                        <p:tgtEl>
                                          <p:spTgt spid="2252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252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252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22529">
                                            <p:txEl>
                                              <p:pRg st="1" end="1"/>
                                            </p:txEl>
                                          </p:spTgt>
                                        </p:tgtEl>
                                        <p:attrNameLst>
                                          <p:attrName>style.visibility</p:attrName>
                                        </p:attrNameLst>
                                      </p:cBhvr>
                                      <p:to>
                                        <p:strVal val="visible"/>
                                      </p:to>
                                    </p:set>
                                    <p:animEffect transition="in" filter="checkerboard(across)">
                                      <p:cBhvr>
                                        <p:cTn id="14" dur="500"/>
                                        <p:tgtEl>
                                          <p:spTgt spid="2252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22529">
                                            <p:txEl>
                                              <p:pRg st="2" end="2"/>
                                            </p:txEl>
                                          </p:spTgt>
                                        </p:tgtEl>
                                        <p:attrNameLst>
                                          <p:attrName>style.visibility</p:attrName>
                                        </p:attrNameLst>
                                      </p:cBhvr>
                                      <p:to>
                                        <p:strVal val="visible"/>
                                      </p:to>
                                    </p:set>
                                    <p:anim calcmode="lin" valueType="num">
                                      <p:cBhvr>
                                        <p:cTn id="19" dur="500" fill="hold"/>
                                        <p:tgtEl>
                                          <p:spTgt spid="22529">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2529">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22529">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22529">
                                            <p:txEl>
                                              <p:pRg st="3" end="3"/>
                                            </p:txEl>
                                          </p:spTgt>
                                        </p:tgtEl>
                                        <p:attrNameLst>
                                          <p:attrName>style.visibility</p:attrName>
                                        </p:attrNameLst>
                                      </p:cBhvr>
                                      <p:to>
                                        <p:strVal val="visible"/>
                                      </p:to>
                                    </p:set>
                                    <p:animEffect transition="in" filter="checkerboard(across)">
                                      <p:cBhvr>
                                        <p:cTn id="26" dur="500"/>
                                        <p:tgtEl>
                                          <p:spTgt spid="225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57158" y="928670"/>
            <a:ext cx="821537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Low" defTabSz="914400" rtl="1" eaLnBrk="1" fontAlgn="base" latinLnBrk="0" hangingPunct="1">
              <a:lnSpc>
                <a:spcPct val="15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المبحث الأول: شركة التضامن</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شركات التضامن من أسبق الشركات ظهورا يرجع أصلها إلى النظام الروماني، ولقد تناول المشرع الجزائري أحكام شركة التضامن في المواد 551 إلى 563 من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 إلا أنه لا يضع تعريفا لشركة التضامن كبعض التشريعات الأخرى وإنما تضمنت النصوص في طياتها خصائص شركة التضامن.</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عرفها الفقه بأنها الشركة التي تعمل تحت عنوان معين لها وتتألف مابين شخصين أو أكثر مسئولين بصفة شخصية ويوجه التضامن عن ديون الشركة ولهم صفة التاجر بمجرد اشتراكهم بالشركة.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5601">
                                            <p:txEl>
                                              <p:pRg st="0" end="0"/>
                                            </p:txEl>
                                          </p:spTgt>
                                        </p:tgtEl>
                                        <p:attrNameLst>
                                          <p:attrName>style.visibility</p:attrName>
                                        </p:attrNameLst>
                                      </p:cBhvr>
                                      <p:to>
                                        <p:strVal val="visible"/>
                                      </p:to>
                                    </p:set>
                                    <p:anim calcmode="lin" valueType="num">
                                      <p:cBhvr>
                                        <p:cTn id="7" dur="500" fill="hold"/>
                                        <p:tgtEl>
                                          <p:spTgt spid="2560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60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56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25601">
                                            <p:txEl>
                                              <p:pRg st="1" end="1"/>
                                            </p:txEl>
                                          </p:spTgt>
                                        </p:tgtEl>
                                        <p:attrNameLst>
                                          <p:attrName>style.visibility</p:attrName>
                                        </p:attrNameLst>
                                      </p:cBhvr>
                                      <p:to>
                                        <p:strVal val="visible"/>
                                      </p:to>
                                    </p:set>
                                    <p:animEffect transition="in" filter="checkerboard(across)">
                                      <p:cBhvr>
                                        <p:cTn id="14" dur="500"/>
                                        <p:tgtEl>
                                          <p:spTgt spid="25601">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25601">
                                            <p:txEl>
                                              <p:pRg st="2" end="2"/>
                                            </p:txEl>
                                          </p:spTgt>
                                        </p:tgtEl>
                                        <p:attrNameLst>
                                          <p:attrName>style.visibility</p:attrName>
                                        </p:attrNameLst>
                                      </p:cBhvr>
                                      <p:to>
                                        <p:strVal val="visible"/>
                                      </p:to>
                                    </p:set>
                                    <p:animEffect transition="in" filter="checkerboard(across)">
                                      <p:cBhvr>
                                        <p:cTn id="19" dur="500"/>
                                        <p:tgtEl>
                                          <p:spTgt spid="2560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857224" y="1071546"/>
            <a:ext cx="7358082" cy="38904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نصت المادة </a:t>
            </a:r>
            <a:r>
              <a:rPr kumimoji="0" lang="fr-FR"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551</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a:t>
            </a:r>
            <a:r>
              <a:rPr lang="fr-FR" sz="2800" baseline="-30000" dirty="0" smtClean="0">
                <a:latin typeface="Simplified Arabic" pitchFamily="18" charset="-78"/>
                <a:ea typeface="Calibri" pitchFamily="34" charset="0"/>
                <a:cs typeface="Simplified Arabic" pitchFamily="18" charset="-78"/>
              </a:rPr>
              <a:t>1</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 للشركاء بالتضامن صفة التاجر وهم مسئولون من غير تحديد وبالتضامن عن الديون الشركة ويستنتج من هذا التعريف مسؤولية جميع الشركاء الشخصية عن جميع ديون الشركة ولعل هذه الصفة هي التي تميز شركات التضامن عن غيرها.</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 calcmode="lin" valueType="num">
                                      <p:cBhvr additive="base">
                                        <p:cTn id="7" dur="500" fill="hold"/>
                                        <p:tgtEl>
                                          <p:spTgt spid="2150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642910" y="1428736"/>
            <a:ext cx="7715304"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المطلب الأول: خصائص شركة التضامن.</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لقد نصت المادتان </a:t>
            </a:r>
            <a:r>
              <a:rPr kumimoji="0" lang="fr-FR"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551</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_</a:t>
            </a:r>
            <a:r>
              <a:rPr kumimoji="0" lang="fr-FR"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552</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من </a:t>
            </a:r>
            <a:r>
              <a:rPr kumimoji="0" lang="ar-DZ" sz="28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 على مميزات </a:t>
            </a:r>
            <a:r>
              <a:rPr lang="ar-DZ" sz="2800" dirty="0" smtClean="0">
                <a:latin typeface="Simplified Arabic" pitchFamily="18" charset="-78"/>
                <a:ea typeface="Calibri" pitchFamily="34" charset="0"/>
                <a:cs typeface="Simplified Arabic" pitchFamily="18" charset="-78"/>
              </a:rPr>
              <a:t>شركة التضامن.</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tabLst/>
            </a:pPr>
            <a:r>
              <a:rPr kumimoji="0" lang="fr-FR"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a:t>
            </a:r>
            <a:r>
              <a:rPr kumimoji="0" lang="ar-DZ"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.عنوان الشركة</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نصت المادة </a:t>
            </a:r>
            <a:r>
              <a:rPr kumimoji="0" lang="fr-FR"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552</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ق.ت على أنه:«يتألف عنوان الشركة من أسماء جميع الشركاء أو من اسم أحدهم أو أكثر...»</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7649">
                                            <p:txEl>
                                              <p:pRg st="0" end="0"/>
                                            </p:txEl>
                                          </p:spTgt>
                                        </p:tgtEl>
                                        <p:attrNameLst>
                                          <p:attrName>style.visibility</p:attrName>
                                        </p:attrNameLst>
                                      </p:cBhvr>
                                      <p:to>
                                        <p:strVal val="visible"/>
                                      </p:to>
                                    </p:set>
                                    <p:anim calcmode="lin" valueType="num">
                                      <p:cBhvr>
                                        <p:cTn id="7" dur="500" fill="hold"/>
                                        <p:tgtEl>
                                          <p:spTgt spid="2764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64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64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7649">
                                            <p:txEl>
                                              <p:pRg st="1" end="1"/>
                                            </p:txEl>
                                          </p:spTgt>
                                        </p:tgtEl>
                                        <p:attrNameLst>
                                          <p:attrName>style.visibility</p:attrName>
                                        </p:attrNameLst>
                                      </p:cBhvr>
                                      <p:to>
                                        <p:strVal val="visible"/>
                                      </p:to>
                                    </p:set>
                                    <p:anim calcmode="lin" valueType="num">
                                      <p:cBhvr additive="base">
                                        <p:cTn id="14" dur="500" fill="hold"/>
                                        <p:tgtEl>
                                          <p:spTgt spid="27649">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764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27649">
                                            <p:txEl>
                                              <p:pRg st="2" end="2"/>
                                            </p:txEl>
                                          </p:spTgt>
                                        </p:tgtEl>
                                        <p:attrNameLst>
                                          <p:attrName>style.visibility</p:attrName>
                                        </p:attrNameLst>
                                      </p:cBhvr>
                                      <p:to>
                                        <p:strVal val="visible"/>
                                      </p:to>
                                    </p:set>
                                    <p:animEffect transition="in" filter="checkerboard(across)">
                                      <p:cBhvr>
                                        <p:cTn id="20" dur="500"/>
                                        <p:tgtEl>
                                          <p:spTgt spid="276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428596" y="714356"/>
            <a:ext cx="8001024"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اكتساب الشريك صفة التاجر:</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يكتسب الشخص صفة التاجر، بمجرد اشتراكه في شركة التضامن حتى ولو لم يسبق له احتراف التجارة من قبل وهذا ما أشارت إليه المادة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551</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a:t>
            </a:r>
            <a:r>
              <a:rPr kumimoji="0" lang="ar-DZ" sz="2400" b="0" i="0" u="none" strike="noStrike" cap="none" normalizeH="0" baseline="-30000" dirty="0" smtClean="0">
                <a:ln>
                  <a:noFill/>
                </a:ln>
                <a:solidFill>
                  <a:schemeClr val="tx1"/>
                </a:solidFill>
                <a:effectLst/>
                <a:latin typeface="Simplified Arabic" pitchFamily="18" charset="-78"/>
                <a:ea typeface="Calibri" pitchFamily="34" charset="0"/>
                <a:cs typeface="Simplified Arabic" pitchFamily="18" charset="-78"/>
              </a:rPr>
              <a:t>1</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.ت«للشركاء بالتضامن صفة التاجر» ويستنتج من اعتبار الشريك المتضامن تاجرا.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_وجود توافر الأهلية الكاملة في الشريك المتضامن.</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_ يؤدي شهر إفلاس الشركة إلى شهر إفلاس جميع الشركاء المتضامنين.</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في حالة إفلاس أحد الشركاء أو منعه من ممارسة مهنته التجارية أو فقدان الأهلية تنحل الشركة ما لم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ينص</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القانون الأساسي على استمرارها أو يقرر باقي الشركاء ذلك بإجماع الآراء وهذا ما نصت عليه المادة </a:t>
            </a:r>
            <a:r>
              <a:rPr lang="fr-FR" sz="2400" dirty="0" smtClean="0">
                <a:latin typeface="Simplified Arabic" pitchFamily="18" charset="-78"/>
                <a:ea typeface="Calibri" pitchFamily="34" charset="0"/>
                <a:cs typeface="Simplified Arabic" pitchFamily="18" charset="-78"/>
              </a:rPr>
              <a:t>563</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_ يترتب على اكتساب الشريك صفة التاجر خضوعه لالتزامات التجار.</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6625">
                                            <p:txEl>
                                              <p:pRg st="0" end="0"/>
                                            </p:txEl>
                                          </p:spTgt>
                                        </p:tgtEl>
                                        <p:attrNameLst>
                                          <p:attrName>style.visibility</p:attrName>
                                        </p:attrNameLst>
                                      </p:cBhvr>
                                      <p:to>
                                        <p:strVal val="visible"/>
                                      </p:to>
                                    </p:set>
                                    <p:animEffect transition="in" filter="checkerboard(across)">
                                      <p:cBhvr>
                                        <p:cTn id="7" dur="500"/>
                                        <p:tgtEl>
                                          <p:spTgt spid="2662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6625">
                                            <p:txEl>
                                              <p:pRg st="1" end="1"/>
                                            </p:txEl>
                                          </p:spTgt>
                                        </p:tgtEl>
                                        <p:attrNameLst>
                                          <p:attrName>style.visibility</p:attrName>
                                        </p:attrNameLst>
                                      </p:cBhvr>
                                      <p:to>
                                        <p:strVal val="visible"/>
                                      </p:to>
                                    </p:set>
                                    <p:animEffect transition="in" filter="checkerboard(across)">
                                      <p:cBhvr>
                                        <p:cTn id="10" dur="500"/>
                                        <p:tgtEl>
                                          <p:spTgt spid="26625">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26625">
                                            <p:txEl>
                                              <p:pRg st="2" end="2"/>
                                            </p:txEl>
                                          </p:spTgt>
                                        </p:tgtEl>
                                        <p:attrNameLst>
                                          <p:attrName>style.visibility</p:attrName>
                                        </p:attrNameLst>
                                      </p:cBhvr>
                                      <p:to>
                                        <p:strVal val="visible"/>
                                      </p:to>
                                    </p:set>
                                    <p:animEffect transition="in" filter="checkerboard(across)">
                                      <p:cBhvr>
                                        <p:cTn id="13" dur="500"/>
                                        <p:tgtEl>
                                          <p:spTgt spid="26625">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26625">
                                            <p:txEl>
                                              <p:pRg st="3" end="3"/>
                                            </p:txEl>
                                          </p:spTgt>
                                        </p:tgtEl>
                                        <p:attrNameLst>
                                          <p:attrName>style.visibility</p:attrName>
                                        </p:attrNameLst>
                                      </p:cBhvr>
                                      <p:to>
                                        <p:strVal val="visible"/>
                                      </p:to>
                                    </p:set>
                                    <p:animEffect transition="in" filter="checkerboard(across)">
                                      <p:cBhvr>
                                        <p:cTn id="16" dur="500"/>
                                        <p:tgtEl>
                                          <p:spTgt spid="26625">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26625">
                                            <p:txEl>
                                              <p:pRg st="4" end="4"/>
                                            </p:txEl>
                                          </p:spTgt>
                                        </p:tgtEl>
                                        <p:attrNameLst>
                                          <p:attrName>style.visibility</p:attrName>
                                        </p:attrNameLst>
                                      </p:cBhvr>
                                      <p:to>
                                        <p:strVal val="visible"/>
                                      </p:to>
                                    </p:set>
                                    <p:animEffect transition="in" filter="checkerboard(across)">
                                      <p:cBhvr>
                                        <p:cTn id="19" dur="500"/>
                                        <p:tgtEl>
                                          <p:spTgt spid="266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214414" y="740171"/>
            <a:ext cx="757242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just" defTabSz="914400" rtl="1" eaLnBrk="1" fontAlgn="base" latinLnBrk="0" hangingPunct="1">
              <a:lnSpc>
                <a:spcPct val="15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3</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.المسؤولية الشخصية والتضامنية للشريك</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يعتبر جميع الشركاء في شركات التضامن مسئولين عن ديون الشركة لا بالنسبة لحصتهم في رأسمال الشركة فحسب، بل وبجميع ثروتهم الشخصية، وتعتبر هذه المسؤولية غير محدودة وهي من ركن أساسي في شركات الأشخاص نصت المادة 551 تجاري «للشركاء بالتضامن صفة التاجر وهم مسئولون من غير تحديد وبالتضامن عن ديون الشركة، فالتضامن هنا قانوني لا يجوز استبعاده حتى ولو اشترط الشركاء ذلك في عقد الشركة، يظل الشريك مسئولا عن ديون الشركة مسؤولية شخصية وتضامنية عن الديون التي نشأت في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دمة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8673">
                                            <p:txEl>
                                              <p:pRg st="0" end="0"/>
                                            </p:txEl>
                                          </p:spTgt>
                                        </p:tgtEl>
                                        <p:attrNameLst>
                                          <p:attrName>style.visibility</p:attrName>
                                        </p:attrNameLst>
                                      </p:cBhvr>
                                      <p:to>
                                        <p:strVal val="visible"/>
                                      </p:to>
                                    </p:set>
                                    <p:animEffect transition="in" filter="checkerboard(across)">
                                      <p:cBhvr>
                                        <p:cTn id="7" dur="500"/>
                                        <p:tgtEl>
                                          <p:spTgt spid="2867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8673">
                                            <p:txEl>
                                              <p:pRg st="1" end="1"/>
                                            </p:txEl>
                                          </p:spTgt>
                                        </p:tgtEl>
                                        <p:attrNameLst>
                                          <p:attrName>style.visibility</p:attrName>
                                        </p:attrNameLst>
                                      </p:cBhvr>
                                      <p:to>
                                        <p:strVal val="visible"/>
                                      </p:to>
                                    </p:set>
                                    <p:animEffect transition="in" filter="checkerboard(across)">
                                      <p:cBhvr>
                                        <p:cTn id="10" dur="500"/>
                                        <p:tgtEl>
                                          <p:spTgt spid="2867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390</TotalTime>
  <Words>1642</Words>
  <Application>Microsoft Office PowerPoint</Application>
  <PresentationFormat>Affichage à l'écran (4:3)</PresentationFormat>
  <Paragraphs>56</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تدفق</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dc:title>
  <dc:creator>SAMI</dc:creator>
  <cp:lastModifiedBy>hp</cp:lastModifiedBy>
  <cp:revision>108</cp:revision>
  <dcterms:created xsi:type="dcterms:W3CDTF">2013-05-04T01:02:08Z</dcterms:created>
  <dcterms:modified xsi:type="dcterms:W3CDTF">2015-10-07T04:44:29Z</dcterms:modified>
</cp:coreProperties>
</file>