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0467-C5AD-4205-BDD7-D94FCE03A119}" type="datetimeFigureOut">
              <a:rPr lang="fr-FR" smtClean="0"/>
              <a:pPr/>
              <a:t>08/05/2021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5396-8C13-454F-ADA1-3B47BC9001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0467-C5AD-4205-BDD7-D94FCE03A119}" type="datetimeFigureOut">
              <a:rPr lang="fr-FR" smtClean="0"/>
              <a:pPr/>
              <a:t>08/05/2021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5396-8C13-454F-ADA1-3B47BC9001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0467-C5AD-4205-BDD7-D94FCE03A119}" type="datetimeFigureOut">
              <a:rPr lang="fr-FR" smtClean="0"/>
              <a:pPr/>
              <a:t>08/05/2021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5396-8C13-454F-ADA1-3B47BC9001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0467-C5AD-4205-BDD7-D94FCE03A119}" type="datetimeFigureOut">
              <a:rPr lang="fr-FR" smtClean="0"/>
              <a:pPr/>
              <a:t>08/05/2021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5396-8C13-454F-ADA1-3B47BC9001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0467-C5AD-4205-BDD7-D94FCE03A119}" type="datetimeFigureOut">
              <a:rPr lang="fr-FR" smtClean="0"/>
              <a:pPr/>
              <a:t>08/05/2021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5396-8C13-454F-ADA1-3B47BC9001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0467-C5AD-4205-BDD7-D94FCE03A119}" type="datetimeFigureOut">
              <a:rPr lang="fr-FR" smtClean="0"/>
              <a:pPr/>
              <a:t>08/05/2021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5396-8C13-454F-ADA1-3B47BC9001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0467-C5AD-4205-BDD7-D94FCE03A119}" type="datetimeFigureOut">
              <a:rPr lang="fr-FR" smtClean="0"/>
              <a:pPr/>
              <a:t>08/05/2021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5396-8C13-454F-ADA1-3B47BC9001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0467-C5AD-4205-BDD7-D94FCE03A119}" type="datetimeFigureOut">
              <a:rPr lang="fr-FR" smtClean="0"/>
              <a:pPr/>
              <a:t>08/05/2021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5396-8C13-454F-ADA1-3B47BC9001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0467-C5AD-4205-BDD7-D94FCE03A119}" type="datetimeFigureOut">
              <a:rPr lang="fr-FR" smtClean="0"/>
              <a:pPr/>
              <a:t>08/05/2021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5396-8C13-454F-ADA1-3B47BC9001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0467-C5AD-4205-BDD7-D94FCE03A119}" type="datetimeFigureOut">
              <a:rPr lang="fr-FR" smtClean="0"/>
              <a:pPr/>
              <a:t>08/05/2021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5396-8C13-454F-ADA1-3B47BC9001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0467-C5AD-4205-BDD7-D94FCE03A119}" type="datetimeFigureOut">
              <a:rPr lang="fr-FR" smtClean="0"/>
              <a:pPr/>
              <a:t>08/05/2021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5396-8C13-454F-ADA1-3B47BC9001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30467-C5AD-4205-BDD7-D94FCE03A119}" type="datetimeFigureOut">
              <a:rPr lang="fr-FR" smtClean="0"/>
              <a:pPr/>
              <a:t>08/05/2021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45396-8C13-454F-ADA1-3B47BC9001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 système consonantique du français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6600" b="1" dirty="0" smtClean="0">
                <a:solidFill>
                  <a:srgbClr val="FF0000"/>
                </a:solidFill>
              </a:rPr>
              <a:t>Activités</a:t>
            </a:r>
            <a:endParaRPr lang="fr-FR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928670"/>
            <a:ext cx="57864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Commencent par une bilabiale 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Manger/ pâture /salon /blanchir/ talus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857364"/>
            <a:ext cx="72866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Commencent par une v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laire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Gamme/ Pot/ kilo/ lustre/ g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mir/ chlore /graver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786058"/>
            <a:ext cx="60596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Commencent par une labiodentale 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Fl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trir/ casser/ chômage/ vall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e/ facile/ philo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3786190"/>
            <a:ext cx="69294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Commencent par une consonne alvéolaire 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Zipper/ niche/ livre/ tigre/ citron/ digue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4929198"/>
            <a:ext cx="52180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Commencent par une consonne palatale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Chat/ las/ tas/ taille/ baille/ caille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072206"/>
            <a:ext cx="72138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Terminent par une fricative 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Race/ bouche/ parking/ bref/ toque/ peine/ rose/ datte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" y="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Exercice n °01 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Rep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rez dans les mots suivants le trait articulatoire mentionn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5715016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Débutent par une chuintante 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Christianisme/ bravoure/ chamelier/ gentille/ crevette/ cholestérol/ Trafiquant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57534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Terminent par une nasale 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Pleine/ femme/ r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gle/ blanc/ bagne/ viking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1214422"/>
            <a:ext cx="58721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Terminent par une occlusive 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Flatte/ pr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alable/ pomme/ verbe/ lisse/ liste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2571744"/>
            <a:ext cx="41376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Commencent par une latérale 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Robe/ lotte/ flotte/ nulle/ ligne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3971932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soulignez les mots dont la consonne médiane (placée au milieu) est voisée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paquebot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 mésange/ manière/ solide/ sauvage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Exercice n °02</a:t>
            </a:r>
            <a:endParaRPr lang="fr-FR" sz="2800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928670"/>
            <a:ext cx="91440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Quels phones correspondent aux descriptions suivantes ? 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Occlusive, orale, apico-alvéolaire, voisée. </a:t>
            </a:r>
            <a:endParaRPr lang="fr-FR" sz="3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Fricative, orale, labiodentale, voisée.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Occlusive, nasale, dorso-palatale, voisée.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Occlusive, orale, dorso-vélaire, sourde. 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Fricative, orale, apico-alvéolaire, sonore.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Fricative, orale, </a:t>
            </a:r>
            <a:r>
              <a:rPr kumimoji="0" lang="fr-F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dorso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-uvulaire, voisée.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fr-FR" sz="4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Corrigé des exercices </a:t>
            </a:r>
            <a:endParaRPr lang="fr-FR" sz="4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857232"/>
            <a:ext cx="57864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fr-FR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Commence</a:t>
            </a:r>
            <a:r>
              <a:rPr kumimoji="0" lang="fr-F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 une bilabiale 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Manger/ pâture /salon /blanchir/ talus</a:t>
            </a:r>
            <a:endParaRPr kumimoji="0" lang="fr-FR" sz="2800" i="0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928802"/>
            <a:ext cx="72866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Commence</a:t>
            </a:r>
            <a:r>
              <a:rPr kumimoji="0" lang="fr-F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 une v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laire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Gamme/ Pot/ kilo/ lustre/ g</a:t>
            </a:r>
            <a:r>
              <a:rPr kumimoji="0" lang="fr-FR" sz="2000" i="0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mir/ chlore /graver </a:t>
            </a:r>
            <a:endParaRPr kumimoji="0" lang="fr-FR" sz="280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14686"/>
            <a:ext cx="48429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fr-FR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Commence</a:t>
            </a:r>
            <a:r>
              <a:rPr kumimoji="0" lang="fr-F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 une labiodentale 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Fl</a:t>
            </a:r>
            <a:r>
              <a:rPr kumimoji="0" lang="fr-FR" sz="2000" i="0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trir/ casser/ chômage/ vall</a:t>
            </a:r>
            <a:r>
              <a:rPr kumimoji="0" lang="fr-FR" sz="2000" i="0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e/ facile/ philo </a:t>
            </a:r>
            <a:endParaRPr kumimoji="0" lang="fr-FR" sz="280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4071942"/>
            <a:ext cx="692945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Commence par une consonne apico-alvéolaire 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Zipper/ niche/ </a:t>
            </a:r>
            <a:r>
              <a:rPr kumimoji="0" lang="fr-FR" sz="2000" i="0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00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ivre/ tigre/ citron/ digue</a:t>
            </a:r>
            <a:endParaRPr kumimoji="0" lang="fr-FR" sz="2800" i="0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5000636"/>
            <a:ext cx="42450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Commence</a:t>
            </a:r>
            <a:r>
              <a:rPr kumimoji="0" lang="fr-F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 une consonne palatale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00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Chat/ las/ tas/ taille/ baille/ caille </a:t>
            </a:r>
            <a:endParaRPr kumimoji="0" lang="fr-FR" sz="2800" i="0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5786454"/>
            <a:ext cx="56861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fr-FR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 t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ermine</a:t>
            </a:r>
            <a:r>
              <a:rPr kumimoji="0" lang="fr-F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 une fricative 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Race/ bouche/ parking/ bref/ toque/ peine/ rose/ datte </a:t>
            </a:r>
            <a:endParaRPr kumimoji="0" lang="fr-FR" sz="2800" i="0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" y="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Exercice n °01 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Rep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rez dans les mots suivants le trait articulatoire mentionn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0" y="1214422"/>
            <a:ext cx="3925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anger/ 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âture /salon /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lanchir/ talus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-71470" y="2571744"/>
            <a:ext cx="57150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amme/ Pot/ 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ilo/ lustre/ g</a:t>
            </a:r>
            <a:r>
              <a:rPr lang="fr-FR" sz="2000" b="1" dirty="0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mir/ 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lore /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raver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43438" y="3571876"/>
            <a:ext cx="4596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fr-FR" b="1" dirty="0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trir/ casser/ chômage/ 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all</a:t>
            </a:r>
            <a:r>
              <a:rPr lang="fr-FR" b="1" dirty="0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e/ 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acile/ 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ilo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57686" y="4416990"/>
            <a:ext cx="4025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ipper/ 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iche/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ivre/ 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igre/ 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itron/ 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igue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86182" y="5357826"/>
            <a:ext cx="3429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at/ las/ tas/ taille/ baille/ caille 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-32" y="6429396"/>
            <a:ext cx="6572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e/ bou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e/ parking/ bre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toque/ peine/ ro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 datte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521495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Soulignez les mots </a:t>
            </a:r>
            <a:r>
              <a:rPr lang="fr-FR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qui débute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 une chuintante 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Christianisme/ bravoure/ chamelier/ gentille/ crevette/ cholestérol/ Trafiquant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408958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 t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ermine par une nasale 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Pleine/ femme/ r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gle/ bagne/ viking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1214422"/>
            <a:ext cx="49183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 t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erminent par une occlusive 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Flatte/ pr</a:t>
            </a:r>
            <a:r>
              <a:rPr kumimoji="0" lang="fr-FR" sz="2000" b="1" i="0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1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alab</a:t>
            </a:r>
            <a:r>
              <a:rPr kumimoji="0" lang="fr-FR" sz="2000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000" b="1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e/ pomme/ verbe/ lisse/ liste </a:t>
            </a:r>
            <a:endParaRPr kumimoji="0" lang="fr-FR" sz="32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2571744"/>
            <a:ext cx="354937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Commence par une latérale 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Robe/ lotte/ flotte/ nulle/ ligne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378619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oulignez les mots dont la consonne médiane (placée au milieu) est voisée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Tracer/ paquebot/ mésange/ manière/ solide/ sauvage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714356"/>
            <a:ext cx="57150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Plei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e/ fem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e/ r</a:t>
            </a:r>
            <a:r>
              <a:rPr lang="fr-FR" sz="2000" b="1" dirty="0"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gle/ ba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gn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e/ vik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55426" y="2857496"/>
            <a:ext cx="34740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Robe/ 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otte/ flotte/ nulle/ 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igne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406" y="4500570"/>
            <a:ext cx="7000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paquebot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 mé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ange/ ma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ière/ so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ide/ sau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age</a:t>
            </a:r>
            <a:endParaRPr lang="fr-FR" sz="2000" dirty="0"/>
          </a:p>
        </p:txBody>
      </p:sp>
      <p:sp>
        <p:nvSpPr>
          <p:cNvPr id="13" name="Rectangle 12"/>
          <p:cNvSpPr/>
          <p:nvPr/>
        </p:nvSpPr>
        <p:spPr>
          <a:xfrm>
            <a:off x="0" y="6029286"/>
            <a:ext cx="8715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Christianisme/ bravoure/ 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amelier/ 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entille/ crevette/ cholestérol/ Trafiquant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-32" y="2000240"/>
            <a:ext cx="4918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Fla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tt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e/ pr</a:t>
            </a:r>
            <a:r>
              <a:rPr lang="fr-FR" sz="2000" b="1" dirty="0"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alab</a:t>
            </a:r>
            <a:r>
              <a:rPr kumimoji="0" lang="fr-FR" sz="2000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e/ pom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e/ ver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e/ lisse/ lis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14291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Exercice n °02</a:t>
            </a:r>
            <a:r>
              <a:rPr kumimoji="0" lang="fr-FR" sz="2400" b="1" i="1" u="none" strike="noStrike" cap="none" normalizeH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Quels phones correspondent aux descriptions suivantes ? 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8070" y="1785926"/>
            <a:ext cx="59170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Fricative, orale, labiodentale, voisée</a:t>
            </a:r>
            <a:endParaRPr lang="fr-FR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285720" y="2500306"/>
            <a:ext cx="6696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Occlusive, nasale, dorso-palatale, voisée. </a:t>
            </a:r>
          </a:p>
        </p:txBody>
      </p:sp>
      <p:sp>
        <p:nvSpPr>
          <p:cNvPr id="8" name="Rectangle 7"/>
          <p:cNvSpPr/>
          <p:nvPr/>
        </p:nvSpPr>
        <p:spPr>
          <a:xfrm>
            <a:off x="285720" y="3143248"/>
            <a:ext cx="65373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Occlusive, orale, dorso-vélaire, sourde.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20" y="3857628"/>
            <a:ext cx="65596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Fricative, orale, apico-alvéolaire, sonore.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5720" y="4572008"/>
            <a:ext cx="62888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Fricative, orale, </a:t>
            </a: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dorso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-uvulaire, voisée.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720" y="1071546"/>
            <a:ext cx="67440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Occlusive, orale, apico-alvéolaire, voisée. </a:t>
            </a:r>
            <a:endParaRPr lang="fr-FR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57950" y="1714488"/>
            <a:ext cx="6623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[v]</a:t>
            </a:r>
            <a:endParaRPr lang="fr-FR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8016" y="2500306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[ɲ]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857367" y="1000108"/>
            <a:ext cx="8579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[d]</a:t>
            </a:r>
            <a:endParaRPr lang="fr-FR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15140" y="3214686"/>
            <a:ext cx="6254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[k]</a:t>
            </a:r>
            <a:endParaRPr lang="fr-FR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72264" y="3857628"/>
            <a:ext cx="583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[z]</a:t>
            </a:r>
            <a:endParaRPr lang="fr-FR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00826" y="4500570"/>
            <a:ext cx="6928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ʁ</a:t>
            </a:r>
            <a:r>
              <a:rPr lang="fr-F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fr-FR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00892" y="3857628"/>
            <a:ext cx="5245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[l]</a:t>
            </a:r>
            <a:endParaRPr lang="fr-FR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358082" y="2571744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gn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705</Words>
  <Application>Microsoft Office PowerPoint</Application>
  <PresentationFormat>Affichage à l'écran (4:3)</PresentationFormat>
  <Paragraphs>91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Le système consonantique du français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système consonantique du français</dc:title>
  <dc:creator>mr</dc:creator>
  <cp:lastModifiedBy>mr</cp:lastModifiedBy>
  <cp:revision>9</cp:revision>
  <dcterms:created xsi:type="dcterms:W3CDTF">2021-04-22T13:25:02Z</dcterms:created>
  <dcterms:modified xsi:type="dcterms:W3CDTF">2021-05-08T03:43:59Z</dcterms:modified>
</cp:coreProperties>
</file>