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36"/>
  </p:notesMasterIdLst>
  <p:sldIdLst>
    <p:sldId id="256" r:id="rId2"/>
    <p:sldId id="258" r:id="rId3"/>
    <p:sldId id="259" r:id="rId4"/>
    <p:sldId id="296" r:id="rId5"/>
    <p:sldId id="289" r:id="rId6"/>
    <p:sldId id="297" r:id="rId7"/>
    <p:sldId id="261" r:id="rId8"/>
    <p:sldId id="262" r:id="rId9"/>
    <p:sldId id="263" r:id="rId10"/>
    <p:sldId id="264" r:id="rId11"/>
    <p:sldId id="265" r:id="rId12"/>
    <p:sldId id="267" r:id="rId13"/>
    <p:sldId id="268" r:id="rId14"/>
    <p:sldId id="269" r:id="rId15"/>
    <p:sldId id="271" r:id="rId16"/>
    <p:sldId id="270" r:id="rId17"/>
    <p:sldId id="272" r:id="rId18"/>
    <p:sldId id="292" r:id="rId19"/>
    <p:sldId id="274" r:id="rId20"/>
    <p:sldId id="294" r:id="rId21"/>
    <p:sldId id="275" r:id="rId22"/>
    <p:sldId id="276" r:id="rId23"/>
    <p:sldId id="277" r:id="rId24"/>
    <p:sldId id="278" r:id="rId25"/>
    <p:sldId id="279" r:id="rId26"/>
    <p:sldId id="280" r:id="rId27"/>
    <p:sldId id="293" r:id="rId28"/>
    <p:sldId id="281" r:id="rId29"/>
    <p:sldId id="282" r:id="rId30"/>
    <p:sldId id="283" r:id="rId31"/>
    <p:sldId id="284" r:id="rId32"/>
    <p:sldId id="285" r:id="rId33"/>
    <p:sldId id="286" r:id="rId34"/>
    <p:sldId id="287" r:id="rId3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1620" autoAdjust="0"/>
  </p:normalViewPr>
  <p:slideViewPr>
    <p:cSldViewPr>
      <p:cViewPr varScale="1">
        <p:scale>
          <a:sx n="56" d="100"/>
          <a:sy n="56" d="100"/>
        </p:scale>
        <p:origin x="-1556" y="-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803260-8DBF-4B7E-B9FC-C10603634352}" type="datetimeFigureOut">
              <a:rPr lang="fr-FR" smtClean="0"/>
              <a:t>24/12/2022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9BCFF1-967D-4294-8701-E57D02E321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65978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9BCFF1-967D-4294-8701-E57D02E32161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58934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9BCFF1-967D-4294-8701-E57D02E32161}" type="slidenum">
              <a:rPr lang="fr-FR" smtClean="0"/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14274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9BCFF1-967D-4294-8701-E57D02E32161}" type="slidenum">
              <a:rPr lang="fr-FR" smtClean="0"/>
              <a:t>23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600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9BCFF1-967D-4294-8701-E57D02E32161}" type="slidenum">
              <a:rPr lang="fr-FR" smtClean="0"/>
              <a:t>30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61039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9BCFF1-967D-4294-8701-E57D02E32161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76684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9BCFF1-967D-4294-8701-E57D02E32161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08197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9BCFF1-967D-4294-8701-E57D02E32161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12412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9BCFF1-967D-4294-8701-E57D02E32161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19159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9BCFF1-967D-4294-8701-E57D02E32161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29227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9BCFF1-967D-4294-8701-E57D02E32161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8433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9BCFF1-967D-4294-8701-E57D02E32161}" type="slidenum">
              <a:rPr lang="fr-FR" smtClean="0"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18742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9BCFF1-967D-4294-8701-E57D02E32161}" type="slidenum">
              <a:rPr lang="fr-FR" smtClean="0"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1249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le rect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grpSp>
        <p:nvGrpSpPr>
          <p:cNvPr id="2" name="Groupe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e lib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e lib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e lib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necteur droit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FA0CEDB-3767-417B-89D0-3DA965F25FDD}" type="datetimeFigureOut">
              <a:rPr lang="fr-FR" smtClean="0"/>
              <a:t>24/12/2022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1B9F5B-565F-433D-A78A-C13A54CD44E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A0CEDB-3767-417B-89D0-3DA965F25FDD}" type="datetimeFigureOut">
              <a:rPr lang="fr-FR" smtClean="0"/>
              <a:t>24/12/2022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1B9F5B-565F-433D-A78A-C13A54CD44E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A0CEDB-3767-417B-89D0-3DA965F25FDD}" type="datetimeFigureOut">
              <a:rPr lang="fr-FR" smtClean="0"/>
              <a:t>24/12/2022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1B9F5B-565F-433D-A78A-C13A54CD44E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A0CEDB-3767-417B-89D0-3DA965F25FDD}" type="datetimeFigureOut">
              <a:rPr lang="fr-FR" smtClean="0"/>
              <a:t>24/12/2022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1B9F5B-565F-433D-A78A-C13A54CD44E7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A0CEDB-3767-417B-89D0-3DA965F25FDD}" type="datetimeFigureOut">
              <a:rPr lang="fr-FR" smtClean="0"/>
              <a:t>24/12/2022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1B9F5B-565F-433D-A78A-C13A54CD44E7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A0CEDB-3767-417B-89D0-3DA965F25FDD}" type="datetimeFigureOut">
              <a:rPr lang="fr-FR" smtClean="0"/>
              <a:t>24/12/2022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1B9F5B-565F-433D-A78A-C13A54CD44E7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A0CEDB-3767-417B-89D0-3DA965F25FDD}" type="datetimeFigureOut">
              <a:rPr lang="fr-FR" smtClean="0"/>
              <a:t>24/12/2022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1B9F5B-565F-433D-A78A-C13A54CD44E7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A0CEDB-3767-417B-89D0-3DA965F25FDD}" type="datetimeFigureOut">
              <a:rPr lang="fr-FR" smtClean="0"/>
              <a:t>24/12/2022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1B9F5B-565F-433D-A78A-C13A54CD44E7}" type="slidenum">
              <a:rPr lang="fr-FR" smtClean="0"/>
              <a:t>‹N°›</a:t>
            </a:fld>
            <a:endParaRPr lang="fr-FR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A0CEDB-3767-417B-89D0-3DA965F25FDD}" type="datetimeFigureOut">
              <a:rPr lang="fr-FR" smtClean="0"/>
              <a:t>24/12/2022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1B9F5B-565F-433D-A78A-C13A54CD44E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FA0CEDB-3767-417B-89D0-3DA965F25FDD}" type="datetimeFigureOut">
              <a:rPr lang="fr-FR" smtClean="0"/>
              <a:t>24/12/2022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1B9F5B-565F-433D-A78A-C13A54CD44E7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FA0CEDB-3767-417B-89D0-3DA965F25FDD}" type="datetimeFigureOut">
              <a:rPr lang="fr-FR" smtClean="0"/>
              <a:t>24/12/2022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1B9F5B-565F-433D-A78A-C13A54CD44E7}" type="slidenum">
              <a:rPr lang="fr-FR" smtClean="0"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angle rect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necteur droit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e lib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e lib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angle rect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necteur droit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FA0CEDB-3767-417B-89D0-3DA965F25FDD}" type="datetimeFigureOut">
              <a:rPr lang="fr-FR" smtClean="0"/>
              <a:t>24/12/2022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1B9F5B-565F-433D-A78A-C13A54CD44E7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6.png"/><Relationship Id="rId16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5" Type="http://schemas.openxmlformats.org/officeDocument/2006/relationships/image" Target="../media/image1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Relationship Id="rId1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2420888"/>
            <a:ext cx="8164804" cy="156966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4800" b="1" spc="50" dirty="0">
                <a:ln w="1143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</a:t>
            </a:r>
            <a:r>
              <a:rPr lang="fr-FR" sz="4800" b="1" spc="50" dirty="0" smtClean="0">
                <a:ln w="1143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thique et déontologie  Universitaire</a:t>
            </a:r>
            <a:endParaRPr lang="fr-FR" sz="4800" b="1" spc="50" dirty="0">
              <a:ln w="11430"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3365" y="4725144"/>
            <a:ext cx="2466975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ZoneTexte 1"/>
          <p:cNvSpPr txBox="1"/>
          <p:nvPr/>
        </p:nvSpPr>
        <p:spPr>
          <a:xfrm>
            <a:off x="1907704" y="5013176"/>
            <a:ext cx="36724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DZ" sz="2000" dirty="0" smtClean="0"/>
              <a:t>الاخلاقيات و </a:t>
            </a:r>
            <a:r>
              <a:rPr lang="ar-DZ" sz="2000" dirty="0" err="1" smtClean="0"/>
              <a:t>الاداب</a:t>
            </a:r>
            <a:r>
              <a:rPr lang="ar-DZ" sz="2000" dirty="0" smtClean="0"/>
              <a:t> </a:t>
            </a:r>
            <a:r>
              <a:rPr lang="ar-DZ" sz="2000" dirty="0" err="1" smtClean="0"/>
              <a:t>الحامعية</a:t>
            </a:r>
            <a:r>
              <a:rPr lang="ar-DZ" sz="2000" dirty="0" smtClean="0"/>
              <a:t> 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249623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43608" y="404664"/>
            <a:ext cx="7776864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1200" b="0" i="0" u="none" strike="noStrike" baseline="0" dirty="0" smtClean="0">
              <a:solidFill>
                <a:srgbClr val="000000"/>
              </a:solidFill>
              <a:latin typeface="Century Gothic"/>
            </a:endParaRPr>
          </a:p>
          <a:p>
            <a:r>
              <a:rPr lang="fr-FR" b="1" dirty="0" smtClean="0">
                <a:solidFill>
                  <a:srgbClr val="C00000"/>
                </a:solidFill>
                <a:latin typeface="Century Gothic"/>
              </a:rPr>
              <a:t>1. La religion: </a:t>
            </a:r>
            <a:r>
              <a:rPr lang="ar-DZ" b="1" dirty="0" smtClean="0">
                <a:solidFill>
                  <a:srgbClr val="C00000"/>
                </a:solidFill>
                <a:latin typeface="Century Gothic"/>
              </a:rPr>
              <a:t>الدين</a:t>
            </a:r>
            <a:endParaRPr lang="fr-FR" dirty="0" smtClean="0">
              <a:solidFill>
                <a:srgbClr val="C00000"/>
              </a:solidFill>
              <a:latin typeface="Century Gothic"/>
            </a:endParaRPr>
          </a:p>
          <a:p>
            <a:r>
              <a:rPr lang="fr-FR" b="1" dirty="0" smtClean="0">
                <a:solidFill>
                  <a:srgbClr val="404040"/>
                </a:solidFill>
                <a:latin typeface="Century Gothic"/>
              </a:rPr>
              <a:t>l’agir morale est issue religieux (coran)</a:t>
            </a:r>
          </a:p>
          <a:p>
            <a:endParaRPr lang="fr-FR" dirty="0" smtClean="0">
              <a:solidFill>
                <a:srgbClr val="404040"/>
              </a:solidFill>
              <a:latin typeface="Century Gothic"/>
            </a:endParaRPr>
          </a:p>
          <a:p>
            <a:r>
              <a:rPr lang="fr-FR" b="1" dirty="0" smtClean="0">
                <a:solidFill>
                  <a:srgbClr val="C00000"/>
                </a:solidFill>
                <a:latin typeface="Century Gothic"/>
              </a:rPr>
              <a:t>2</a:t>
            </a:r>
            <a:r>
              <a:rPr lang="fr-FR" b="1" dirty="0">
                <a:solidFill>
                  <a:srgbClr val="C00000"/>
                </a:solidFill>
                <a:latin typeface="Century Gothic"/>
              </a:rPr>
              <a:t>. La </a:t>
            </a:r>
            <a:r>
              <a:rPr lang="fr-FR" b="1" dirty="0" smtClean="0">
                <a:solidFill>
                  <a:srgbClr val="C00000"/>
                </a:solidFill>
                <a:latin typeface="Century Gothic"/>
              </a:rPr>
              <a:t>conscience:</a:t>
            </a:r>
            <a:r>
              <a:rPr lang="ar-DZ" b="1" dirty="0" smtClean="0">
                <a:solidFill>
                  <a:srgbClr val="C00000"/>
                </a:solidFill>
                <a:latin typeface="Century Gothic"/>
              </a:rPr>
              <a:t>الوعي</a:t>
            </a:r>
            <a:endParaRPr lang="fr-FR" dirty="0">
              <a:solidFill>
                <a:srgbClr val="C00000"/>
              </a:solidFill>
              <a:latin typeface="Century Gothic"/>
            </a:endParaRPr>
          </a:p>
          <a:p>
            <a:r>
              <a:rPr lang="fr-FR" b="1" dirty="0" smtClean="0">
                <a:solidFill>
                  <a:srgbClr val="000000"/>
                </a:solidFill>
                <a:latin typeface="Century Gothic"/>
              </a:rPr>
              <a:t>C’est ma conscience qui m’indique ce qui est bon ou mal.</a:t>
            </a:r>
            <a:endParaRPr lang="fr-FR" dirty="0" smtClean="0">
              <a:solidFill>
                <a:srgbClr val="000000"/>
              </a:solidFill>
              <a:latin typeface="Century Gothic"/>
            </a:endParaRPr>
          </a:p>
          <a:p>
            <a:endParaRPr lang="fr-FR" b="1" dirty="0" smtClean="0">
              <a:solidFill>
                <a:srgbClr val="C00000"/>
              </a:solidFill>
              <a:latin typeface="Century Gothic"/>
            </a:endParaRPr>
          </a:p>
          <a:p>
            <a:r>
              <a:rPr lang="fr-FR" b="1" dirty="0" smtClean="0">
                <a:solidFill>
                  <a:srgbClr val="C00000"/>
                </a:solidFill>
                <a:latin typeface="Century Gothic"/>
              </a:rPr>
              <a:t>3. Le sens du devoir:</a:t>
            </a:r>
            <a:r>
              <a:rPr lang="ar-DZ" b="1" dirty="0" smtClean="0">
                <a:solidFill>
                  <a:srgbClr val="C00000"/>
                </a:solidFill>
                <a:latin typeface="Century Gothic"/>
              </a:rPr>
              <a:t>الاحساس بالواجب</a:t>
            </a:r>
            <a:endParaRPr lang="fr-FR" dirty="0" smtClean="0">
              <a:solidFill>
                <a:srgbClr val="C00000"/>
              </a:solidFill>
              <a:latin typeface="Century Gothic"/>
            </a:endParaRPr>
          </a:p>
          <a:p>
            <a:r>
              <a:rPr lang="fr-FR" b="1" dirty="0" smtClean="0">
                <a:solidFill>
                  <a:srgbClr val="000000"/>
                </a:solidFill>
                <a:latin typeface="Century Gothic"/>
              </a:rPr>
              <a:t>Accomplir </a:t>
            </a:r>
            <a:r>
              <a:rPr lang="fr-FR" b="1" dirty="0">
                <a:solidFill>
                  <a:srgbClr val="000000"/>
                </a:solidFill>
                <a:latin typeface="Century Gothic"/>
              </a:rPr>
              <a:t>le bien ou le rechercher est, avant tout un devoir</a:t>
            </a:r>
            <a:endParaRPr lang="fr-FR" dirty="0">
              <a:solidFill>
                <a:srgbClr val="000000"/>
              </a:solidFill>
              <a:latin typeface="Century Gothic"/>
            </a:endParaRPr>
          </a:p>
          <a:p>
            <a:endParaRPr lang="fr-FR" b="1" dirty="0" smtClean="0">
              <a:solidFill>
                <a:srgbClr val="C00000"/>
              </a:solidFill>
              <a:latin typeface="Century Gothic"/>
            </a:endParaRPr>
          </a:p>
          <a:p>
            <a:r>
              <a:rPr lang="fr-FR" b="1" dirty="0" smtClean="0">
                <a:solidFill>
                  <a:srgbClr val="C00000"/>
                </a:solidFill>
                <a:latin typeface="Century Gothic"/>
              </a:rPr>
              <a:t>4</a:t>
            </a:r>
            <a:r>
              <a:rPr lang="fr-FR" b="1" dirty="0">
                <a:solidFill>
                  <a:srgbClr val="C00000"/>
                </a:solidFill>
                <a:latin typeface="Century Gothic"/>
              </a:rPr>
              <a:t>. Le sens du </a:t>
            </a:r>
            <a:r>
              <a:rPr lang="fr-FR" b="1" dirty="0" smtClean="0">
                <a:solidFill>
                  <a:srgbClr val="C00000"/>
                </a:solidFill>
                <a:latin typeface="Century Gothic"/>
              </a:rPr>
              <a:t>respect:</a:t>
            </a:r>
            <a:r>
              <a:rPr lang="ar-DZ" b="1" dirty="0" smtClean="0">
                <a:solidFill>
                  <a:srgbClr val="C00000"/>
                </a:solidFill>
                <a:latin typeface="Century Gothic"/>
              </a:rPr>
              <a:t>الشعور بالاحترام</a:t>
            </a:r>
            <a:endParaRPr lang="fr-FR" dirty="0">
              <a:solidFill>
                <a:srgbClr val="C00000"/>
              </a:solidFill>
              <a:latin typeface="Century Gothic"/>
            </a:endParaRPr>
          </a:p>
          <a:p>
            <a:r>
              <a:rPr lang="fr-FR" b="1" dirty="0">
                <a:solidFill>
                  <a:srgbClr val="404040"/>
                </a:solidFill>
                <a:latin typeface="Century Gothic"/>
              </a:rPr>
              <a:t>les relations interpersonnelles devraient être régies par le respect.</a:t>
            </a:r>
            <a:endParaRPr lang="fr-FR" dirty="0">
              <a:solidFill>
                <a:srgbClr val="404040"/>
              </a:solidFill>
              <a:latin typeface="Century Gothic"/>
            </a:endParaRPr>
          </a:p>
          <a:p>
            <a:endParaRPr lang="fr-FR" b="1" dirty="0" smtClean="0">
              <a:solidFill>
                <a:srgbClr val="C00000"/>
              </a:solidFill>
              <a:latin typeface="Century Gothic"/>
            </a:endParaRPr>
          </a:p>
          <a:p>
            <a:r>
              <a:rPr lang="fr-FR" b="1" dirty="0" smtClean="0">
                <a:solidFill>
                  <a:srgbClr val="C00000"/>
                </a:solidFill>
                <a:latin typeface="Century Gothic"/>
              </a:rPr>
              <a:t>5</a:t>
            </a:r>
            <a:r>
              <a:rPr lang="fr-FR" b="1" dirty="0">
                <a:solidFill>
                  <a:srgbClr val="C00000"/>
                </a:solidFill>
                <a:latin typeface="Century Gothic"/>
              </a:rPr>
              <a:t>. La </a:t>
            </a:r>
            <a:r>
              <a:rPr lang="fr-FR" b="1" dirty="0" smtClean="0">
                <a:solidFill>
                  <a:srgbClr val="C00000"/>
                </a:solidFill>
                <a:latin typeface="Century Gothic"/>
              </a:rPr>
              <a:t>justice:</a:t>
            </a:r>
            <a:r>
              <a:rPr lang="ar-DZ" b="1" dirty="0" smtClean="0">
                <a:solidFill>
                  <a:srgbClr val="C00000"/>
                </a:solidFill>
                <a:latin typeface="Century Gothic"/>
              </a:rPr>
              <a:t>العدالة</a:t>
            </a:r>
            <a:endParaRPr lang="fr-FR" dirty="0">
              <a:solidFill>
                <a:srgbClr val="C00000"/>
              </a:solidFill>
              <a:latin typeface="Century Gothic"/>
            </a:endParaRPr>
          </a:p>
          <a:p>
            <a:r>
              <a:rPr lang="fr-FR" b="1" dirty="0">
                <a:solidFill>
                  <a:srgbClr val="404040"/>
                </a:solidFill>
                <a:latin typeface="Century Gothic"/>
              </a:rPr>
              <a:t>nous sommes tous nés égaux en droit, en d’autres termes, il y a qu’une seule règle qui s’applique à tous et à toutes. Mais cette règle n’est pas nécessairement de nature législative.</a:t>
            </a:r>
            <a:endParaRPr lang="fr-FR" dirty="0">
              <a:solidFill>
                <a:srgbClr val="404040"/>
              </a:solidFill>
              <a:latin typeface="Century Gothic"/>
            </a:endParaRPr>
          </a:p>
          <a:p>
            <a:r>
              <a:rPr lang="fr-FR" b="1" dirty="0">
                <a:solidFill>
                  <a:srgbClr val="C00000"/>
                </a:solidFill>
                <a:latin typeface="Century Gothic"/>
              </a:rPr>
              <a:t>6. La </a:t>
            </a:r>
            <a:r>
              <a:rPr lang="fr-FR" b="1" dirty="0" smtClean="0">
                <a:solidFill>
                  <a:srgbClr val="C00000"/>
                </a:solidFill>
                <a:latin typeface="Century Gothic"/>
              </a:rPr>
              <a:t>vertu:</a:t>
            </a:r>
            <a:r>
              <a:rPr lang="ar-DZ" b="1" dirty="0" smtClean="0">
                <a:solidFill>
                  <a:srgbClr val="C00000"/>
                </a:solidFill>
                <a:latin typeface="Century Gothic"/>
              </a:rPr>
              <a:t>الفضيلة</a:t>
            </a:r>
            <a:endParaRPr lang="fr-FR" dirty="0">
              <a:solidFill>
                <a:srgbClr val="C00000"/>
              </a:solidFill>
              <a:latin typeface="Century Gothic"/>
            </a:endParaRPr>
          </a:p>
          <a:p>
            <a:r>
              <a:rPr lang="fr-FR" b="1" dirty="0">
                <a:solidFill>
                  <a:srgbClr val="404040"/>
                </a:solidFill>
                <a:latin typeface="Century Gothic"/>
              </a:rPr>
              <a:t>La vertu est propre au caractère de la personne, à son identité. Une bonne personne, une personne vertueuse accomplira de bonnes choses.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17899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99592" y="908720"/>
            <a:ext cx="506189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6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2. L’Ethique  </a:t>
            </a:r>
            <a:r>
              <a:rPr lang="ar-DZ" sz="36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علم الاخلاق </a:t>
            </a:r>
            <a:r>
              <a:rPr lang="fr-FR" sz="36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  </a:t>
            </a:r>
            <a:endParaRPr lang="fr-FR" sz="36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Zone de texte 1"/>
          <p:cNvSpPr txBox="1"/>
          <p:nvPr/>
        </p:nvSpPr>
        <p:spPr>
          <a:xfrm>
            <a:off x="832495" y="5229200"/>
            <a:ext cx="7451313" cy="941796"/>
          </a:xfrm>
          <a:prstGeom prst="rect">
            <a:avLst/>
          </a:prstGeom>
          <a:noFill/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rtl="1">
              <a:lnSpc>
                <a:spcPct val="115000"/>
              </a:lnSpc>
              <a:spcAft>
                <a:spcPts val="1000"/>
              </a:spcAft>
            </a:pPr>
            <a:r>
              <a:rPr lang="ar-SA" sz="1200" dirty="0">
                <a:effectLst/>
                <a:latin typeface="Calibri"/>
                <a:ea typeface="Calibri"/>
                <a:cs typeface="Times New Roman"/>
              </a:rPr>
              <a:t>       </a:t>
            </a:r>
            <a:r>
              <a:rPr lang="fr-FR" sz="2400" dirty="0" smtClean="0">
                <a:effectLst/>
                <a:latin typeface="Times New Roman"/>
                <a:ea typeface="Calibri"/>
                <a:cs typeface="Arial"/>
              </a:rPr>
              <a:t>« </a:t>
            </a:r>
            <a:r>
              <a:rPr lang="fr-FR" sz="2400" b="1" dirty="0">
                <a:effectLst/>
                <a:latin typeface="Times New Roman"/>
                <a:ea typeface="Calibri"/>
                <a:cs typeface="Arial"/>
              </a:rPr>
              <a:t>Ne fais pas aux autres ce que tu ne voudrais pas </a:t>
            </a:r>
            <a:r>
              <a:rPr lang="fr-FR" sz="2400" b="1" dirty="0" smtClean="0">
                <a:effectLst/>
                <a:latin typeface="Times New Roman"/>
                <a:ea typeface="Calibri"/>
                <a:cs typeface="Arial"/>
              </a:rPr>
              <a:t>que l’on </a:t>
            </a:r>
            <a:r>
              <a:rPr lang="fr-FR" sz="2400" b="1" dirty="0">
                <a:effectLst/>
                <a:latin typeface="Times New Roman"/>
                <a:ea typeface="Calibri"/>
                <a:cs typeface="Arial"/>
              </a:rPr>
              <a:t>te fasse». </a:t>
            </a:r>
            <a:endParaRPr lang="fr-FR" sz="1100" dirty="0">
              <a:effectLst/>
              <a:latin typeface="Calibri"/>
              <a:ea typeface="Calibri"/>
              <a:cs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47728" y="4680617"/>
            <a:ext cx="60997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Kant (1724-1804) insiste sur ce principe absolu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9024" y="1868829"/>
            <a:ext cx="878497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L’éthique est la science de la morale qui essaie de définir ce qui est moralement bien et ce qui est mal, juste ou injuste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. C’est une branche de la philosophie qui s'intéresse aux comportements humains et, plus précisément, à la conduite des individus en société.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5449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07704" y="738689"/>
            <a:ext cx="344196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6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3.La déontologie</a:t>
            </a:r>
            <a:endParaRPr lang="fr-FR" sz="36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Ellipse 4"/>
          <p:cNvSpPr/>
          <p:nvPr/>
        </p:nvSpPr>
        <p:spPr>
          <a:xfrm>
            <a:off x="1259632" y="1916832"/>
            <a:ext cx="6768752" cy="273630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Déontologie </a:t>
            </a:r>
            <a:r>
              <a:rPr lang="fr-FR" dirty="0"/>
              <a:t>"Théorie de Devoir»: ce mot provient du grec </a:t>
            </a:r>
            <a:r>
              <a:rPr lang="fr-FR" dirty="0" err="1"/>
              <a:t>deon</a:t>
            </a:r>
            <a:r>
              <a:rPr lang="fr-FR" dirty="0"/>
              <a:t>, </a:t>
            </a:r>
            <a:r>
              <a:rPr lang="fr-FR" dirty="0" err="1"/>
              <a:t>deontos</a:t>
            </a:r>
            <a:r>
              <a:rPr lang="fr-FR" dirty="0"/>
              <a:t> </a:t>
            </a:r>
            <a:r>
              <a:rPr lang="fr-FR" dirty="0" smtClean="0"/>
              <a:t> signifiant « </a:t>
            </a:r>
            <a:r>
              <a:rPr lang="fr-FR" dirty="0"/>
              <a:t>devoir</a:t>
            </a:r>
            <a:r>
              <a:rPr lang="fr-FR" dirty="0" smtClean="0"/>
              <a:t>» ou « </a:t>
            </a:r>
            <a:r>
              <a:rPr lang="fr-FR" dirty="0"/>
              <a:t>obligation»  </a:t>
            </a:r>
          </a:p>
        </p:txBody>
      </p:sp>
    </p:spTree>
    <p:extLst>
      <p:ext uri="{BB962C8B-B14F-4D97-AF65-F5344CB8AC3E}">
        <p14:creationId xmlns:p14="http://schemas.microsoft.com/office/powerpoint/2010/main" val="1231072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2039219"/>
            <a:ext cx="8892480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fr-FR" sz="3600" dirty="0">
                <a:latin typeface="Times New Roman" pitchFamily="18" charset="0"/>
                <a:cs typeface="Times New Roman" pitchFamily="18" charset="0"/>
              </a:rPr>
              <a:t>Le mot déontologie désigne </a:t>
            </a:r>
            <a:r>
              <a:rPr lang="fr-FR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l’ensemble des devoirs et des obligations</a:t>
            </a:r>
            <a:r>
              <a:rPr lang="fr-FR" sz="3600" dirty="0">
                <a:latin typeface="Times New Roman" pitchFamily="18" charset="0"/>
                <a:cs typeface="Times New Roman" pitchFamily="18" charset="0"/>
              </a:rPr>
              <a:t> imposés aux membres d’un ordre ou d’une association professionnelle</a:t>
            </a:r>
            <a:r>
              <a:rPr lang="fr-FR" sz="4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1835696" y="1052736"/>
            <a:ext cx="48245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/>
              <a:t>Qu’est-ce qu’une déontologie?</a:t>
            </a:r>
          </a:p>
          <a:p>
            <a:endParaRPr lang="fr-FR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3847" y="332656"/>
            <a:ext cx="2395537" cy="1706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55160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03648" y="764704"/>
            <a:ext cx="168956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6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4. Droit</a:t>
            </a:r>
            <a:endParaRPr lang="fr-FR" sz="36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3717032"/>
            <a:ext cx="2981325" cy="2152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539552" y="1556792"/>
            <a:ext cx="842493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 droit est constitué de l’ensemble des règles qui s’appliquent en un lieu donné, sur un territoire défini à une époque donnée. </a:t>
            </a: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Le lieu peut être un Etat ou un regroupement d’Etats (Union maghrébine,, une subdivision administrative d’un Etat (région, commune</a:t>
            </a:r>
            <a:r>
              <a:rPr lang="fr-FR" dirty="0" smtClean="0"/>
              <a:t>).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03521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604361" y="1808019"/>
            <a:ext cx="4955552" cy="461665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kumimoji="0" lang="fr-FR" sz="2400" b="1" i="0" u="none" strike="noStrike" kern="0" cap="none" spc="45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M</a:t>
            </a:r>
            <a:r>
              <a:rPr kumimoji="0" lang="fr-FR" sz="2400" b="1" i="0" u="none" strike="noStrike" kern="0" cap="none" spc="27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o</a:t>
            </a:r>
            <a:r>
              <a:rPr kumimoji="0" lang="fr-FR" sz="2400" b="1" i="0" u="none" strike="noStrike" kern="0" cap="none" spc="-18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r</a:t>
            </a:r>
            <a:r>
              <a:rPr kumimoji="0" lang="fr-FR" sz="2400" b="1" i="0" u="none" strike="noStrike" kern="0" cap="none" spc="295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a</a:t>
            </a:r>
            <a:r>
              <a:rPr kumimoji="0" lang="fr-FR" sz="2400" b="1" i="0" u="none" strike="noStrike" kern="0" cap="none" spc="-145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l</a:t>
            </a:r>
            <a:r>
              <a:rPr kumimoji="0" lang="fr-FR" sz="2400" b="1" i="0" u="none" strike="noStrike" kern="0" cap="none" spc="254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e</a:t>
            </a:r>
            <a:r>
              <a:rPr kumimoji="0" lang="fr-FR" sz="2400" b="1" i="0" u="none" strike="noStrike" kern="0" cap="none" spc="-175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:</a:t>
            </a:r>
            <a:r>
              <a:rPr kumimoji="0" lang="fr-FR" sz="2400" b="1" i="0" u="none" strike="noStrike" kern="0" cap="none" spc="-265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fr-FR" sz="2400" b="1" i="0" u="none" strike="noStrike" kern="0" cap="none" spc="229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q</a:t>
            </a:r>
            <a:r>
              <a:rPr kumimoji="0" lang="fr-FR" sz="2400" b="1" i="0" u="none" strike="noStrike" kern="0" cap="none" spc="10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u</a:t>
            </a:r>
            <a:r>
              <a:rPr kumimoji="0" lang="fr-FR" sz="2400" b="1" i="0" u="none" strike="noStrike" kern="0" cap="none" spc="225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e</a:t>
            </a:r>
            <a:r>
              <a:rPr kumimoji="0" lang="fr-FR" sz="2400" b="1" i="0" u="none" strike="noStrike" kern="0" cap="none" spc="-5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fr-FR" sz="2400" b="1" i="0" u="none" strike="noStrike" kern="0" cap="none" spc="-145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l</a:t>
            </a:r>
            <a:r>
              <a:rPr kumimoji="0" lang="fr-FR" sz="2400" b="1" i="0" u="none" strike="noStrike" kern="0" cap="none" spc="33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a</a:t>
            </a:r>
            <a:r>
              <a:rPr kumimoji="0" lang="fr-FR" sz="2400" b="1" i="0" u="none" strike="noStrike" kern="0" cap="none" spc="-114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fr-FR" sz="2400" b="1" i="0" u="none" strike="noStrike" kern="0" cap="none" spc="-65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s</a:t>
            </a:r>
            <a:r>
              <a:rPr kumimoji="0" lang="fr-FR" sz="2400" b="1" i="0" u="none" strike="noStrike" kern="0" cap="none" spc="27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o</a:t>
            </a:r>
            <a:r>
              <a:rPr kumimoji="0" lang="fr-FR" sz="2400" b="1" i="0" u="none" strike="noStrike" kern="0" cap="none" spc="28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c</a:t>
            </a:r>
            <a:r>
              <a:rPr kumimoji="0" lang="fr-FR" sz="2400" b="1" i="0" u="none" strike="noStrike" kern="0" cap="none" spc="-125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i</a:t>
            </a:r>
            <a:r>
              <a:rPr kumimoji="0" lang="fr-FR" sz="2400" b="1" i="0" u="none" strike="noStrike" kern="0" cap="none" spc="254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é</a:t>
            </a:r>
            <a:r>
              <a:rPr kumimoji="0" lang="fr-FR" sz="2400" b="1" i="0" u="none" strike="noStrike" kern="0" cap="none" spc="-5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t</a:t>
            </a:r>
            <a:r>
              <a:rPr kumimoji="0" lang="fr-FR" sz="2400" b="1" i="0" u="none" strike="noStrike" kern="0" cap="none" spc="225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é</a:t>
            </a:r>
            <a:r>
              <a:rPr kumimoji="0" lang="fr-FR" sz="2400" b="1" i="0" u="none" strike="noStrike" kern="0" cap="none" spc="-20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fr-FR" sz="2400" b="1" i="0" u="none" strike="noStrike" kern="0" cap="none" spc="-29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j</a:t>
            </a:r>
            <a:r>
              <a:rPr kumimoji="0" lang="fr-FR" sz="2400" b="1" i="0" u="none" strike="noStrike" kern="0" cap="none" spc="10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u</a:t>
            </a:r>
            <a:r>
              <a:rPr kumimoji="0" lang="fr-FR" sz="2400" b="1" i="0" u="none" strike="noStrike" kern="0" cap="none" spc="345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g</a:t>
            </a:r>
            <a:r>
              <a:rPr kumimoji="0" lang="fr-FR" sz="2400" b="1" i="0" u="none" strike="noStrike" kern="0" cap="none" spc="225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e</a:t>
            </a:r>
            <a:r>
              <a:rPr kumimoji="0" lang="fr-FR" sz="2400" b="1" i="0" u="none" strike="noStrike" kern="0" cap="none" spc="-125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fr-FR" sz="2400" b="1" i="0" u="none" strike="noStrike" kern="0" cap="none" spc="229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b</a:t>
            </a:r>
            <a:r>
              <a:rPr kumimoji="0" lang="fr-FR" sz="2400" b="1" i="0" u="none" strike="noStrike" kern="0" cap="none" spc="27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o</a:t>
            </a:r>
            <a:r>
              <a:rPr kumimoji="0" lang="fr-FR" sz="2400" b="1" i="0" u="none" strike="noStrike" kern="0" cap="none" spc="14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n</a:t>
            </a:r>
            <a:endParaRPr lang="fr-FR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642096" y="2708920"/>
            <a:ext cx="4577610" cy="461665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2700" lvl="0">
              <a:spcBef>
                <a:spcPts val="125"/>
              </a:spcBef>
            </a:pPr>
            <a:r>
              <a:rPr lang="fr-FR" sz="2400" b="1" spc="-25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É</a:t>
            </a:r>
            <a:r>
              <a:rPr lang="fr-FR" sz="2400" b="1" spc="-5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fr-FR" sz="2400" b="1" spc="1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fr-FR" sz="2400" b="1" spc="-125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fr-FR" sz="2400" b="1" spc="229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fr-FR" sz="2400" b="1" spc="1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fr-FR" sz="2400" b="1" spc="254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fr-FR" sz="2400" spc="-175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fr-FR" sz="2400" spc="-19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spc="28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 sz="2400" b="1" spc="225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fr-FR" sz="2400" b="1" spc="-45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spc="229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fr-FR" sz="2400" b="1" spc="1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fr-FR" sz="2400" b="1" spc="225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fr-FR" sz="2400" b="1" spc="-45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spc="-29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fr-FR" sz="2400" b="1" spc="225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fr-FR" sz="2400" b="1" spc="-12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spc="-29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fr-FR" sz="2400" b="1" spc="1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fr-FR" sz="2400" b="1" spc="345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fr-FR" sz="2400" b="1" spc="225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fr-FR" sz="2400" b="1" spc="-45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spc="229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fr-FR" sz="2400" b="1" spc="-125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fr-FR" sz="2400" b="1" spc="254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fr-FR" sz="2400" b="1" spc="14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endParaRPr lang="fr-FR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116893" y="4836768"/>
            <a:ext cx="5845703" cy="46166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Déontologie: ce que la profession m’impose</a:t>
            </a:r>
            <a:endParaRPr lang="fr-FR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647706" y="3588547"/>
            <a:ext cx="4572000" cy="707886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Droit: ce que la loi définit comme permis ou  défendu.</a:t>
            </a:r>
            <a:endParaRPr lang="fr-FR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object 35"/>
          <p:cNvSpPr/>
          <p:nvPr/>
        </p:nvSpPr>
        <p:spPr>
          <a:xfrm>
            <a:off x="641032" y="885855"/>
            <a:ext cx="2620645" cy="5486400"/>
          </a:xfrm>
          <a:custGeom>
            <a:avLst/>
            <a:gdLst/>
            <a:ahLst/>
            <a:cxnLst/>
            <a:rect l="l" t="t" r="r" b="b"/>
            <a:pathLst>
              <a:path w="2620645" h="4107815">
                <a:moveTo>
                  <a:pt x="798017" y="2659913"/>
                </a:moveTo>
                <a:lnTo>
                  <a:pt x="779602" y="2628392"/>
                </a:lnTo>
                <a:lnTo>
                  <a:pt x="773417" y="2620441"/>
                </a:lnTo>
                <a:lnTo>
                  <a:pt x="798017" y="2659913"/>
                </a:lnTo>
                <a:close/>
              </a:path>
              <a:path w="2620645" h="4107815">
                <a:moveTo>
                  <a:pt x="1489951" y="535101"/>
                </a:moveTo>
                <a:lnTo>
                  <a:pt x="1419199" y="515429"/>
                </a:lnTo>
                <a:lnTo>
                  <a:pt x="1147051" y="521271"/>
                </a:lnTo>
                <a:lnTo>
                  <a:pt x="1142479" y="387019"/>
                </a:lnTo>
                <a:lnTo>
                  <a:pt x="1137805" y="282333"/>
                </a:lnTo>
                <a:lnTo>
                  <a:pt x="1096276" y="134251"/>
                </a:lnTo>
                <a:lnTo>
                  <a:pt x="1031697" y="31597"/>
                </a:lnTo>
                <a:lnTo>
                  <a:pt x="970229" y="0"/>
                </a:lnTo>
                <a:lnTo>
                  <a:pt x="885659" y="43395"/>
                </a:lnTo>
                <a:lnTo>
                  <a:pt x="914869" y="37553"/>
                </a:lnTo>
                <a:lnTo>
                  <a:pt x="859523" y="96812"/>
                </a:lnTo>
                <a:lnTo>
                  <a:pt x="814933" y="193509"/>
                </a:lnTo>
                <a:lnTo>
                  <a:pt x="754964" y="359359"/>
                </a:lnTo>
                <a:lnTo>
                  <a:pt x="728827" y="580529"/>
                </a:lnTo>
                <a:lnTo>
                  <a:pt x="739584" y="689152"/>
                </a:lnTo>
                <a:lnTo>
                  <a:pt x="788797" y="817562"/>
                </a:lnTo>
                <a:lnTo>
                  <a:pt x="859523" y="922248"/>
                </a:lnTo>
                <a:lnTo>
                  <a:pt x="910259" y="947877"/>
                </a:lnTo>
                <a:lnTo>
                  <a:pt x="980986" y="908418"/>
                </a:lnTo>
                <a:lnTo>
                  <a:pt x="1047089" y="862990"/>
                </a:lnTo>
                <a:lnTo>
                  <a:pt x="1102436" y="746506"/>
                </a:lnTo>
                <a:lnTo>
                  <a:pt x="1142479" y="612127"/>
                </a:lnTo>
                <a:lnTo>
                  <a:pt x="1334643" y="572655"/>
                </a:lnTo>
                <a:lnTo>
                  <a:pt x="1480705" y="598297"/>
                </a:lnTo>
                <a:lnTo>
                  <a:pt x="1489951" y="535101"/>
                </a:lnTo>
                <a:close/>
              </a:path>
              <a:path w="2620645" h="4107815">
                <a:moveTo>
                  <a:pt x="2620086" y="947877"/>
                </a:moveTo>
                <a:lnTo>
                  <a:pt x="2615412" y="908418"/>
                </a:lnTo>
                <a:lnTo>
                  <a:pt x="2403271" y="928090"/>
                </a:lnTo>
                <a:lnTo>
                  <a:pt x="2151100" y="965644"/>
                </a:lnTo>
                <a:lnTo>
                  <a:pt x="1960422" y="973518"/>
                </a:lnTo>
                <a:lnTo>
                  <a:pt x="1702079" y="1024902"/>
                </a:lnTo>
                <a:lnTo>
                  <a:pt x="1471460" y="1050531"/>
                </a:lnTo>
                <a:lnTo>
                  <a:pt x="1193152" y="1076172"/>
                </a:lnTo>
                <a:lnTo>
                  <a:pt x="1137881" y="1100429"/>
                </a:lnTo>
                <a:lnTo>
                  <a:pt x="1133233" y="1084160"/>
                </a:lnTo>
                <a:lnTo>
                  <a:pt x="1011720" y="1007135"/>
                </a:lnTo>
                <a:lnTo>
                  <a:pt x="921029" y="1007135"/>
                </a:lnTo>
                <a:lnTo>
                  <a:pt x="845693" y="989380"/>
                </a:lnTo>
                <a:lnTo>
                  <a:pt x="730364" y="995210"/>
                </a:lnTo>
                <a:lnTo>
                  <a:pt x="682675" y="1056500"/>
                </a:lnTo>
                <a:lnTo>
                  <a:pt x="636574" y="1056500"/>
                </a:lnTo>
                <a:lnTo>
                  <a:pt x="561225" y="1113726"/>
                </a:lnTo>
                <a:lnTo>
                  <a:pt x="530479" y="1153198"/>
                </a:lnTo>
                <a:lnTo>
                  <a:pt x="379793" y="1250010"/>
                </a:lnTo>
                <a:lnTo>
                  <a:pt x="229108" y="1352664"/>
                </a:lnTo>
                <a:lnTo>
                  <a:pt x="72275" y="1469148"/>
                </a:lnTo>
                <a:lnTo>
                  <a:pt x="32296" y="1500746"/>
                </a:lnTo>
                <a:lnTo>
                  <a:pt x="32296" y="1565973"/>
                </a:lnTo>
                <a:lnTo>
                  <a:pt x="76885" y="1676488"/>
                </a:lnTo>
                <a:lnTo>
                  <a:pt x="153771" y="1792986"/>
                </a:lnTo>
                <a:lnTo>
                  <a:pt x="213728" y="1895767"/>
                </a:lnTo>
                <a:lnTo>
                  <a:pt x="284467" y="2012251"/>
                </a:lnTo>
                <a:lnTo>
                  <a:pt x="304444" y="2166302"/>
                </a:lnTo>
                <a:lnTo>
                  <a:pt x="289077" y="2225433"/>
                </a:lnTo>
                <a:lnTo>
                  <a:pt x="244487" y="2257031"/>
                </a:lnTo>
                <a:lnTo>
                  <a:pt x="193738" y="2316289"/>
                </a:lnTo>
                <a:lnTo>
                  <a:pt x="107645" y="2373642"/>
                </a:lnTo>
                <a:lnTo>
                  <a:pt x="76885" y="2456497"/>
                </a:lnTo>
                <a:lnTo>
                  <a:pt x="92265" y="2509799"/>
                </a:lnTo>
                <a:lnTo>
                  <a:pt x="138379" y="2509799"/>
                </a:lnTo>
                <a:lnTo>
                  <a:pt x="153771" y="2438730"/>
                </a:lnTo>
                <a:lnTo>
                  <a:pt x="178371" y="2379472"/>
                </a:lnTo>
                <a:lnTo>
                  <a:pt x="238328" y="2322245"/>
                </a:lnTo>
                <a:lnTo>
                  <a:pt x="299834" y="2296617"/>
                </a:lnTo>
                <a:lnTo>
                  <a:pt x="344424" y="2257031"/>
                </a:lnTo>
                <a:lnTo>
                  <a:pt x="359803" y="2199792"/>
                </a:lnTo>
                <a:lnTo>
                  <a:pt x="329044" y="2012251"/>
                </a:lnTo>
                <a:lnTo>
                  <a:pt x="253707" y="1830539"/>
                </a:lnTo>
                <a:lnTo>
                  <a:pt x="162991" y="1682457"/>
                </a:lnTo>
                <a:lnTo>
                  <a:pt x="118402" y="1546174"/>
                </a:lnTo>
                <a:lnTo>
                  <a:pt x="198361" y="1540217"/>
                </a:lnTo>
                <a:lnTo>
                  <a:pt x="410540" y="1392135"/>
                </a:lnTo>
                <a:lnTo>
                  <a:pt x="576605" y="1307236"/>
                </a:lnTo>
                <a:lnTo>
                  <a:pt x="661174" y="1250010"/>
                </a:lnTo>
                <a:lnTo>
                  <a:pt x="668020" y="1241209"/>
                </a:lnTo>
                <a:lnTo>
                  <a:pt x="679627" y="1374368"/>
                </a:lnTo>
                <a:lnTo>
                  <a:pt x="665784" y="1749590"/>
                </a:lnTo>
                <a:lnTo>
                  <a:pt x="624268" y="2051710"/>
                </a:lnTo>
                <a:lnTo>
                  <a:pt x="575068" y="2270861"/>
                </a:lnTo>
                <a:lnTo>
                  <a:pt x="575068" y="2392413"/>
                </a:lnTo>
                <a:lnTo>
                  <a:pt x="498195" y="2507894"/>
                </a:lnTo>
                <a:lnTo>
                  <a:pt x="396709" y="2675763"/>
                </a:lnTo>
                <a:lnTo>
                  <a:pt x="336740" y="2778429"/>
                </a:lnTo>
                <a:lnTo>
                  <a:pt x="256781" y="2971927"/>
                </a:lnTo>
                <a:lnTo>
                  <a:pt x="210654" y="3120021"/>
                </a:lnTo>
                <a:lnTo>
                  <a:pt x="201434" y="3281946"/>
                </a:lnTo>
                <a:lnTo>
                  <a:pt x="201434" y="3449802"/>
                </a:lnTo>
                <a:lnTo>
                  <a:pt x="241414" y="3591966"/>
                </a:lnTo>
                <a:lnTo>
                  <a:pt x="276771" y="3726243"/>
                </a:lnTo>
                <a:lnTo>
                  <a:pt x="301371" y="3823017"/>
                </a:lnTo>
                <a:lnTo>
                  <a:pt x="352107" y="3901998"/>
                </a:lnTo>
                <a:lnTo>
                  <a:pt x="226034" y="3901998"/>
                </a:lnTo>
                <a:lnTo>
                  <a:pt x="90728" y="3913848"/>
                </a:lnTo>
                <a:lnTo>
                  <a:pt x="4622" y="3959263"/>
                </a:lnTo>
                <a:lnTo>
                  <a:pt x="0" y="4016527"/>
                </a:lnTo>
                <a:lnTo>
                  <a:pt x="29222" y="4087622"/>
                </a:lnTo>
                <a:lnTo>
                  <a:pt x="75349" y="4107370"/>
                </a:lnTo>
                <a:lnTo>
                  <a:pt x="124548" y="4056024"/>
                </a:lnTo>
                <a:lnTo>
                  <a:pt x="210654" y="4016527"/>
                </a:lnTo>
                <a:lnTo>
                  <a:pt x="321360" y="3990848"/>
                </a:lnTo>
                <a:lnTo>
                  <a:pt x="392099" y="3990848"/>
                </a:lnTo>
                <a:lnTo>
                  <a:pt x="422846" y="3973093"/>
                </a:lnTo>
                <a:lnTo>
                  <a:pt x="422846" y="3919766"/>
                </a:lnTo>
                <a:lnTo>
                  <a:pt x="392099" y="3856571"/>
                </a:lnTo>
                <a:lnTo>
                  <a:pt x="347497" y="3759822"/>
                </a:lnTo>
                <a:lnTo>
                  <a:pt x="292150" y="3591966"/>
                </a:lnTo>
                <a:lnTo>
                  <a:pt x="270624" y="3416223"/>
                </a:lnTo>
                <a:lnTo>
                  <a:pt x="270624" y="3276015"/>
                </a:lnTo>
                <a:lnTo>
                  <a:pt x="292150" y="3120021"/>
                </a:lnTo>
                <a:lnTo>
                  <a:pt x="332130" y="3003524"/>
                </a:lnTo>
                <a:lnTo>
                  <a:pt x="367487" y="2906750"/>
                </a:lnTo>
                <a:lnTo>
                  <a:pt x="452056" y="2778429"/>
                </a:lnTo>
                <a:lnTo>
                  <a:pt x="527405" y="2681605"/>
                </a:lnTo>
                <a:lnTo>
                  <a:pt x="624268" y="2604579"/>
                </a:lnTo>
                <a:lnTo>
                  <a:pt x="651103" y="2575852"/>
                </a:lnTo>
                <a:lnTo>
                  <a:pt x="699604" y="2614485"/>
                </a:lnTo>
                <a:lnTo>
                  <a:pt x="771474" y="2614485"/>
                </a:lnTo>
                <a:lnTo>
                  <a:pt x="779602" y="2628392"/>
                </a:lnTo>
                <a:lnTo>
                  <a:pt x="848753" y="2717139"/>
                </a:lnTo>
                <a:lnTo>
                  <a:pt x="954862" y="2904782"/>
                </a:lnTo>
                <a:lnTo>
                  <a:pt x="994829" y="3078543"/>
                </a:lnTo>
                <a:lnTo>
                  <a:pt x="999401" y="3175317"/>
                </a:lnTo>
                <a:lnTo>
                  <a:pt x="984072" y="3356991"/>
                </a:lnTo>
                <a:lnTo>
                  <a:pt x="933323" y="3542601"/>
                </a:lnTo>
                <a:lnTo>
                  <a:pt x="818007" y="3755872"/>
                </a:lnTo>
                <a:lnTo>
                  <a:pt x="753427" y="3840772"/>
                </a:lnTo>
                <a:lnTo>
                  <a:pt x="711911" y="3892118"/>
                </a:lnTo>
                <a:lnTo>
                  <a:pt x="711911" y="3937546"/>
                </a:lnTo>
                <a:lnTo>
                  <a:pt x="742657" y="3969143"/>
                </a:lnTo>
                <a:lnTo>
                  <a:pt x="818007" y="3949382"/>
                </a:lnTo>
                <a:lnTo>
                  <a:pt x="939469" y="3957294"/>
                </a:lnTo>
                <a:lnTo>
                  <a:pt x="1024039" y="4014559"/>
                </a:lnTo>
                <a:lnTo>
                  <a:pt x="1105522" y="4052074"/>
                </a:lnTo>
                <a:lnTo>
                  <a:pt x="1145565" y="4026408"/>
                </a:lnTo>
                <a:lnTo>
                  <a:pt x="1165529" y="3975062"/>
                </a:lnTo>
                <a:lnTo>
                  <a:pt x="1170749" y="3949382"/>
                </a:lnTo>
                <a:lnTo>
                  <a:pt x="1174775" y="3929634"/>
                </a:lnTo>
                <a:lnTo>
                  <a:pt x="1044016" y="3872369"/>
                </a:lnTo>
                <a:lnTo>
                  <a:pt x="939469" y="3872369"/>
                </a:lnTo>
                <a:lnTo>
                  <a:pt x="857986" y="3860533"/>
                </a:lnTo>
                <a:lnTo>
                  <a:pt x="877976" y="3795357"/>
                </a:lnTo>
                <a:lnTo>
                  <a:pt x="964082" y="3647262"/>
                </a:lnTo>
                <a:lnTo>
                  <a:pt x="1039444" y="3388576"/>
                </a:lnTo>
                <a:lnTo>
                  <a:pt x="1085545" y="3291814"/>
                </a:lnTo>
                <a:lnTo>
                  <a:pt x="1090117" y="3214801"/>
                </a:lnTo>
                <a:lnTo>
                  <a:pt x="1074813" y="3066694"/>
                </a:lnTo>
                <a:lnTo>
                  <a:pt x="1030198" y="2904782"/>
                </a:lnTo>
                <a:lnTo>
                  <a:pt x="979462" y="2736926"/>
                </a:lnTo>
                <a:lnTo>
                  <a:pt x="888733" y="2563215"/>
                </a:lnTo>
                <a:lnTo>
                  <a:pt x="867930" y="2538222"/>
                </a:lnTo>
                <a:lnTo>
                  <a:pt x="936409" y="2381504"/>
                </a:lnTo>
                <a:lnTo>
                  <a:pt x="997915" y="2110968"/>
                </a:lnTo>
                <a:lnTo>
                  <a:pt x="1057821" y="1917458"/>
                </a:lnTo>
                <a:lnTo>
                  <a:pt x="1137805" y="1690331"/>
                </a:lnTo>
                <a:lnTo>
                  <a:pt x="1183919" y="1453413"/>
                </a:lnTo>
                <a:lnTo>
                  <a:pt x="1177848" y="1240116"/>
                </a:lnTo>
                <a:lnTo>
                  <a:pt x="1171524" y="1218018"/>
                </a:lnTo>
                <a:lnTo>
                  <a:pt x="1219288" y="1184783"/>
                </a:lnTo>
                <a:lnTo>
                  <a:pt x="1339215" y="1153198"/>
                </a:lnTo>
                <a:lnTo>
                  <a:pt x="1520647" y="1147356"/>
                </a:lnTo>
                <a:lnTo>
                  <a:pt x="1737448" y="1113726"/>
                </a:lnTo>
                <a:lnTo>
                  <a:pt x="1965096" y="1036701"/>
                </a:lnTo>
                <a:lnTo>
                  <a:pt x="2146528" y="1030744"/>
                </a:lnTo>
                <a:lnTo>
                  <a:pt x="2146528" y="1082128"/>
                </a:lnTo>
                <a:lnTo>
                  <a:pt x="2171065" y="1165123"/>
                </a:lnTo>
                <a:lnTo>
                  <a:pt x="2237244" y="1190752"/>
                </a:lnTo>
                <a:lnTo>
                  <a:pt x="2317127" y="1190752"/>
                </a:lnTo>
                <a:lnTo>
                  <a:pt x="2367902" y="1139355"/>
                </a:lnTo>
                <a:lnTo>
                  <a:pt x="2394039" y="1062342"/>
                </a:lnTo>
                <a:lnTo>
                  <a:pt x="2386330" y="1030744"/>
                </a:lnTo>
                <a:lnTo>
                  <a:pt x="2378633" y="999147"/>
                </a:lnTo>
                <a:lnTo>
                  <a:pt x="2569311" y="999147"/>
                </a:lnTo>
                <a:lnTo>
                  <a:pt x="2620086" y="94787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1962643" y="16948"/>
            <a:ext cx="23085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En résumé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48711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446" y="15356"/>
            <a:ext cx="70995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Différences entre éthique et déontologie</a:t>
            </a:r>
            <a:endParaRPr lang="fr-FR" sz="32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Flèche droite 4"/>
          <p:cNvSpPr/>
          <p:nvPr/>
        </p:nvSpPr>
        <p:spPr>
          <a:xfrm rot="10800000">
            <a:off x="6310594" y="5009490"/>
            <a:ext cx="2440126" cy="7336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  <a:scene3d>
              <a:camera prst="orthographicFront">
                <a:rot lat="20699999" lon="0" rev="10800000"/>
              </a:camera>
              <a:lightRig rig="threePt" dir="t"/>
            </a:scene3d>
          </a:bodyPr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déontologie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9" name="Flèche droite 8"/>
          <p:cNvSpPr/>
          <p:nvPr/>
        </p:nvSpPr>
        <p:spPr>
          <a:xfrm rot="10800000">
            <a:off x="6732240" y="1988840"/>
            <a:ext cx="2313201" cy="7336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  <a:scene3d>
              <a:camera prst="orthographicFront">
                <a:rot lat="20699999" lon="0" rev="10800000"/>
              </a:camera>
              <a:lightRig rig="threePt" dir="t"/>
            </a:scene3d>
          </a:bodyPr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éthique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486626" y="764704"/>
            <a:ext cx="68981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Les thermes éthique et déontologie peuvent- ils considérés comme des synonymes ?</a:t>
            </a:r>
            <a:endParaRPr lang="fr-FR" b="1" dirty="0"/>
          </a:p>
        </p:txBody>
      </p:sp>
      <p:sp>
        <p:nvSpPr>
          <p:cNvPr id="10" name="Ellipse 9"/>
          <p:cNvSpPr/>
          <p:nvPr/>
        </p:nvSpPr>
        <p:spPr>
          <a:xfrm>
            <a:off x="2767719" y="5080143"/>
            <a:ext cx="2592288" cy="576064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Obligations</a:t>
            </a:r>
          </a:p>
        </p:txBody>
      </p:sp>
      <p:sp>
        <p:nvSpPr>
          <p:cNvPr id="11" name="Ellipse 10"/>
          <p:cNvSpPr/>
          <p:nvPr/>
        </p:nvSpPr>
        <p:spPr>
          <a:xfrm>
            <a:off x="4030327" y="2067639"/>
            <a:ext cx="2592288" cy="576064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Valeurs </a:t>
            </a:r>
          </a:p>
        </p:txBody>
      </p:sp>
      <p:sp>
        <p:nvSpPr>
          <p:cNvPr id="14" name="Pensées 13"/>
          <p:cNvSpPr/>
          <p:nvPr/>
        </p:nvSpPr>
        <p:spPr>
          <a:xfrm>
            <a:off x="107504" y="1556792"/>
            <a:ext cx="2962606" cy="1946211"/>
          </a:xfrm>
          <a:prstGeom prst="cloudCallout">
            <a:avLst>
              <a:gd name="adj1" fmla="val 84629"/>
              <a:gd name="adj2" fmla="val -1466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invite le professionnel à réfléchir sur les valeurs qui motivent son action</a:t>
            </a:r>
          </a:p>
        </p:txBody>
      </p:sp>
    </p:spTree>
    <p:extLst>
      <p:ext uri="{BB962C8B-B14F-4D97-AF65-F5344CB8AC3E}">
        <p14:creationId xmlns:p14="http://schemas.microsoft.com/office/powerpoint/2010/main" val="2961708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87624" y="1484784"/>
            <a:ext cx="229229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6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Chapitre 2</a:t>
            </a:r>
            <a:endParaRPr lang="fr-FR" sz="36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66486" y="3140968"/>
            <a:ext cx="7992888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800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La charte d’éthique et déontologie universitaires</a:t>
            </a:r>
            <a:endParaRPr lang="fr-FR" sz="2800" b="1" dirty="0">
              <a:ln w="10541" cmpd="sng">
                <a:solidFill>
                  <a:sysClr val="windowText" lastClr="000000"/>
                </a:solidFill>
                <a:prstDash val="solid"/>
              </a:ln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6658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ulle ronde 3"/>
          <p:cNvSpPr/>
          <p:nvPr/>
        </p:nvSpPr>
        <p:spPr>
          <a:xfrm rot="10800000" flipV="1">
            <a:off x="3563888" y="4167420"/>
            <a:ext cx="5184578" cy="813094"/>
          </a:xfrm>
          <a:prstGeom prst="wedgeEllipseCallout">
            <a:avLst>
              <a:gd name="adj1" fmla="val 43258"/>
              <a:gd name="adj2" fmla="val -131100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Charte d’éthique et déontologie</a:t>
            </a:r>
            <a:endParaRPr lang="fr-FR" sz="24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451107" y="398547"/>
            <a:ext cx="81369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Pourquoi l'éthique et déontologie dans l'enseignement supérieur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492320" y="1340768"/>
            <a:ext cx="847216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Les membre de la communauté universitaire  sont dans ce texte tenus de partager la démarche morale et méthodologique qui conduit a reconnaitre aux plan éthique et déontologique les meilleurs comportement et les meilleurs pratiques universitaires ainsi que den combattre les dérives 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4100706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316" y="1469038"/>
            <a:ext cx="8568952" cy="39039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98450" marR="5080" indent="-286385">
              <a:lnSpc>
                <a:spcPct val="150100"/>
              </a:lnSpc>
              <a:spcBef>
                <a:spcPts val="125"/>
              </a:spcBef>
              <a:buClr>
                <a:srgbClr val="A42F0F"/>
              </a:buClr>
              <a:buFont typeface="Arial MT"/>
              <a:buChar char="•"/>
              <a:tabLst>
                <a:tab pos="298450" algn="l"/>
                <a:tab pos="299085" algn="l"/>
              </a:tabLst>
            </a:pPr>
            <a:r>
              <a:rPr lang="fr-FR" sz="2400" spc="140" dirty="0" smtClean="0">
                <a:latin typeface="Times New Roman" pitchFamily="18" charset="0"/>
                <a:cs typeface="Times New Roman" pitchFamily="18" charset="0"/>
              </a:rPr>
              <a:t>La</a:t>
            </a:r>
            <a:r>
              <a:rPr lang="fr-FR" sz="2400" spc="-1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135" dirty="0" smtClean="0">
                <a:latin typeface="Times New Roman" pitchFamily="18" charset="0"/>
                <a:cs typeface="Times New Roman" pitchFamily="18" charset="0"/>
              </a:rPr>
              <a:t>charte</a:t>
            </a:r>
            <a:r>
              <a:rPr lang="fr-FR" sz="2400" spc="-3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120" dirty="0" smtClean="0">
                <a:latin typeface="Times New Roman" pitchFamily="18" charset="0"/>
                <a:cs typeface="Times New Roman" pitchFamily="18" charset="0"/>
              </a:rPr>
              <a:t>d'éthique</a:t>
            </a:r>
            <a:r>
              <a:rPr lang="fr-FR" sz="2400" spc="-1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60" dirty="0" smtClean="0">
                <a:latin typeface="Times New Roman" pitchFamily="18" charset="0"/>
                <a:cs typeface="Times New Roman" pitchFamily="18" charset="0"/>
              </a:rPr>
              <a:t>et</a:t>
            </a:r>
            <a:r>
              <a:rPr lang="fr-FR" sz="2400" spc="-4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275" dirty="0" smtClean="0"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fr-FR" sz="2400" spc="-3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150" dirty="0" smtClean="0">
                <a:latin typeface="Times New Roman" pitchFamily="18" charset="0"/>
                <a:cs typeface="Times New Roman" pitchFamily="18" charset="0"/>
              </a:rPr>
              <a:t>déontologie</a:t>
            </a:r>
            <a:r>
              <a:rPr lang="fr-FR" sz="2400" spc="-1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35" dirty="0" smtClean="0">
                <a:latin typeface="Times New Roman" pitchFamily="18" charset="0"/>
                <a:cs typeface="Times New Roman" pitchFamily="18" charset="0"/>
              </a:rPr>
              <a:t>réaffirme</a:t>
            </a:r>
            <a:r>
              <a:rPr lang="fr-FR" sz="2400" spc="-18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175" dirty="0" smtClean="0">
                <a:latin typeface="Times New Roman" pitchFamily="18" charset="0"/>
                <a:cs typeface="Times New Roman" pitchFamily="18" charset="0"/>
              </a:rPr>
              <a:t>des</a:t>
            </a:r>
            <a:r>
              <a:rPr lang="fr-FR" sz="2400" spc="-8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95" dirty="0" smtClean="0">
                <a:latin typeface="Times New Roman" pitchFamily="18" charset="0"/>
                <a:cs typeface="Times New Roman" pitchFamily="18" charset="0"/>
              </a:rPr>
              <a:t>principes </a:t>
            </a:r>
            <a:r>
              <a:rPr lang="fr-FR" sz="2400" spc="-7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170" dirty="0" smtClean="0">
                <a:latin typeface="Times New Roman" pitchFamily="18" charset="0"/>
                <a:cs typeface="Times New Roman" pitchFamily="18" charset="0"/>
              </a:rPr>
              <a:t>généraux </a:t>
            </a:r>
            <a:r>
              <a:rPr lang="fr-FR" sz="2400" spc="-50" dirty="0" smtClean="0">
                <a:latin typeface="Times New Roman" pitchFamily="18" charset="0"/>
                <a:cs typeface="Times New Roman" pitchFamily="18" charset="0"/>
              </a:rPr>
              <a:t>issus </a:t>
            </a:r>
            <a:r>
              <a:rPr lang="fr-FR" sz="2400" spc="275" dirty="0" smtClean="0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fr-FR" sz="2400" spc="125" dirty="0" smtClean="0">
                <a:latin typeface="Times New Roman" pitchFamily="18" charset="0"/>
                <a:cs typeface="Times New Roman" pitchFamily="18" charset="0"/>
              </a:rPr>
              <a:t>normes </a:t>
            </a:r>
            <a:r>
              <a:rPr lang="fr-FR" sz="2400" spc="25" dirty="0" smtClean="0">
                <a:latin typeface="Times New Roman" pitchFamily="18" charset="0"/>
                <a:cs typeface="Times New Roman" pitchFamily="18" charset="0"/>
              </a:rPr>
              <a:t>universelles ainsi </a:t>
            </a:r>
            <a:r>
              <a:rPr lang="fr-FR" sz="2400" spc="220" dirty="0" smtClean="0">
                <a:latin typeface="Times New Roman" pitchFamily="18" charset="0"/>
                <a:cs typeface="Times New Roman" pitchFamily="18" charset="0"/>
              </a:rPr>
              <a:t>que </a:t>
            </a:r>
            <a:r>
              <a:rPr lang="fr-FR" sz="2400" spc="275" dirty="0" smtClean="0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fr-FR" sz="2400" spc="70" dirty="0" smtClean="0">
                <a:latin typeface="Times New Roman" pitchFamily="18" charset="0"/>
                <a:cs typeface="Times New Roman" pitchFamily="18" charset="0"/>
              </a:rPr>
              <a:t>valeurs </a:t>
            </a:r>
            <a:r>
              <a:rPr lang="fr-FR" sz="2400" spc="7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305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fr-FR" sz="2400" spc="-195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fr-FR" sz="2400" spc="285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fr-FR" sz="2400" spc="305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fr-FR" sz="2400" spc="-195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fr-FR" sz="2400" spc="260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fr-FR" sz="2400" spc="-4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fr-FR" sz="2400" spc="-15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380" dirty="0" smtClean="0">
                <a:latin typeface="Times New Roman" pitchFamily="18" charset="0"/>
                <a:cs typeface="Times New Roman" pitchFamily="18" charset="0"/>
              </a:rPr>
              <a:t>à</a:t>
            </a:r>
            <a:r>
              <a:rPr lang="fr-FR" sz="2400" spc="-4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18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fr-FR" sz="2400" spc="85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fr-FR" sz="2400" spc="-5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fr-FR" sz="2400" spc="-195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fr-FR" sz="2400" spc="250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fr-FR" sz="2400" spc="-114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-75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fr-FR" sz="2400" spc="335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fr-FR" sz="2400" spc="325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 sz="2400" spc="-165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fr-FR" sz="2400" spc="260" dirty="0" smtClean="0">
                <a:latin typeface="Times New Roman" pitchFamily="18" charset="0"/>
                <a:cs typeface="Times New Roman" pitchFamily="18" charset="0"/>
              </a:rPr>
              <a:t>é</a:t>
            </a:r>
            <a:r>
              <a:rPr lang="fr-FR" sz="2400" spc="-204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fr-FR" sz="2400" spc="260" dirty="0" smtClean="0">
                <a:latin typeface="Times New Roman" pitchFamily="18" charset="0"/>
                <a:cs typeface="Times New Roman" pitchFamily="18" charset="0"/>
              </a:rPr>
              <a:t>é</a:t>
            </a:r>
            <a:r>
              <a:rPr lang="fr-FR" sz="2400" spc="-22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fr-FR" sz="2400" spc="-4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260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fr-FR" sz="2400" spc="-14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fr-FR" sz="2400" spc="-45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sz="2400" spc="305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fr-FR" sz="2400" spc="105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fr-FR" sz="2400" spc="-204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fr-FR" sz="2400" spc="-8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sz="2400" spc="145" dirty="0" smtClean="0">
                <a:latin typeface="Times New Roman" pitchFamily="18" charset="0"/>
                <a:cs typeface="Times New Roman" pitchFamily="18" charset="0"/>
              </a:rPr>
              <a:t>do</a:t>
            </a:r>
            <a:r>
              <a:rPr lang="fr-FR" sz="2400" spc="125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fr-FR" sz="2400" spc="245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fr-FR" sz="2400" spc="260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fr-FR" sz="2400" spc="18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fr-FR" sz="2400" spc="-14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fr-FR" sz="2400" spc="-265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sz="2400" spc="260" dirty="0" smtClean="0">
                <a:latin typeface="Times New Roman" pitchFamily="18" charset="0"/>
                <a:cs typeface="Times New Roman" pitchFamily="18" charset="0"/>
              </a:rPr>
              <a:t>ê</a:t>
            </a:r>
            <a:r>
              <a:rPr lang="fr-FR" sz="2400" spc="-204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fr-FR" sz="2400" spc="-195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fr-FR" sz="2400" spc="250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fr-FR" sz="2400" spc="-4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-265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fr-FR" sz="2400" spc="250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fr-FR" sz="2400" spc="-4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155" dirty="0" smtClean="0">
                <a:latin typeface="Times New Roman" pitchFamily="18" charset="0"/>
                <a:cs typeface="Times New Roman" pitchFamily="18" charset="0"/>
              </a:rPr>
              <a:t>mo</a:t>
            </a:r>
            <a:r>
              <a:rPr lang="fr-FR" sz="2400" spc="2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fr-FR" sz="2400" spc="260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fr-FR" sz="2400" spc="105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fr-FR" sz="2400" spc="-215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fr-FR" sz="2400" spc="4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275" dirty="0" smtClean="0"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fr-FR" sz="2400" spc="-1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-265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fr-FR" sz="2400" spc="270" dirty="0" smtClean="0">
                <a:latin typeface="Times New Roman" pitchFamily="18" charset="0"/>
                <a:cs typeface="Times New Roman" pitchFamily="18" charset="0"/>
              </a:rPr>
              <a:t>a  </a:t>
            </a:r>
            <a:r>
              <a:rPr lang="fr-FR" sz="2400" spc="28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fr-FR" sz="2400" spc="285" dirty="0" smtClean="0">
                <a:latin typeface="Times New Roman" pitchFamily="18" charset="0"/>
                <a:cs typeface="Times New Roman" pitchFamily="18" charset="0"/>
              </a:rPr>
              <a:t>é</a:t>
            </a:r>
            <a:r>
              <a:rPr lang="fr-FR" sz="2400" spc="165" dirty="0" smtClean="0">
                <a:latin typeface="Times New Roman" pitchFamily="18" charset="0"/>
                <a:cs typeface="Times New Roman" pitchFamily="18" charset="0"/>
              </a:rPr>
              <a:t>ma</a:t>
            </a:r>
            <a:r>
              <a:rPr lang="fr-FR" sz="2400" spc="114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fr-FR" sz="2400" spc="38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 sz="2400" spc="185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fr-FR" sz="2400" spc="250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fr-FR" sz="2400" spc="-19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305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fr-FR" sz="2400" spc="60" dirty="0" smtClean="0">
                <a:latin typeface="Times New Roman" pitchFamily="18" charset="0"/>
                <a:cs typeface="Times New Roman" pitchFamily="18" charset="0"/>
              </a:rPr>
              <a:t>'</a:t>
            </a:r>
            <a:r>
              <a:rPr lang="fr-FR" sz="2400" spc="38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z="2400" spc="305" dirty="0" smtClean="0">
                <a:latin typeface="Times New Roman" pitchFamily="18" charset="0"/>
                <a:cs typeface="Times New Roman" pitchFamily="18" charset="0"/>
              </a:rPr>
              <a:t>pp</a:t>
            </a:r>
            <a:r>
              <a:rPr lang="fr-FR" sz="2400" spc="-19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fr-FR" sz="2400" spc="254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fr-FR" sz="2400" spc="185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fr-FR" sz="2400" spc="-204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fr-FR" sz="2400" spc="-165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fr-FR" sz="2400" spc="-75" dirty="0" smtClean="0">
                <a:latin typeface="Times New Roman" pitchFamily="18" charset="0"/>
                <a:cs typeface="Times New Roman" pitchFamily="18" charset="0"/>
              </a:rPr>
              <a:t>ss</a:t>
            </a:r>
            <a:r>
              <a:rPr lang="fr-FR" sz="2400" spc="38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z="2400" spc="434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fr-FR" sz="2400" spc="250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fr-FR" sz="2400" spc="-114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254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fr-FR" sz="2400" spc="-14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fr-FR" sz="2400" spc="-4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28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fr-FR" sz="2400" spc="275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fr-FR" sz="2400" spc="-114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45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fr-FR" sz="2400" spc="5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fr-FR" sz="2400" spc="-75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fr-FR" sz="2400" spc="250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fr-FR" sz="2400" spc="-4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254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fr-FR" sz="2400" spc="155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fr-FR" sz="2400" spc="-9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480" dirty="0" smtClean="0">
                <a:latin typeface="Times New Roman" pitchFamily="18" charset="0"/>
                <a:cs typeface="Times New Roman" pitchFamily="18" charset="0"/>
              </a:rPr>
              <a:t>œ</a:t>
            </a:r>
            <a:r>
              <a:rPr lang="fr-FR" sz="2400" spc="110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fr-FR" sz="2400" spc="245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fr-FR" sz="2400" spc="-19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fr-FR" sz="2400" spc="250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fr-FR" sz="2400" spc="-114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28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fr-FR" sz="2400" spc="275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fr-FR" sz="2400" spc="-114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-265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fr-FR" sz="2400" spc="60" dirty="0" smtClean="0">
                <a:latin typeface="Times New Roman" pitchFamily="18" charset="0"/>
                <a:cs typeface="Times New Roman" pitchFamily="18" charset="0"/>
              </a:rPr>
              <a:t>'</a:t>
            </a:r>
            <a:r>
              <a:rPr lang="fr-FR" sz="2400" spc="254" dirty="0" smtClean="0">
                <a:latin typeface="Times New Roman" pitchFamily="18" charset="0"/>
                <a:cs typeface="Times New Roman" pitchFamily="18" charset="0"/>
              </a:rPr>
              <a:t>é</a:t>
            </a:r>
            <a:r>
              <a:rPr lang="fr-FR" sz="2400" spc="-204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fr-FR" sz="2400" spc="185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fr-FR" sz="2400" spc="-165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fr-FR" sz="2400" spc="305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fr-FR" sz="2400" spc="110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fr-FR" sz="2400" spc="175" dirty="0" smtClean="0">
                <a:latin typeface="Times New Roman" pitchFamily="18" charset="0"/>
                <a:cs typeface="Times New Roman" pitchFamily="18" charset="0"/>
              </a:rPr>
              <a:t>e  </a:t>
            </a:r>
            <a:r>
              <a:rPr lang="fr-FR" sz="2400" spc="60" dirty="0" smtClean="0">
                <a:latin typeface="Times New Roman" pitchFamily="18" charset="0"/>
                <a:cs typeface="Times New Roman" pitchFamily="18" charset="0"/>
              </a:rPr>
              <a:t>et </a:t>
            </a:r>
            <a:r>
              <a:rPr lang="fr-FR" sz="2400" spc="275" dirty="0" smtClean="0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fr-FR" sz="2400" spc="55" dirty="0" smtClean="0"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fr-FR" sz="2400" spc="150" dirty="0" smtClean="0">
                <a:latin typeface="Times New Roman" pitchFamily="18" charset="0"/>
                <a:cs typeface="Times New Roman" pitchFamily="18" charset="0"/>
              </a:rPr>
              <a:t>déontologie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universitaires. </a:t>
            </a:r>
            <a:r>
              <a:rPr lang="fr-FR" sz="2400" spc="-75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Elle </a:t>
            </a:r>
            <a:r>
              <a:rPr lang="fr-FR" sz="2400" spc="7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doit </a:t>
            </a:r>
            <a:r>
              <a:rPr lang="fr-FR" sz="2400" spc="28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donc </a:t>
            </a:r>
            <a:r>
              <a:rPr lang="fr-FR" sz="2400" spc="6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représenter </a:t>
            </a:r>
            <a:r>
              <a:rPr lang="fr-FR" sz="2400" spc="-71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13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 </a:t>
            </a:r>
            <a:r>
              <a:rPr lang="fr-FR" sz="2400" spc="-4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outil </a:t>
            </a:r>
            <a:r>
              <a:rPr lang="fr-FR" sz="2400" spc="275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fr-FR" sz="2400" spc="5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mobilisation </a:t>
            </a:r>
            <a:r>
              <a:rPr lang="fr-FR" sz="2400" spc="6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et </a:t>
            </a:r>
            <a:r>
              <a:rPr lang="fr-FR" sz="2400" spc="275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fr-FR" sz="2400" spc="12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référence </a:t>
            </a:r>
            <a:r>
              <a:rPr lang="fr-FR" sz="2400" spc="135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rappelant </a:t>
            </a:r>
            <a:r>
              <a:rPr lang="fr-FR" sz="2400" spc="-15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les </a:t>
            </a:r>
            <a:r>
              <a:rPr lang="fr-FR" sz="2400" spc="18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grands </a:t>
            </a:r>
            <a:r>
              <a:rPr lang="fr-FR" sz="2400" spc="-71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95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principes</a:t>
            </a:r>
            <a:r>
              <a:rPr lang="fr-FR" sz="2400" spc="-31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7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qui</a:t>
            </a:r>
            <a:r>
              <a:rPr lang="fr-FR" sz="2400" spc="-5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14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guident</a:t>
            </a:r>
            <a:r>
              <a:rPr lang="fr-FR" sz="2400" spc="-185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6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</a:t>
            </a:r>
            <a:r>
              <a:rPr lang="fr-FR" sz="2400" spc="-45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11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vie</a:t>
            </a:r>
            <a:r>
              <a:rPr lang="fr-FR" sz="2400" spc="-185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2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universitaire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23528" y="268709"/>
            <a:ext cx="90364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600" b="1" dirty="0" smtClean="0">
                <a:latin typeface="Times New Roman" pitchFamily="18" charset="0"/>
                <a:cs typeface="Times New Roman" pitchFamily="18" charset="0"/>
              </a:rPr>
              <a:t>La charte d’éthique et déontologie universitaires</a:t>
            </a:r>
            <a:endParaRPr lang="fr-FR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6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2204864"/>
            <a:ext cx="799288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Unité d’enseignement : </a:t>
            </a:r>
            <a:r>
              <a:rPr lang="fr-FR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Transversale</a:t>
            </a:r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Matière : Ethique et Déontologie Universitaire</a:t>
            </a:r>
          </a:p>
          <a:p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Crédits : 01</a:t>
            </a:r>
          </a:p>
          <a:p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Coefficient : 01</a:t>
            </a:r>
            <a:endParaRPr lang="fr-FR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672508" y="908720"/>
            <a:ext cx="289053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4000" b="1" dirty="0" smtClean="0">
                <a:latin typeface="Times New Roman" pitchFamily="18" charset="0"/>
                <a:cs typeface="Times New Roman" pitchFamily="18" charset="0"/>
              </a:rPr>
              <a:t>semestre :01</a:t>
            </a:r>
            <a:endParaRPr lang="fr-FR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4843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0" y="2288775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fr-FR" dirty="0" smtClean="0"/>
          </a:p>
          <a:p>
            <a:r>
              <a:rPr lang="fr-FR" dirty="0" smtClean="0"/>
              <a:t>développe </a:t>
            </a:r>
            <a:r>
              <a:rPr lang="fr-FR" dirty="0"/>
              <a:t>les </a:t>
            </a:r>
            <a:r>
              <a:rPr lang="fr-FR" dirty="0" smtClean="0"/>
              <a:t>principaux </a:t>
            </a:r>
            <a:r>
              <a:rPr lang="fr-FR" dirty="0"/>
              <a:t>terme de la </a:t>
            </a:r>
            <a:r>
              <a:rPr lang="fr-FR" dirty="0" smtClean="0"/>
              <a:t>charte </a:t>
            </a:r>
            <a:r>
              <a:rPr lang="fr-FR" dirty="0"/>
              <a:t>d’éthique et de déontologie universitaires</a:t>
            </a:r>
          </a:p>
        </p:txBody>
      </p:sp>
      <p:pic>
        <p:nvPicPr>
          <p:cNvPr id="1026" name="Picture 2" descr="Objectifs SMART : où va votre thèse?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368" y="1628800"/>
            <a:ext cx="4141807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7103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8"/>
          <p:cNvSpPr txBox="1"/>
          <p:nvPr/>
        </p:nvSpPr>
        <p:spPr>
          <a:xfrm>
            <a:off x="6374360" y="1769232"/>
            <a:ext cx="2505116" cy="1524776"/>
          </a:xfrm>
          <a:prstGeom prst="rect">
            <a:avLst/>
          </a:prstGeom>
          <a:solidFill>
            <a:srgbClr val="B3CFC2"/>
          </a:solidFill>
          <a:ln w="9525">
            <a:noFill/>
          </a:ln>
        </p:spPr>
        <p:txBody>
          <a:bodyPr vert="horz" wrap="square" lIns="0" tIns="229870" rIns="0" bIns="0" rtlCol="0">
            <a:spAutoFit/>
          </a:bodyPr>
          <a:lstStyle/>
          <a:p>
            <a:pPr marL="594360">
              <a:lnSpc>
                <a:spcPct val="100000"/>
              </a:lnSpc>
              <a:spcBef>
                <a:spcPts val="1810"/>
              </a:spcBef>
            </a:pPr>
            <a:r>
              <a:rPr sz="18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ahoma"/>
                <a:cs typeface="Tahoma"/>
              </a:rPr>
              <a:t>Liberté</a:t>
            </a:r>
            <a:r>
              <a:rPr sz="1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ahoma"/>
                <a:cs typeface="Tahoma"/>
              </a:rPr>
              <a:t> </a:t>
            </a:r>
            <a:endParaRPr lang="fr-FR" sz="1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ahoma"/>
              <a:cs typeface="Tahoma"/>
            </a:endParaRPr>
          </a:p>
          <a:p>
            <a:pPr marL="594360">
              <a:lnSpc>
                <a:spcPct val="100000"/>
              </a:lnSpc>
              <a:spcBef>
                <a:spcPts val="1810"/>
              </a:spcBef>
            </a:pPr>
            <a:r>
              <a:rPr lang="fr-FR" sz="1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ahoma"/>
                <a:cs typeface="Tahoma"/>
              </a:rPr>
              <a:t>A</a:t>
            </a:r>
            <a:r>
              <a:rPr sz="1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ahoma"/>
                <a:cs typeface="Tahoma"/>
              </a:rPr>
              <a:t>cadémique</a:t>
            </a:r>
            <a:endParaRPr lang="fr-FR" sz="1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ahoma"/>
              <a:cs typeface="Tahoma"/>
            </a:endParaRPr>
          </a:p>
          <a:p>
            <a:pPr marL="594360">
              <a:lnSpc>
                <a:spcPct val="100000"/>
              </a:lnSpc>
              <a:spcBef>
                <a:spcPts val="1810"/>
              </a:spcBef>
            </a:pPr>
            <a:endParaRPr sz="1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ahoma"/>
              <a:cs typeface="Tahoma"/>
            </a:endParaRPr>
          </a:p>
        </p:txBody>
      </p:sp>
      <p:sp>
        <p:nvSpPr>
          <p:cNvPr id="22" name="object 9"/>
          <p:cNvSpPr txBox="1"/>
          <p:nvPr/>
        </p:nvSpPr>
        <p:spPr>
          <a:xfrm>
            <a:off x="5403352" y="4047924"/>
            <a:ext cx="3774649" cy="817531"/>
          </a:xfrm>
          <a:prstGeom prst="rect">
            <a:avLst/>
          </a:prstGeom>
          <a:solidFill>
            <a:srgbClr val="B3CFC2"/>
          </a:solidFill>
          <a:ln w="9525">
            <a:solidFill>
              <a:srgbClr val="64A389"/>
            </a:solidFill>
          </a:ln>
        </p:spPr>
        <p:txBody>
          <a:bodyPr vert="horz" wrap="square" lIns="0" tIns="136525" rIns="0" bIns="0" rtlCol="0">
            <a:spAutoFit/>
          </a:bodyPr>
          <a:lstStyle/>
          <a:p>
            <a:pPr marL="1017905" marR="789940" indent="-219710">
              <a:lnSpc>
                <a:spcPts val="2100"/>
              </a:lnSpc>
              <a:spcBef>
                <a:spcPts val="1075"/>
              </a:spcBef>
            </a:pPr>
            <a:r>
              <a:rPr sz="18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ahoma"/>
                <a:cs typeface="Tahoma"/>
              </a:rPr>
              <a:t>Responsabilité</a:t>
            </a:r>
            <a:r>
              <a:rPr sz="1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ahoma"/>
                <a:cs typeface="Tahoma"/>
              </a:rPr>
              <a:t> </a:t>
            </a:r>
            <a:endParaRPr lang="fr-FR" sz="1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ahoma"/>
              <a:cs typeface="Tahoma"/>
            </a:endParaRPr>
          </a:p>
          <a:p>
            <a:pPr marL="1017905" marR="789940" indent="-219710">
              <a:lnSpc>
                <a:spcPts val="2100"/>
              </a:lnSpc>
              <a:spcBef>
                <a:spcPts val="1075"/>
              </a:spcBef>
            </a:pPr>
            <a:r>
              <a:rPr sz="1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ahoma"/>
                <a:cs typeface="Tahoma"/>
              </a:rPr>
              <a:t>et  </a:t>
            </a:r>
            <a:r>
              <a:rPr lang="fr-FR" sz="1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ahoma"/>
                <a:cs typeface="Tahoma"/>
              </a:rPr>
              <a:t>c</a:t>
            </a:r>
            <a:r>
              <a:rPr sz="1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ahoma"/>
                <a:cs typeface="Tahoma"/>
              </a:rPr>
              <a:t>ompétence</a:t>
            </a:r>
            <a:endParaRPr sz="1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ahoma"/>
              <a:cs typeface="Tahoma"/>
            </a:endParaRPr>
          </a:p>
        </p:txBody>
      </p:sp>
      <p:sp>
        <p:nvSpPr>
          <p:cNvPr id="23" name="object 10"/>
          <p:cNvSpPr txBox="1"/>
          <p:nvPr/>
        </p:nvSpPr>
        <p:spPr>
          <a:xfrm>
            <a:off x="5580112" y="415846"/>
            <a:ext cx="3089910" cy="1082989"/>
          </a:xfrm>
          <a:prstGeom prst="rect">
            <a:avLst/>
          </a:prstGeom>
          <a:solidFill>
            <a:srgbClr val="B3CFC2"/>
          </a:solidFill>
          <a:ln w="9525">
            <a:solidFill>
              <a:srgbClr val="64A389"/>
            </a:solidFill>
          </a:ln>
        </p:spPr>
        <p:txBody>
          <a:bodyPr vert="horz" wrap="square" lIns="0" tIns="234315" rIns="0" bIns="0" rtlCol="0">
            <a:spAutoFit/>
          </a:bodyPr>
          <a:lstStyle/>
          <a:p>
            <a:pPr marL="561975">
              <a:lnSpc>
                <a:spcPct val="100000"/>
              </a:lnSpc>
              <a:spcBef>
                <a:spcPts val="1845"/>
              </a:spcBef>
            </a:pPr>
            <a:r>
              <a:rPr sz="2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Intégrité</a:t>
            </a:r>
            <a:r>
              <a:rPr sz="2000" b="1" spc="-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et</a:t>
            </a:r>
            <a:endParaRPr lang="fr-FR" sz="20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marL="561975">
              <a:lnSpc>
                <a:spcPct val="100000"/>
              </a:lnSpc>
              <a:spcBef>
                <a:spcPts val="1845"/>
              </a:spcBef>
            </a:pPr>
            <a:r>
              <a:rPr sz="2000" b="1" spc="-2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honnêteté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object 11"/>
          <p:cNvSpPr txBox="1"/>
          <p:nvPr/>
        </p:nvSpPr>
        <p:spPr>
          <a:xfrm>
            <a:off x="5292080" y="5402472"/>
            <a:ext cx="3565146" cy="941283"/>
          </a:xfrm>
          <a:prstGeom prst="rect">
            <a:avLst/>
          </a:prstGeom>
          <a:solidFill>
            <a:srgbClr val="B3CFC2"/>
          </a:solidFill>
          <a:ln w="9525">
            <a:solidFill>
              <a:srgbClr val="64A389"/>
            </a:solidFill>
          </a:ln>
        </p:spPr>
        <p:txBody>
          <a:bodyPr vert="horz" wrap="square" lIns="0" tIns="132080" rIns="0" bIns="0" rtlCol="0">
            <a:spAutoFit/>
          </a:bodyPr>
          <a:lstStyle/>
          <a:p>
            <a:pPr marL="1012825" marR="458470" indent="-543560">
              <a:lnSpc>
                <a:spcPts val="2100"/>
              </a:lnSpc>
              <a:spcBef>
                <a:spcPts val="1040"/>
              </a:spcBef>
            </a:pPr>
            <a:r>
              <a:rPr sz="1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ahoma"/>
                <a:cs typeface="Tahoma"/>
              </a:rPr>
              <a:t>Respect </a:t>
            </a:r>
            <a:r>
              <a:rPr sz="1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ahoma"/>
                <a:cs typeface="Tahoma"/>
              </a:rPr>
              <a:t>des franchises  </a:t>
            </a:r>
            <a:r>
              <a:rPr sz="1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ahoma"/>
                <a:cs typeface="Tahoma"/>
              </a:rPr>
              <a:t>universitaires</a:t>
            </a:r>
          </a:p>
        </p:txBody>
      </p:sp>
      <p:sp>
        <p:nvSpPr>
          <p:cNvPr id="25" name="object 12"/>
          <p:cNvSpPr txBox="1">
            <a:spLocks/>
          </p:cNvSpPr>
          <p:nvPr/>
        </p:nvSpPr>
        <p:spPr>
          <a:xfrm>
            <a:off x="1013585" y="441690"/>
            <a:ext cx="2000276" cy="788036"/>
          </a:xfrm>
          <a:prstGeom prst="rect">
            <a:avLst/>
          </a:prstGeom>
          <a:solidFill>
            <a:srgbClr val="B3CFC2"/>
          </a:solidFill>
          <a:ln w="9525">
            <a:solidFill>
              <a:srgbClr val="64A389"/>
            </a:solidFill>
          </a:ln>
        </p:spPr>
        <p:txBody>
          <a:bodyPr vert="horz" wrap="square" lIns="0" tIns="231775" rIns="0" bIns="0" rtlCol="0">
            <a:spAutoFit/>
          </a:bodyPr>
          <a:lstStyle>
            <a:lvl1pPr>
              <a:defRPr sz="3600" b="0" i="0">
                <a:solidFill>
                  <a:srgbClr val="585858"/>
                </a:solidFill>
                <a:latin typeface="Trebuchet MS"/>
                <a:ea typeface="+mj-ea"/>
                <a:cs typeface="Trebuchet MS"/>
              </a:defRPr>
            </a:lvl1pPr>
          </a:lstStyle>
          <a:p>
            <a:pPr marL="440690">
              <a:spcBef>
                <a:spcPts val="1825"/>
              </a:spcBef>
            </a:pPr>
            <a:r>
              <a:rPr lang="fr-FR" sz="1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ahoma"/>
                <a:cs typeface="Tahoma"/>
              </a:rPr>
              <a:t>Respect</a:t>
            </a:r>
            <a:r>
              <a:rPr lang="fr-FR" sz="1800" b="1" spc="-45" dirty="0" smtClean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lang="fr-FR" sz="1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ahoma"/>
                <a:cs typeface="Tahoma"/>
              </a:rPr>
              <a:t>mutuel</a:t>
            </a:r>
            <a:endParaRPr lang="fr-FR" sz="1800" dirty="0">
              <a:latin typeface="Tahoma"/>
              <a:cs typeface="Tahoma"/>
            </a:endParaRPr>
          </a:p>
        </p:txBody>
      </p:sp>
      <p:sp>
        <p:nvSpPr>
          <p:cNvPr id="26" name="object 13"/>
          <p:cNvSpPr txBox="1"/>
          <p:nvPr/>
        </p:nvSpPr>
        <p:spPr>
          <a:xfrm>
            <a:off x="611560" y="2782547"/>
            <a:ext cx="1882297" cy="523220"/>
          </a:xfrm>
          <a:prstGeom prst="rect">
            <a:avLst/>
          </a:prstGeom>
          <a:solidFill>
            <a:srgbClr val="B3CFC2"/>
          </a:solidFill>
          <a:ln w="9525">
            <a:solidFill>
              <a:srgbClr val="64A389"/>
            </a:solidFill>
          </a:ln>
        </p:spPr>
        <p:txBody>
          <a:bodyPr vert="horz" wrap="square" lIns="0" tIns="243840" rIns="0" bIns="0" rtlCol="0">
            <a:spAutoFit/>
          </a:bodyPr>
          <a:lstStyle/>
          <a:p>
            <a:pPr marR="635" algn="ctr">
              <a:lnSpc>
                <a:spcPct val="100000"/>
              </a:lnSpc>
              <a:spcBef>
                <a:spcPts val="1920"/>
              </a:spcBef>
            </a:pPr>
            <a:r>
              <a:rPr sz="1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ahoma"/>
                <a:cs typeface="Tahoma"/>
              </a:rPr>
              <a:t>Équité</a:t>
            </a:r>
          </a:p>
        </p:txBody>
      </p:sp>
      <p:sp>
        <p:nvSpPr>
          <p:cNvPr id="27" name="object 14"/>
          <p:cNvSpPr txBox="1"/>
          <p:nvPr/>
        </p:nvSpPr>
        <p:spPr>
          <a:xfrm>
            <a:off x="683568" y="5130176"/>
            <a:ext cx="3384375" cy="1284325"/>
          </a:xfrm>
          <a:prstGeom prst="rect">
            <a:avLst/>
          </a:prstGeom>
          <a:solidFill>
            <a:srgbClr val="B3CFC2"/>
          </a:solidFill>
          <a:ln w="9525">
            <a:solidFill>
              <a:srgbClr val="64A389"/>
            </a:solidFill>
          </a:ln>
        </p:spPr>
        <p:txBody>
          <a:bodyPr vert="horz" wrap="square" lIns="0" tIns="205104" rIns="0" bIns="0" rtlCol="0">
            <a:spAutoFit/>
          </a:bodyPr>
          <a:lstStyle/>
          <a:p>
            <a:pPr marL="1270" algn="ctr">
              <a:lnSpc>
                <a:spcPts val="2130"/>
              </a:lnSpc>
              <a:spcBef>
                <a:spcPts val="1614"/>
              </a:spcBef>
            </a:pPr>
            <a:r>
              <a:rPr sz="1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ahoma"/>
                <a:cs typeface="Tahoma"/>
              </a:rPr>
              <a:t>Exigence de vérité scientifique,</a:t>
            </a:r>
          </a:p>
          <a:p>
            <a:pPr marR="4445" algn="ctr">
              <a:lnSpc>
                <a:spcPts val="2130"/>
              </a:lnSpc>
            </a:pPr>
            <a:r>
              <a:rPr sz="1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ahoma"/>
                <a:cs typeface="Tahoma"/>
              </a:rPr>
              <a:t>d’objectivité et d’esprit critique</a:t>
            </a:r>
          </a:p>
        </p:txBody>
      </p:sp>
      <p:sp>
        <p:nvSpPr>
          <p:cNvPr id="28" name="object 15"/>
          <p:cNvSpPr/>
          <p:nvPr/>
        </p:nvSpPr>
        <p:spPr>
          <a:xfrm>
            <a:off x="2856126" y="1298368"/>
            <a:ext cx="3518234" cy="4127691"/>
          </a:xfrm>
          <a:custGeom>
            <a:avLst/>
            <a:gdLst/>
            <a:ahLst/>
            <a:cxnLst/>
            <a:rect l="l" t="t" r="r" b="b"/>
            <a:pathLst>
              <a:path w="4842509" h="4979670">
                <a:moveTo>
                  <a:pt x="609981" y="2254885"/>
                </a:moveTo>
                <a:lnTo>
                  <a:pt x="607822" y="2252726"/>
                </a:lnTo>
                <a:lnTo>
                  <a:pt x="76200" y="2252726"/>
                </a:lnTo>
                <a:lnTo>
                  <a:pt x="76200" y="2219452"/>
                </a:lnTo>
                <a:lnTo>
                  <a:pt x="0" y="2257552"/>
                </a:lnTo>
                <a:lnTo>
                  <a:pt x="76200" y="2295652"/>
                </a:lnTo>
                <a:lnTo>
                  <a:pt x="76200" y="2262251"/>
                </a:lnTo>
                <a:lnTo>
                  <a:pt x="607822" y="2262251"/>
                </a:lnTo>
                <a:lnTo>
                  <a:pt x="609981" y="2260092"/>
                </a:lnTo>
                <a:lnTo>
                  <a:pt x="609981" y="2254885"/>
                </a:lnTo>
                <a:close/>
              </a:path>
              <a:path w="4842509" h="4979670">
                <a:moveTo>
                  <a:pt x="883285" y="1710309"/>
                </a:moveTo>
                <a:lnTo>
                  <a:pt x="882142" y="1708023"/>
                </a:lnTo>
                <a:lnTo>
                  <a:pt x="39065" y="75120"/>
                </a:lnTo>
                <a:lnTo>
                  <a:pt x="67221" y="60579"/>
                </a:lnTo>
                <a:lnTo>
                  <a:pt x="68707" y="59817"/>
                </a:lnTo>
                <a:lnTo>
                  <a:pt x="0" y="9525"/>
                </a:lnTo>
                <a:lnTo>
                  <a:pt x="1016" y="94742"/>
                </a:lnTo>
                <a:lnTo>
                  <a:pt x="30683" y="79438"/>
                </a:lnTo>
                <a:lnTo>
                  <a:pt x="873633" y="1712341"/>
                </a:lnTo>
                <a:lnTo>
                  <a:pt x="874903" y="1714627"/>
                </a:lnTo>
                <a:lnTo>
                  <a:pt x="877697" y="1715643"/>
                </a:lnTo>
                <a:lnTo>
                  <a:pt x="880110" y="1714373"/>
                </a:lnTo>
                <a:lnTo>
                  <a:pt x="882396" y="1713230"/>
                </a:lnTo>
                <a:lnTo>
                  <a:pt x="883285" y="1710309"/>
                </a:lnTo>
                <a:close/>
              </a:path>
              <a:path w="4842509" h="4979670">
                <a:moveTo>
                  <a:pt x="1088898" y="2981579"/>
                </a:moveTo>
                <a:lnTo>
                  <a:pt x="1088263" y="2978658"/>
                </a:lnTo>
                <a:lnTo>
                  <a:pt x="1085977" y="2977261"/>
                </a:lnTo>
                <a:lnTo>
                  <a:pt x="1083691" y="2975991"/>
                </a:lnTo>
                <a:lnTo>
                  <a:pt x="1080770" y="2976626"/>
                </a:lnTo>
                <a:lnTo>
                  <a:pt x="1079500" y="2978912"/>
                </a:lnTo>
                <a:lnTo>
                  <a:pt x="140309" y="4519917"/>
                </a:lnTo>
                <a:lnTo>
                  <a:pt x="111887" y="4502531"/>
                </a:lnTo>
                <a:lnTo>
                  <a:pt x="104775" y="4587494"/>
                </a:lnTo>
                <a:lnTo>
                  <a:pt x="176911" y="4542282"/>
                </a:lnTo>
                <a:lnTo>
                  <a:pt x="171081" y="4538726"/>
                </a:lnTo>
                <a:lnTo>
                  <a:pt x="148437" y="4524883"/>
                </a:lnTo>
                <a:lnTo>
                  <a:pt x="1087628" y="2983865"/>
                </a:lnTo>
                <a:lnTo>
                  <a:pt x="1088898" y="2981579"/>
                </a:lnTo>
                <a:close/>
              </a:path>
              <a:path w="4842509" h="4979670">
                <a:moveTo>
                  <a:pt x="4586351" y="0"/>
                </a:moveTo>
                <a:lnTo>
                  <a:pt x="4510405" y="38735"/>
                </a:lnTo>
                <a:lnTo>
                  <a:pt x="4537126" y="58483"/>
                </a:lnTo>
                <a:lnTo>
                  <a:pt x="3320288" y="1704213"/>
                </a:lnTo>
                <a:lnTo>
                  <a:pt x="3318764" y="1706372"/>
                </a:lnTo>
                <a:lnTo>
                  <a:pt x="3319272" y="1709293"/>
                </a:lnTo>
                <a:lnTo>
                  <a:pt x="3321304" y="1710944"/>
                </a:lnTo>
                <a:lnTo>
                  <a:pt x="3323463" y="1712468"/>
                </a:lnTo>
                <a:lnTo>
                  <a:pt x="3326384" y="1711960"/>
                </a:lnTo>
                <a:lnTo>
                  <a:pt x="3328035" y="1709928"/>
                </a:lnTo>
                <a:lnTo>
                  <a:pt x="4544796" y="64147"/>
                </a:lnTo>
                <a:lnTo>
                  <a:pt x="4571619" y="83947"/>
                </a:lnTo>
                <a:lnTo>
                  <a:pt x="4578324" y="45720"/>
                </a:lnTo>
                <a:lnTo>
                  <a:pt x="4586351" y="0"/>
                </a:lnTo>
                <a:close/>
              </a:path>
              <a:path w="4842509" h="4979670">
                <a:moveTo>
                  <a:pt x="4726305" y="3258820"/>
                </a:moveTo>
                <a:lnTo>
                  <a:pt x="4713617" y="3218434"/>
                </a:lnTo>
                <a:lnTo>
                  <a:pt x="4700778" y="3177540"/>
                </a:lnTo>
                <a:lnTo>
                  <a:pt x="4676826" y="3200666"/>
                </a:lnTo>
                <a:lnTo>
                  <a:pt x="4203827" y="2711323"/>
                </a:lnTo>
                <a:lnTo>
                  <a:pt x="4202049" y="2709545"/>
                </a:lnTo>
                <a:lnTo>
                  <a:pt x="4199001" y="2709418"/>
                </a:lnTo>
                <a:lnTo>
                  <a:pt x="4195318" y="2713101"/>
                </a:lnTo>
                <a:lnTo>
                  <a:pt x="4195191" y="2716149"/>
                </a:lnTo>
                <a:lnTo>
                  <a:pt x="4197096" y="2718054"/>
                </a:lnTo>
                <a:lnTo>
                  <a:pt x="4669968" y="3207270"/>
                </a:lnTo>
                <a:lnTo>
                  <a:pt x="4645914" y="3230499"/>
                </a:lnTo>
                <a:lnTo>
                  <a:pt x="4726305" y="3258820"/>
                </a:lnTo>
                <a:close/>
              </a:path>
              <a:path w="4842509" h="4979670">
                <a:moveTo>
                  <a:pt x="4737862" y="4894288"/>
                </a:moveTo>
                <a:lnTo>
                  <a:pt x="4708055" y="4909121"/>
                </a:lnTo>
                <a:lnTo>
                  <a:pt x="3776091" y="3036443"/>
                </a:lnTo>
                <a:lnTo>
                  <a:pt x="3774948" y="3034030"/>
                </a:lnTo>
                <a:lnTo>
                  <a:pt x="3772027" y="3033141"/>
                </a:lnTo>
                <a:lnTo>
                  <a:pt x="3769741" y="3034284"/>
                </a:lnTo>
                <a:lnTo>
                  <a:pt x="3767328" y="3035427"/>
                </a:lnTo>
                <a:lnTo>
                  <a:pt x="3766439" y="3038348"/>
                </a:lnTo>
                <a:lnTo>
                  <a:pt x="4699546" y="4913363"/>
                </a:lnTo>
                <a:lnTo>
                  <a:pt x="4669663" y="4928235"/>
                </a:lnTo>
                <a:lnTo>
                  <a:pt x="4737735" y="4979479"/>
                </a:lnTo>
                <a:lnTo>
                  <a:pt x="4737811" y="4928070"/>
                </a:lnTo>
                <a:lnTo>
                  <a:pt x="4737862" y="4894288"/>
                </a:lnTo>
                <a:close/>
              </a:path>
              <a:path w="4842509" h="4979670">
                <a:moveTo>
                  <a:pt x="4842256" y="1714627"/>
                </a:moveTo>
                <a:lnTo>
                  <a:pt x="4757039" y="1715135"/>
                </a:lnTo>
                <a:lnTo>
                  <a:pt x="4772152" y="1744878"/>
                </a:lnTo>
                <a:lnTo>
                  <a:pt x="4195953" y="2037715"/>
                </a:lnTo>
                <a:lnTo>
                  <a:pt x="4195064" y="2040636"/>
                </a:lnTo>
                <a:lnTo>
                  <a:pt x="4196207" y="2042922"/>
                </a:lnTo>
                <a:lnTo>
                  <a:pt x="4197350" y="2045335"/>
                </a:lnTo>
                <a:lnTo>
                  <a:pt x="4200271" y="2046224"/>
                </a:lnTo>
                <a:lnTo>
                  <a:pt x="4776482" y="1753387"/>
                </a:lnTo>
                <a:lnTo>
                  <a:pt x="4791583" y="1783080"/>
                </a:lnTo>
                <a:lnTo>
                  <a:pt x="4825047" y="1737868"/>
                </a:lnTo>
                <a:lnTo>
                  <a:pt x="4842256" y="1714627"/>
                </a:lnTo>
                <a:close/>
              </a:path>
            </a:pathLst>
          </a:custGeom>
          <a:solidFill>
            <a:srgbClr val="9D2C0E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 smtClean="0">
              <a:ln w="38100">
                <a:solidFill>
                  <a:schemeClr val="tx1"/>
                </a:solidFill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30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56126" y="2524217"/>
            <a:ext cx="3805301" cy="1528699"/>
          </a:xfrm>
          <a:prstGeom prst="rect">
            <a:avLst/>
          </a:prstGeom>
        </p:spPr>
      </p:pic>
      <p:pic>
        <p:nvPicPr>
          <p:cNvPr id="31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57152" y="3073997"/>
            <a:ext cx="1966976" cy="938212"/>
          </a:xfrm>
          <a:prstGeom prst="rect">
            <a:avLst/>
          </a:prstGeom>
        </p:spPr>
      </p:pic>
      <p:sp>
        <p:nvSpPr>
          <p:cNvPr id="32" name="object 7"/>
          <p:cNvSpPr txBox="1"/>
          <p:nvPr/>
        </p:nvSpPr>
        <p:spPr>
          <a:xfrm>
            <a:off x="3448821" y="2612736"/>
            <a:ext cx="2917190" cy="100393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803910" marR="5080" indent="-791210">
              <a:lnSpc>
                <a:spcPct val="100000"/>
              </a:lnSpc>
              <a:spcBef>
                <a:spcPts val="125"/>
              </a:spcBef>
            </a:pPr>
            <a:r>
              <a:rPr sz="3200" b="1" spc="-400" dirty="0">
                <a:solidFill>
                  <a:srgbClr val="FFFFFF"/>
                </a:solidFill>
                <a:latin typeface="Tahoma"/>
                <a:cs typeface="Tahoma"/>
              </a:rPr>
              <a:t>P</a:t>
            </a:r>
            <a:r>
              <a:rPr sz="3200" b="1" spc="-250" dirty="0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sz="3200" b="1" spc="-220" dirty="0">
                <a:solidFill>
                  <a:srgbClr val="FFFFFF"/>
                </a:solidFill>
                <a:latin typeface="Tahoma"/>
                <a:cs typeface="Tahoma"/>
              </a:rPr>
              <a:t>i</a:t>
            </a:r>
            <a:r>
              <a:rPr sz="3200" b="1" spc="-105" dirty="0">
                <a:solidFill>
                  <a:srgbClr val="FFFFFF"/>
                </a:solidFill>
                <a:latin typeface="Tahoma"/>
                <a:cs typeface="Tahoma"/>
              </a:rPr>
              <a:t>n</a:t>
            </a:r>
            <a:r>
              <a:rPr sz="3200" b="1" spc="405" dirty="0">
                <a:solidFill>
                  <a:srgbClr val="FFFFFF"/>
                </a:solidFill>
                <a:latin typeface="Tahoma"/>
                <a:cs typeface="Tahoma"/>
              </a:rPr>
              <a:t>c</a:t>
            </a:r>
            <a:r>
              <a:rPr sz="3200" b="1" spc="-220" dirty="0">
                <a:solidFill>
                  <a:srgbClr val="FFFFFF"/>
                </a:solidFill>
                <a:latin typeface="Tahoma"/>
                <a:cs typeface="Tahoma"/>
              </a:rPr>
              <a:t>i</a:t>
            </a:r>
            <a:r>
              <a:rPr sz="3200" b="1" spc="85" dirty="0">
                <a:solidFill>
                  <a:srgbClr val="FFFFFF"/>
                </a:solidFill>
                <a:latin typeface="Tahoma"/>
                <a:cs typeface="Tahoma"/>
              </a:rPr>
              <a:t>p</a:t>
            </a:r>
            <a:r>
              <a:rPr sz="3200" b="1" spc="195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3200" b="1" spc="-229" dirty="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sz="3200" b="1" spc="-18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3200" b="1" spc="85" dirty="0">
                <a:solidFill>
                  <a:srgbClr val="FFFFFF"/>
                </a:solidFill>
                <a:latin typeface="Tahoma"/>
                <a:cs typeface="Tahoma"/>
              </a:rPr>
              <a:t>d</a:t>
            </a:r>
            <a:r>
              <a:rPr sz="3200" b="1" spc="165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3200" b="1" spc="-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3200" b="1" spc="-220" dirty="0">
                <a:solidFill>
                  <a:srgbClr val="FFFFFF"/>
                </a:solidFill>
                <a:latin typeface="Tahoma"/>
                <a:cs typeface="Tahoma"/>
              </a:rPr>
              <a:t>l</a:t>
            </a:r>
            <a:r>
              <a:rPr sz="3200" b="1" spc="140" dirty="0">
                <a:solidFill>
                  <a:srgbClr val="FFFFFF"/>
                </a:solidFill>
                <a:latin typeface="Tahoma"/>
                <a:cs typeface="Tahoma"/>
              </a:rPr>
              <a:t>a  </a:t>
            </a:r>
            <a:r>
              <a:rPr sz="3200" b="1" spc="-10" dirty="0">
                <a:solidFill>
                  <a:srgbClr val="FFFFFF"/>
                </a:solidFill>
                <a:latin typeface="Tahoma"/>
                <a:cs typeface="Tahoma"/>
              </a:rPr>
              <a:t>charte</a:t>
            </a:r>
            <a:endParaRPr sz="3200" dirty="0">
              <a:latin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147158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79512" y="29297"/>
            <a:ext cx="8852445" cy="6506909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1328420" indent="-287020">
              <a:lnSpc>
                <a:spcPct val="100000"/>
              </a:lnSpc>
              <a:spcBef>
                <a:spcPts val="865"/>
              </a:spcBef>
              <a:buAutoNum type="arabicPlain"/>
              <a:tabLst>
                <a:tab pos="1329055" algn="l"/>
              </a:tabLst>
            </a:pPr>
            <a:r>
              <a:rPr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L’intégrité et l’honnêteté </a:t>
            </a:r>
            <a:r>
              <a:rPr sz="2400" b="1" spc="-150" dirty="0">
                <a:solidFill>
                  <a:srgbClr val="585858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  <a:p>
            <a:pPr marL="12700">
              <a:lnSpc>
                <a:spcPct val="100000"/>
              </a:lnSpc>
              <a:spcBef>
                <a:spcPts val="765"/>
              </a:spcBef>
            </a:pPr>
            <a:r>
              <a:rPr sz="2400" spc="100" dirty="0">
                <a:latin typeface="Times New Roman" pitchFamily="18" charset="0"/>
                <a:cs typeface="Times New Roman" pitchFamily="18" charset="0"/>
              </a:rPr>
              <a:t>La</a:t>
            </a:r>
            <a:r>
              <a:rPr sz="2400" spc="-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125" dirty="0">
                <a:latin typeface="Times New Roman" pitchFamily="18" charset="0"/>
                <a:cs typeface="Times New Roman" pitchFamily="18" charset="0"/>
              </a:rPr>
              <a:t>quête</a:t>
            </a:r>
            <a:r>
              <a:rPr sz="2400" spc="-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190" dirty="0">
                <a:latin typeface="Times New Roman" pitchFamily="18" charset="0"/>
                <a:cs typeface="Times New Roman" pitchFamily="18" charset="0"/>
              </a:rPr>
              <a:t>de</a:t>
            </a:r>
            <a:r>
              <a:rPr sz="2400" spc="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100" dirty="0">
                <a:latin typeface="Times New Roman" pitchFamily="18" charset="0"/>
                <a:cs typeface="Times New Roman" pitchFamily="18" charset="0"/>
              </a:rPr>
              <a:t>la</a:t>
            </a:r>
            <a:r>
              <a:rPr sz="2400" spc="-11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65" dirty="0">
                <a:latin typeface="Times New Roman" pitchFamily="18" charset="0"/>
                <a:cs typeface="Times New Roman" pitchFamily="18" charset="0"/>
              </a:rPr>
              <a:t>probité</a:t>
            </a:r>
            <a:r>
              <a:rPr sz="2400" spc="-6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55" dirty="0">
                <a:latin typeface="Times New Roman" pitchFamily="18" charset="0"/>
                <a:cs typeface="Times New Roman" pitchFamily="18" charset="0"/>
              </a:rPr>
              <a:t>et</a:t>
            </a:r>
            <a:r>
              <a:rPr sz="2400" spc="-9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190" dirty="0">
                <a:latin typeface="Times New Roman" pitchFamily="18" charset="0"/>
                <a:cs typeface="Times New Roman" pitchFamily="18" charset="0"/>
              </a:rPr>
              <a:t>de</a:t>
            </a:r>
            <a:r>
              <a:rPr sz="2400" spc="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80" dirty="0">
                <a:latin typeface="Times New Roman" pitchFamily="18" charset="0"/>
                <a:cs typeface="Times New Roman" pitchFamily="18" charset="0"/>
              </a:rPr>
              <a:t>l’honnêteté</a:t>
            </a:r>
            <a:r>
              <a:rPr sz="2400" spc="-2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25" dirty="0">
                <a:latin typeface="Times New Roman" pitchFamily="18" charset="0"/>
                <a:cs typeface="Times New Roman" pitchFamily="18" charset="0"/>
              </a:rPr>
              <a:t>signifie</a:t>
            </a:r>
            <a:r>
              <a:rPr sz="2400" spc="-2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50" dirty="0">
                <a:latin typeface="Times New Roman" pitchFamily="18" charset="0"/>
                <a:cs typeface="Times New Roman" pitchFamily="18" charset="0"/>
              </a:rPr>
              <a:t>le</a:t>
            </a:r>
            <a:r>
              <a:rPr sz="2400" spc="-1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15" dirty="0">
                <a:latin typeface="Times New Roman" pitchFamily="18" charset="0"/>
                <a:cs typeface="Times New Roman" pitchFamily="18" charset="0"/>
              </a:rPr>
              <a:t>refus</a:t>
            </a:r>
            <a:r>
              <a:rPr sz="2400" spc="-1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190" dirty="0">
                <a:latin typeface="Times New Roman" pitchFamily="18" charset="0"/>
                <a:cs typeface="Times New Roman" pitchFamily="18" charset="0"/>
              </a:rPr>
              <a:t>de</a:t>
            </a:r>
            <a:r>
              <a:rPr sz="2400" spc="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100" dirty="0">
                <a:latin typeface="Times New Roman" pitchFamily="18" charset="0"/>
                <a:cs typeface="Times New Roman" pitchFamily="18" charset="0"/>
              </a:rPr>
              <a:t>la</a:t>
            </a:r>
            <a:r>
              <a:rPr sz="2400" spc="-19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70" dirty="0">
                <a:latin typeface="Times New Roman" pitchFamily="18" charset="0"/>
                <a:cs typeface="Times New Roman" pitchFamily="18" charset="0"/>
              </a:rPr>
              <a:t>corruption</a:t>
            </a:r>
            <a:r>
              <a:rPr sz="2400" spc="-1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90" dirty="0">
                <a:latin typeface="Times New Roman" pitchFamily="18" charset="0"/>
                <a:cs typeface="Times New Roman" pitchFamily="18" charset="0"/>
              </a:rPr>
              <a:t>sous</a:t>
            </a:r>
            <a:r>
              <a:rPr sz="2400" spc="-1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55" dirty="0">
                <a:latin typeface="Times New Roman" pitchFamily="18" charset="0"/>
                <a:cs typeface="Times New Roman" pitchFamily="18" charset="0"/>
              </a:rPr>
              <a:t>toutes</a:t>
            </a:r>
            <a:r>
              <a:rPr sz="2400" spc="-11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65" dirty="0" err="1">
                <a:latin typeface="Times New Roman" pitchFamily="18" charset="0"/>
                <a:cs typeface="Times New Roman" pitchFamily="18" charset="0"/>
              </a:rPr>
              <a:t>ses</a:t>
            </a:r>
            <a:r>
              <a:rPr sz="2400" spc="-11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50" dirty="0" err="1" smtClean="0">
                <a:latin typeface="Times New Roman" pitchFamily="18" charset="0"/>
                <a:cs typeface="Times New Roman" pitchFamily="18" charset="0"/>
              </a:rPr>
              <a:t>formes.</a:t>
            </a:r>
            <a:r>
              <a:rPr sz="2400" spc="120" dirty="0" err="1" smtClean="0">
                <a:latin typeface="Times New Roman" pitchFamily="18" charset="0"/>
                <a:cs typeface="Times New Roman" pitchFamily="18" charset="0"/>
              </a:rPr>
              <a:t>Cette</a:t>
            </a:r>
            <a:r>
              <a:rPr sz="2400" spc="-6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125" dirty="0">
                <a:latin typeface="Times New Roman" pitchFamily="18" charset="0"/>
                <a:cs typeface="Times New Roman" pitchFamily="18" charset="0"/>
              </a:rPr>
              <a:t>quête</a:t>
            </a:r>
            <a:r>
              <a:rPr sz="2400" spc="-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65" dirty="0">
                <a:latin typeface="Times New Roman" pitchFamily="18" charset="0"/>
                <a:cs typeface="Times New Roman" pitchFamily="18" charset="0"/>
              </a:rPr>
              <a:t>doit</a:t>
            </a:r>
            <a:r>
              <a:rPr sz="2400" spc="-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180" dirty="0">
                <a:latin typeface="Times New Roman" pitchFamily="18" charset="0"/>
                <a:cs typeface="Times New Roman" pitchFamily="18" charset="0"/>
              </a:rPr>
              <a:t>commencer</a:t>
            </a:r>
            <a:r>
              <a:rPr sz="2400" spc="-25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95" dirty="0">
                <a:latin typeface="Times New Roman" pitchFamily="18" charset="0"/>
                <a:cs typeface="Times New Roman" pitchFamily="18" charset="0"/>
              </a:rPr>
              <a:t>par</a:t>
            </a:r>
            <a:r>
              <a:rPr sz="2400" spc="4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30" dirty="0">
                <a:latin typeface="Times New Roman" pitchFamily="18" charset="0"/>
                <a:cs typeface="Times New Roman" pitchFamily="18" charset="0"/>
              </a:rPr>
              <a:t>soi</a:t>
            </a:r>
            <a:r>
              <a:rPr sz="2400" spc="-1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155" dirty="0">
                <a:latin typeface="Times New Roman" pitchFamily="18" charset="0"/>
                <a:cs typeface="Times New Roman" pitchFamily="18" charset="0"/>
              </a:rPr>
              <a:t>avant</a:t>
            </a:r>
            <a:r>
              <a:rPr sz="2400" spc="-9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40" dirty="0">
                <a:latin typeface="Times New Roman" pitchFamily="18" charset="0"/>
                <a:cs typeface="Times New Roman" pitchFamily="18" charset="0"/>
              </a:rPr>
              <a:t>d’être</a:t>
            </a:r>
            <a:r>
              <a:rPr sz="2400" spc="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140" dirty="0">
                <a:latin typeface="Times New Roman" pitchFamily="18" charset="0"/>
                <a:cs typeface="Times New Roman" pitchFamily="18" charset="0"/>
              </a:rPr>
              <a:t>étendue</a:t>
            </a:r>
            <a:r>
              <a:rPr sz="2400" spc="-6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120" dirty="0">
                <a:latin typeface="Times New Roman" pitchFamily="18" charset="0"/>
                <a:cs typeface="Times New Roman" pitchFamily="18" charset="0"/>
              </a:rPr>
              <a:t>aux</a:t>
            </a:r>
            <a:r>
              <a:rPr sz="2400" spc="-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25" dirty="0" err="1">
                <a:latin typeface="Times New Roman" pitchFamily="18" charset="0"/>
                <a:cs typeface="Times New Roman" pitchFamily="18" charset="0"/>
              </a:rPr>
              <a:t>autres</a:t>
            </a:r>
            <a:r>
              <a:rPr sz="2400" spc="25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  <a:p>
            <a:pPr marL="1375410" indent="-286385">
              <a:lnSpc>
                <a:spcPct val="100000"/>
              </a:lnSpc>
              <a:spcBef>
                <a:spcPts val="1145"/>
              </a:spcBef>
              <a:buAutoNum type="arabicPlain" startAt="2"/>
              <a:tabLst>
                <a:tab pos="1376045" algn="l"/>
              </a:tabLst>
            </a:pPr>
            <a:r>
              <a:rPr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La </a:t>
            </a:r>
            <a:r>
              <a:rPr sz="2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liberté</a:t>
            </a:r>
            <a:r>
              <a:rPr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académique</a:t>
            </a:r>
            <a:r>
              <a:rPr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12700" marR="51435" algn="just">
              <a:lnSpc>
                <a:spcPct val="139100"/>
              </a:lnSpc>
              <a:spcBef>
                <a:spcPts val="675"/>
              </a:spcBef>
            </a:pPr>
            <a:r>
              <a:rPr sz="2400" spc="30" dirty="0" smtClean="0">
                <a:latin typeface="Times New Roman" pitchFamily="18" charset="0"/>
                <a:cs typeface="Times New Roman" pitchFamily="18" charset="0"/>
              </a:rPr>
              <a:t>Les</a:t>
            </a:r>
            <a:r>
              <a:rPr sz="2400" spc="-3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60" dirty="0" err="1" smtClean="0">
                <a:latin typeface="Times New Roman" pitchFamily="18" charset="0"/>
                <a:cs typeface="Times New Roman" pitchFamily="18" charset="0"/>
              </a:rPr>
              <a:t>activités</a:t>
            </a:r>
            <a:r>
              <a:rPr sz="2400" spc="-254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15" dirty="0" err="1" smtClean="0">
                <a:latin typeface="Times New Roman" pitchFamily="18" charset="0"/>
                <a:cs typeface="Times New Roman" pitchFamily="18" charset="0"/>
              </a:rPr>
              <a:t>universitaires</a:t>
            </a:r>
            <a:r>
              <a:rPr sz="2400" spc="-18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120" dirty="0" err="1" smtClean="0">
                <a:latin typeface="Times New Roman" pitchFamily="18" charset="0"/>
                <a:cs typeface="Times New Roman" pitchFamily="18" charset="0"/>
              </a:rPr>
              <a:t>d’enseignement</a:t>
            </a:r>
            <a:r>
              <a:rPr sz="2400" spc="-24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55" dirty="0" smtClean="0">
                <a:latin typeface="Times New Roman" pitchFamily="18" charset="0"/>
                <a:cs typeface="Times New Roman" pitchFamily="18" charset="0"/>
              </a:rPr>
              <a:t>et</a:t>
            </a:r>
            <a:r>
              <a:rPr sz="2400" spc="-9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190" dirty="0" smtClean="0">
                <a:latin typeface="Times New Roman" pitchFamily="18" charset="0"/>
                <a:cs typeface="Times New Roman" pitchFamily="18" charset="0"/>
              </a:rPr>
              <a:t>de</a:t>
            </a:r>
            <a:r>
              <a:rPr sz="2400" spc="2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125" dirty="0" err="1" smtClean="0">
                <a:latin typeface="Times New Roman" pitchFamily="18" charset="0"/>
                <a:cs typeface="Times New Roman" pitchFamily="18" charset="0"/>
              </a:rPr>
              <a:t>recherche</a:t>
            </a:r>
            <a:r>
              <a:rPr sz="2400" spc="-204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165" dirty="0" smtClean="0">
                <a:latin typeface="Times New Roman" pitchFamily="18" charset="0"/>
                <a:cs typeface="Times New Roman" pitchFamily="18" charset="0"/>
              </a:rPr>
              <a:t>ne</a:t>
            </a:r>
            <a:r>
              <a:rPr sz="2400" spc="-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145" dirty="0" err="1" smtClean="0">
                <a:latin typeface="Times New Roman" pitchFamily="18" charset="0"/>
                <a:cs typeface="Times New Roman" pitchFamily="18" charset="0"/>
              </a:rPr>
              <a:t>peuvent</a:t>
            </a:r>
            <a:r>
              <a:rPr sz="2400" spc="-24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105" dirty="0" smtClean="0">
                <a:latin typeface="Times New Roman" pitchFamily="18" charset="0"/>
                <a:cs typeface="Times New Roman" pitchFamily="18" charset="0"/>
              </a:rPr>
              <a:t>se</a:t>
            </a:r>
            <a:r>
              <a:rPr sz="2400" spc="-5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140" dirty="0" err="1" smtClean="0">
                <a:latin typeface="Times New Roman" pitchFamily="18" charset="0"/>
                <a:cs typeface="Times New Roman" pitchFamily="18" charset="0"/>
              </a:rPr>
              <a:t>concevoir</a:t>
            </a:r>
            <a:r>
              <a:rPr sz="2400" spc="-24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95" dirty="0" smtClean="0">
                <a:latin typeface="Times New Roman" pitchFamily="18" charset="0"/>
                <a:cs typeface="Times New Roman" pitchFamily="18" charset="0"/>
              </a:rPr>
              <a:t>sans</a:t>
            </a:r>
            <a:r>
              <a:rPr sz="2400" spc="-1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100" dirty="0" smtClean="0">
                <a:latin typeface="Times New Roman" pitchFamily="18" charset="0"/>
                <a:cs typeface="Times New Roman" pitchFamily="18" charset="0"/>
              </a:rPr>
              <a:t>la</a:t>
            </a:r>
            <a:r>
              <a:rPr sz="2400" spc="-10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20" dirty="0" err="1" smtClean="0">
                <a:latin typeface="Times New Roman" pitchFamily="18" charset="0"/>
                <a:cs typeface="Times New Roman" pitchFamily="18" charset="0"/>
              </a:rPr>
              <a:t>liberté</a:t>
            </a:r>
            <a:r>
              <a:rPr sz="2400" spc="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-53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195" dirty="0" err="1" smtClean="0">
                <a:latin typeface="Times New Roman" pitchFamily="18" charset="0"/>
                <a:cs typeface="Times New Roman" pitchFamily="18" charset="0"/>
              </a:rPr>
              <a:t>académique</a:t>
            </a:r>
            <a:r>
              <a:rPr sz="2400" spc="-2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60" dirty="0" smtClean="0">
                <a:latin typeface="Times New Roman" pitchFamily="18" charset="0"/>
                <a:cs typeface="Times New Roman" pitchFamily="18" charset="0"/>
              </a:rPr>
              <a:t>qui</a:t>
            </a:r>
            <a:r>
              <a:rPr sz="2400" spc="-7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165" dirty="0" smtClean="0">
                <a:latin typeface="Times New Roman" pitchFamily="18" charset="0"/>
                <a:cs typeface="Times New Roman" pitchFamily="18" charset="0"/>
              </a:rPr>
              <a:t>en</a:t>
            </a:r>
            <a:r>
              <a:rPr sz="2400" spc="-6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40" dirty="0" err="1" smtClean="0">
                <a:latin typeface="Times New Roman" pitchFamily="18" charset="0"/>
                <a:cs typeface="Times New Roman" pitchFamily="18" charset="0"/>
              </a:rPr>
              <a:t>est</a:t>
            </a:r>
            <a:r>
              <a:rPr sz="2400" spc="-9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50" dirty="0" smtClean="0">
                <a:latin typeface="Times New Roman" pitchFamily="18" charset="0"/>
                <a:cs typeface="Times New Roman" pitchFamily="18" charset="0"/>
              </a:rPr>
              <a:t>le</a:t>
            </a:r>
            <a:r>
              <a:rPr sz="2400" spc="-13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110" dirty="0" err="1" smtClean="0">
                <a:latin typeface="Times New Roman" pitchFamily="18" charset="0"/>
                <a:cs typeface="Times New Roman" pitchFamily="18" charset="0"/>
              </a:rPr>
              <a:t>fondement</a:t>
            </a:r>
            <a:r>
              <a:rPr lang="fr-FR" sz="2400" spc="11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sz="2400" spc="45" dirty="0" err="1" smtClean="0">
                <a:latin typeface="Times New Roman" pitchFamily="18" charset="0"/>
                <a:cs typeface="Times New Roman" pitchFamily="18" charset="0"/>
              </a:rPr>
              <a:t>l’expression</a:t>
            </a:r>
            <a:r>
              <a:rPr sz="2400" spc="-28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90" dirty="0" err="1" smtClean="0">
                <a:latin typeface="Times New Roman" pitchFamily="18" charset="0"/>
                <a:cs typeface="Times New Roman" pitchFamily="18" charset="0"/>
              </a:rPr>
              <a:t>d’opinions</a:t>
            </a:r>
            <a:r>
              <a:rPr sz="2400" spc="-18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45" dirty="0" smtClean="0">
                <a:latin typeface="Times New Roman" pitchFamily="18" charset="0"/>
                <a:cs typeface="Times New Roman" pitchFamily="18" charset="0"/>
              </a:rPr>
              <a:t>critiques</a:t>
            </a:r>
            <a:r>
              <a:rPr sz="2400" spc="-26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95" dirty="0" smtClean="0">
                <a:latin typeface="Times New Roman" pitchFamily="18" charset="0"/>
                <a:cs typeface="Times New Roman" pitchFamily="18" charset="0"/>
              </a:rPr>
              <a:t>sans</a:t>
            </a:r>
            <a:r>
              <a:rPr sz="2400" spc="-114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50" dirty="0" err="1" smtClean="0">
                <a:latin typeface="Times New Roman" pitchFamily="18" charset="0"/>
                <a:cs typeface="Times New Roman" pitchFamily="18" charset="0"/>
              </a:rPr>
              <a:t>risque</a:t>
            </a:r>
            <a:r>
              <a:rPr sz="2400" spc="-13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190" dirty="0" smtClean="0">
                <a:latin typeface="Times New Roman" pitchFamily="18" charset="0"/>
                <a:cs typeface="Times New Roman" pitchFamily="18" charset="0"/>
              </a:rPr>
              <a:t>de</a:t>
            </a:r>
            <a:r>
              <a:rPr sz="2400" spc="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120" dirty="0" smtClean="0">
                <a:latin typeface="Times New Roman" pitchFamily="18" charset="0"/>
                <a:cs typeface="Times New Roman" pitchFamily="18" charset="0"/>
              </a:rPr>
              <a:t>censure</a:t>
            </a:r>
            <a:r>
              <a:rPr sz="2400" spc="-2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-10" dirty="0" err="1" smtClean="0">
                <a:latin typeface="Times New Roman" pitchFamily="18" charset="0"/>
                <a:cs typeface="Times New Roman" pitchFamily="18" charset="0"/>
              </a:rPr>
              <a:t>ni</a:t>
            </a:r>
            <a:r>
              <a:rPr sz="2400" spc="-7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60" dirty="0" err="1" smtClean="0">
                <a:latin typeface="Times New Roman" pitchFamily="18" charset="0"/>
                <a:cs typeface="Times New Roman" pitchFamily="18" charset="0"/>
              </a:rPr>
              <a:t>contrainte</a:t>
            </a:r>
            <a:r>
              <a:rPr sz="2400" spc="6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1442720" indent="-287020">
              <a:lnSpc>
                <a:spcPct val="100000"/>
              </a:lnSpc>
              <a:spcBef>
                <a:spcPts val="1225"/>
              </a:spcBef>
              <a:buAutoNum type="arabicPlain" startAt="3"/>
              <a:tabLst>
                <a:tab pos="1443355" algn="l"/>
              </a:tabLst>
            </a:pPr>
            <a:r>
              <a:rPr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La </a:t>
            </a:r>
            <a:r>
              <a:rPr sz="2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responsabilité</a:t>
            </a:r>
            <a:r>
              <a:rPr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et la </a:t>
            </a:r>
            <a:r>
              <a:rPr sz="2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compétence</a:t>
            </a:r>
            <a:r>
              <a:rPr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12700" marR="5080">
              <a:lnSpc>
                <a:spcPct val="140500"/>
              </a:lnSpc>
              <a:spcBef>
                <a:spcPts val="570"/>
              </a:spcBef>
            </a:pPr>
            <a:r>
              <a:rPr sz="2400" spc="30" dirty="0" smtClean="0">
                <a:latin typeface="Times New Roman" pitchFamily="18" charset="0"/>
                <a:cs typeface="Times New Roman" pitchFamily="18" charset="0"/>
              </a:rPr>
              <a:t>Les</a:t>
            </a:r>
            <a:r>
              <a:rPr sz="2400" spc="-2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75" dirty="0" smtClean="0">
                <a:latin typeface="Times New Roman" pitchFamily="18" charset="0"/>
                <a:cs typeface="Times New Roman" pitchFamily="18" charset="0"/>
              </a:rPr>
              <a:t>notions</a:t>
            </a:r>
            <a:r>
              <a:rPr sz="2400" spc="-17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190" dirty="0" smtClean="0">
                <a:latin typeface="Times New Roman" pitchFamily="18" charset="0"/>
                <a:cs typeface="Times New Roman" pitchFamily="18" charset="0"/>
              </a:rPr>
              <a:t>de</a:t>
            </a:r>
            <a:r>
              <a:rPr sz="2400" spc="-4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60" dirty="0" err="1" smtClean="0">
                <a:latin typeface="Times New Roman" pitchFamily="18" charset="0"/>
                <a:cs typeface="Times New Roman" pitchFamily="18" charset="0"/>
              </a:rPr>
              <a:t>responsabilité</a:t>
            </a:r>
            <a:r>
              <a:rPr sz="2400" spc="-27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55" dirty="0" smtClean="0">
                <a:latin typeface="Times New Roman" pitchFamily="18" charset="0"/>
                <a:cs typeface="Times New Roman" pitchFamily="18" charset="0"/>
              </a:rPr>
              <a:t>et</a:t>
            </a:r>
            <a:r>
              <a:rPr sz="24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190" dirty="0" smtClean="0">
                <a:latin typeface="Times New Roman" pitchFamily="18" charset="0"/>
                <a:cs typeface="Times New Roman" pitchFamily="18" charset="0"/>
              </a:rPr>
              <a:t>de</a:t>
            </a:r>
            <a:r>
              <a:rPr sz="2400" spc="-4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195" dirty="0" err="1" smtClean="0">
                <a:latin typeface="Times New Roman" pitchFamily="18" charset="0"/>
                <a:cs typeface="Times New Roman" pitchFamily="18" charset="0"/>
              </a:rPr>
              <a:t>compétence</a:t>
            </a:r>
            <a:r>
              <a:rPr sz="2400" spc="-204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70" dirty="0" err="1" smtClean="0">
                <a:latin typeface="Times New Roman" pitchFamily="18" charset="0"/>
                <a:cs typeface="Times New Roman" pitchFamily="18" charset="0"/>
              </a:rPr>
              <a:t>sont</a:t>
            </a:r>
            <a:r>
              <a:rPr sz="2400" spc="-16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90" dirty="0" err="1" smtClean="0">
                <a:latin typeface="Times New Roman" pitchFamily="18" charset="0"/>
                <a:cs typeface="Times New Roman" pitchFamily="18" charset="0"/>
              </a:rPr>
              <a:t>complémentaires</a:t>
            </a:r>
            <a:r>
              <a:rPr sz="2400" spc="9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sz="2400" spc="-28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30" dirty="0" smtClean="0">
                <a:latin typeface="Times New Roman" pitchFamily="18" charset="0"/>
                <a:cs typeface="Times New Roman" pitchFamily="18" charset="0"/>
              </a:rPr>
              <a:t>les</a:t>
            </a:r>
            <a:r>
              <a:rPr sz="2400" spc="-1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80" dirty="0" smtClean="0">
                <a:latin typeface="Times New Roman" pitchFamily="18" charset="0"/>
                <a:cs typeface="Times New Roman" pitchFamily="18" charset="0"/>
              </a:rPr>
              <a:t>questions</a:t>
            </a:r>
            <a:r>
              <a:rPr sz="2400" spc="-18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40" dirty="0" err="1" smtClean="0">
                <a:latin typeface="Times New Roman" pitchFamily="18" charset="0"/>
                <a:cs typeface="Times New Roman" pitchFamily="18" charset="0"/>
              </a:rPr>
              <a:t>scientifiques</a:t>
            </a:r>
            <a:r>
              <a:rPr sz="2400" spc="-18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25" dirty="0" err="1" smtClean="0">
                <a:latin typeface="Times New Roman" pitchFamily="18" charset="0"/>
                <a:cs typeface="Times New Roman" pitchFamily="18" charset="0"/>
              </a:rPr>
              <a:t>restent</a:t>
            </a:r>
            <a:r>
              <a:rPr sz="2400" spc="-16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150" dirty="0" smtClean="0">
                <a:latin typeface="Times New Roman" pitchFamily="18" charset="0"/>
                <a:cs typeface="Times New Roman" pitchFamily="18" charset="0"/>
              </a:rPr>
              <a:t>du</a:t>
            </a:r>
            <a:r>
              <a:rPr sz="2400" spc="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5" dirty="0" err="1" smtClean="0">
                <a:latin typeface="Times New Roman" pitchFamily="18" charset="0"/>
                <a:cs typeface="Times New Roman" pitchFamily="18" charset="0"/>
              </a:rPr>
              <a:t>ressort</a:t>
            </a:r>
            <a:r>
              <a:rPr sz="2400" spc="-16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30" dirty="0" err="1" smtClean="0">
                <a:latin typeface="Times New Roman" pitchFamily="18" charset="0"/>
                <a:cs typeface="Times New Roman" pitchFamily="18" charset="0"/>
              </a:rPr>
              <a:t>exclusif</a:t>
            </a:r>
            <a:r>
              <a:rPr sz="2400" spc="-204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125" dirty="0" smtClean="0">
                <a:latin typeface="Times New Roman" pitchFamily="18" charset="0"/>
                <a:cs typeface="Times New Roman" pitchFamily="18" charset="0"/>
              </a:rPr>
              <a:t>des </a:t>
            </a:r>
            <a:r>
              <a:rPr sz="2400" spc="-52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80" dirty="0" err="1" smtClean="0">
                <a:latin typeface="Times New Roman" pitchFamily="18" charset="0"/>
                <a:cs typeface="Times New Roman" pitchFamily="18" charset="0"/>
              </a:rPr>
              <a:t>enseignants-chercheurs</a:t>
            </a:r>
            <a:r>
              <a:rPr sz="2400" spc="8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75016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59" y="548680"/>
            <a:ext cx="8316533" cy="62217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9400" lvl="0" indent="-267335">
              <a:spcBef>
                <a:spcPts val="125"/>
              </a:spcBef>
              <a:buFontTx/>
              <a:buAutoNum type="arabicPlain" startAt="4"/>
              <a:tabLst>
                <a:tab pos="280035" algn="l"/>
              </a:tabLst>
            </a:pPr>
            <a:r>
              <a:rPr lang="fr-FR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Le respect mutuel :</a:t>
            </a:r>
          </a:p>
          <a:p>
            <a:pPr marL="12700" marR="86360" lvl="0">
              <a:lnSpc>
                <a:spcPct val="149700"/>
              </a:lnSpc>
              <a:spcBef>
                <a:spcPts val="625"/>
              </a:spcBef>
            </a:pPr>
            <a:r>
              <a:rPr lang="fr-FR" sz="2400" spc="75" dirty="0">
                <a:latin typeface="Times New Roman" pitchFamily="18" charset="0"/>
                <a:cs typeface="Times New Roman" pitchFamily="18" charset="0"/>
              </a:rPr>
              <a:t>Le </a:t>
            </a:r>
            <a:r>
              <a:rPr lang="fr-FR" sz="2400" spc="95" dirty="0">
                <a:latin typeface="Times New Roman" pitchFamily="18" charset="0"/>
                <a:cs typeface="Times New Roman" pitchFamily="18" charset="0"/>
              </a:rPr>
              <a:t>respect </a:t>
            </a:r>
            <a:r>
              <a:rPr lang="fr-FR" sz="2400" spc="220" dirty="0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fr-FR" sz="2400" spc="45" dirty="0">
                <a:latin typeface="Times New Roman" pitchFamily="18" charset="0"/>
                <a:cs typeface="Times New Roman" pitchFamily="18" charset="0"/>
              </a:rPr>
              <a:t>l’autre </a:t>
            </a:r>
            <a:r>
              <a:rPr lang="fr-FR" sz="2400" spc="85" dirty="0">
                <a:latin typeface="Times New Roman" pitchFamily="18" charset="0"/>
                <a:cs typeface="Times New Roman" pitchFamily="18" charset="0"/>
              </a:rPr>
              <a:t>se </a:t>
            </a:r>
            <a:r>
              <a:rPr lang="fr-FR" sz="2400" spc="135" dirty="0">
                <a:latin typeface="Times New Roman" pitchFamily="18" charset="0"/>
                <a:cs typeface="Times New Roman" pitchFamily="18" charset="0"/>
              </a:rPr>
              <a:t>fonde </a:t>
            </a:r>
            <a:r>
              <a:rPr lang="fr-FR" sz="2400" spc="-15" dirty="0">
                <a:latin typeface="Times New Roman" pitchFamily="18" charset="0"/>
                <a:cs typeface="Times New Roman" pitchFamily="18" charset="0"/>
              </a:rPr>
              <a:t>sur </a:t>
            </a:r>
            <a:r>
              <a:rPr lang="fr-FR" sz="2400" spc="70" dirty="0">
                <a:latin typeface="Times New Roman" pitchFamily="18" charset="0"/>
                <a:cs typeface="Times New Roman" pitchFamily="18" charset="0"/>
              </a:rPr>
              <a:t>le </a:t>
            </a:r>
            <a:r>
              <a:rPr lang="fr-FR" sz="2400" spc="95" dirty="0">
                <a:latin typeface="Times New Roman" pitchFamily="18" charset="0"/>
                <a:cs typeface="Times New Roman" pitchFamily="18" charset="0"/>
              </a:rPr>
              <a:t>respect </a:t>
            </a:r>
            <a:r>
              <a:rPr lang="fr-FR" sz="2400" spc="220" dirty="0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soi. </a:t>
            </a:r>
            <a:r>
              <a:rPr lang="fr-FR" sz="2400" spc="40" dirty="0">
                <a:latin typeface="Times New Roman" pitchFamily="18" charset="0"/>
                <a:cs typeface="Times New Roman" pitchFamily="18" charset="0"/>
              </a:rPr>
              <a:t>Tous les </a:t>
            </a:r>
            <a:r>
              <a:rPr lang="fr-FR" sz="2400" spc="135" dirty="0">
                <a:latin typeface="Times New Roman" pitchFamily="18" charset="0"/>
                <a:cs typeface="Times New Roman" pitchFamily="18" charset="0"/>
              </a:rPr>
              <a:t>membres </a:t>
            </a:r>
            <a:r>
              <a:rPr lang="fr-FR" sz="2400" spc="220" dirty="0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fr-FR" sz="2400" spc="114" dirty="0"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fr-FR" sz="2400" spc="165" dirty="0">
                <a:latin typeface="Times New Roman" pitchFamily="18" charset="0"/>
                <a:cs typeface="Times New Roman" pitchFamily="18" charset="0"/>
              </a:rPr>
              <a:t>communauté </a:t>
            </a:r>
            <a:r>
              <a:rPr lang="fr-FR" sz="2400" spc="17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20" dirty="0">
                <a:latin typeface="Times New Roman" pitchFamily="18" charset="0"/>
                <a:cs typeface="Times New Roman" pitchFamily="18" charset="0"/>
              </a:rPr>
              <a:t>universitaire </a:t>
            </a:r>
            <a:r>
              <a:rPr lang="fr-FR" sz="2400" spc="100" dirty="0">
                <a:latin typeface="Times New Roman" pitchFamily="18" charset="0"/>
                <a:cs typeface="Times New Roman" pitchFamily="18" charset="0"/>
              </a:rPr>
              <a:t>doivent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s’interdire </a:t>
            </a:r>
            <a:r>
              <a:rPr lang="fr-FR" sz="2400" spc="75" dirty="0">
                <a:latin typeface="Times New Roman" pitchFamily="18" charset="0"/>
                <a:cs typeface="Times New Roman" pitchFamily="18" charset="0"/>
              </a:rPr>
              <a:t>toute </a:t>
            </a:r>
            <a:r>
              <a:rPr lang="fr-FR" sz="2400" spc="80" dirty="0">
                <a:latin typeface="Times New Roman" pitchFamily="18" charset="0"/>
                <a:cs typeface="Times New Roman" pitchFamily="18" charset="0"/>
              </a:rPr>
              <a:t>forme </a:t>
            </a:r>
            <a:r>
              <a:rPr lang="fr-FR" sz="2400" spc="220" dirty="0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fr-FR" sz="2400" spc="110" dirty="0">
                <a:latin typeface="Times New Roman" pitchFamily="18" charset="0"/>
                <a:cs typeface="Times New Roman" pitchFamily="18" charset="0"/>
              </a:rPr>
              <a:t>violence </a:t>
            </a:r>
            <a:r>
              <a:rPr lang="fr-FR" sz="2400" spc="75" dirty="0">
                <a:latin typeface="Times New Roman" pitchFamily="18" charset="0"/>
                <a:cs typeface="Times New Roman" pitchFamily="18" charset="0"/>
              </a:rPr>
              <a:t>symbolique, </a:t>
            </a:r>
            <a:r>
              <a:rPr lang="fr-FR" sz="2400" spc="114" dirty="0">
                <a:latin typeface="Times New Roman" pitchFamily="18" charset="0"/>
                <a:cs typeface="Times New Roman" pitchFamily="18" charset="0"/>
              </a:rPr>
              <a:t>physique </a:t>
            </a:r>
            <a:r>
              <a:rPr lang="fr-FR" sz="2400" spc="170" dirty="0">
                <a:latin typeface="Times New Roman" pitchFamily="18" charset="0"/>
                <a:cs typeface="Times New Roman" pitchFamily="18" charset="0"/>
              </a:rPr>
              <a:t>ou </a:t>
            </a:r>
            <a:r>
              <a:rPr lang="fr-FR" sz="2400" spc="85" dirty="0" smtClean="0">
                <a:latin typeface="Times New Roman" pitchFamily="18" charset="0"/>
                <a:cs typeface="Times New Roman" pitchFamily="18" charset="0"/>
              </a:rPr>
              <a:t>verbale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 marL="279400" lvl="0" indent="-267335">
              <a:buFontTx/>
              <a:buAutoNum type="arabicPlain" startAt="5"/>
              <a:tabLst>
                <a:tab pos="280035" algn="l"/>
              </a:tabLst>
            </a:pPr>
            <a:r>
              <a:rPr lang="fr-FR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L’exigence de vérité scientifique, d’objectivité et d’esprit critique </a:t>
            </a:r>
            <a:r>
              <a:rPr lang="fr-FR" sz="2400" b="1" spc="-135" dirty="0">
                <a:latin typeface="Times New Roman" pitchFamily="18" charset="0"/>
                <a:cs typeface="Times New Roman" pitchFamily="18" charset="0"/>
              </a:rPr>
              <a:t>: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 marL="12700" marR="5080" lvl="0">
              <a:lnSpc>
                <a:spcPct val="150900"/>
              </a:lnSpc>
              <a:spcBef>
                <a:spcPts val="975"/>
              </a:spcBef>
            </a:pPr>
            <a:r>
              <a:rPr lang="fr-FR" sz="2400" spc="105" dirty="0" smtClean="0">
                <a:latin typeface="Times New Roman" pitchFamily="18" charset="0"/>
                <a:cs typeface="Times New Roman" pitchFamily="18" charset="0"/>
              </a:rPr>
              <a:t>L’exigence</a:t>
            </a:r>
            <a:r>
              <a:rPr lang="fr-FR" sz="2400" spc="-204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220" dirty="0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fr-FR" sz="2400" spc="2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45" dirty="0">
                <a:latin typeface="Times New Roman" pitchFamily="18" charset="0"/>
                <a:cs typeface="Times New Roman" pitchFamily="18" charset="0"/>
              </a:rPr>
              <a:t>vérité</a:t>
            </a:r>
            <a:r>
              <a:rPr lang="fr-FR" sz="2400" spc="-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45" dirty="0">
                <a:latin typeface="Times New Roman" pitchFamily="18" charset="0"/>
                <a:cs typeface="Times New Roman" pitchFamily="18" charset="0"/>
              </a:rPr>
              <a:t>scientifique</a:t>
            </a:r>
            <a:r>
              <a:rPr lang="fr-FR" sz="2400" spc="-11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100" dirty="0">
                <a:latin typeface="Times New Roman" pitchFamily="18" charset="0"/>
                <a:cs typeface="Times New Roman" pitchFamily="18" charset="0"/>
              </a:rPr>
              <a:t>oblige</a:t>
            </a:r>
            <a:r>
              <a:rPr lang="fr-FR" sz="2400" spc="-19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285" dirty="0">
                <a:latin typeface="Times New Roman" pitchFamily="18" charset="0"/>
                <a:cs typeface="Times New Roman" pitchFamily="18" charset="0"/>
              </a:rPr>
              <a:t>à</a:t>
            </a:r>
            <a:r>
              <a:rPr lang="fr-FR" sz="2400" spc="-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114" dirty="0">
                <a:latin typeface="Times New Roman" pitchFamily="18" charset="0"/>
                <a:cs typeface="Times New Roman" pitchFamily="18" charset="0"/>
              </a:rPr>
              <a:t>la</a:t>
            </a:r>
            <a:r>
              <a:rPr lang="fr-FR" sz="2400" spc="-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150" dirty="0">
                <a:latin typeface="Times New Roman" pitchFamily="18" charset="0"/>
                <a:cs typeface="Times New Roman" pitchFamily="18" charset="0"/>
              </a:rPr>
              <a:t>compétence,</a:t>
            </a:r>
            <a:r>
              <a:rPr lang="fr-FR" sz="2400" spc="-2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285" dirty="0">
                <a:latin typeface="Times New Roman" pitchFamily="18" charset="0"/>
                <a:cs typeface="Times New Roman" pitchFamily="18" charset="0"/>
              </a:rPr>
              <a:t>à</a:t>
            </a:r>
            <a:r>
              <a:rPr lang="fr-FR" sz="2400" spc="-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65" dirty="0">
                <a:latin typeface="Times New Roman" pitchFamily="18" charset="0"/>
                <a:cs typeface="Times New Roman" pitchFamily="18" charset="0"/>
              </a:rPr>
              <a:t>l’observation</a:t>
            </a:r>
            <a:r>
              <a:rPr lang="fr-FR" sz="2400" spc="-20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40" dirty="0">
                <a:latin typeface="Times New Roman" pitchFamily="18" charset="0"/>
                <a:cs typeface="Times New Roman" pitchFamily="18" charset="0"/>
              </a:rPr>
              <a:t>critique</a:t>
            </a:r>
            <a:r>
              <a:rPr lang="fr-FR" sz="2400" spc="-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140" dirty="0">
                <a:latin typeface="Times New Roman" pitchFamily="18" charset="0"/>
                <a:cs typeface="Times New Roman" pitchFamily="18" charset="0"/>
              </a:rPr>
              <a:t>des</a:t>
            </a:r>
            <a:r>
              <a:rPr lang="fr-FR" sz="2400" spc="-10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-15" dirty="0">
                <a:latin typeface="Times New Roman" pitchFamily="18" charset="0"/>
                <a:cs typeface="Times New Roman" pitchFamily="18" charset="0"/>
              </a:rPr>
              <a:t>faits,</a:t>
            </a:r>
            <a:r>
              <a:rPr lang="fr-FR" sz="2400" spc="-229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285" dirty="0">
                <a:latin typeface="Times New Roman" pitchFamily="18" charset="0"/>
                <a:cs typeface="Times New Roman" pitchFamily="18" charset="0"/>
              </a:rPr>
              <a:t>à</a:t>
            </a:r>
            <a:r>
              <a:rPr lang="fr-FR" sz="2400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40" dirty="0">
                <a:latin typeface="Times New Roman" pitchFamily="18" charset="0"/>
                <a:cs typeface="Times New Roman" pitchFamily="18" charset="0"/>
              </a:rPr>
              <a:t>l’expérimentation, </a:t>
            </a:r>
            <a:r>
              <a:rPr lang="fr-FR" sz="2400" spc="4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285" dirty="0">
                <a:latin typeface="Times New Roman" pitchFamily="18" charset="0"/>
                <a:cs typeface="Times New Roman" pitchFamily="18" charset="0"/>
              </a:rPr>
              <a:t>à</a:t>
            </a:r>
            <a:r>
              <a:rPr lang="fr-FR" sz="2400" spc="-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114" dirty="0">
                <a:latin typeface="Times New Roman" pitchFamily="18" charset="0"/>
                <a:cs typeface="Times New Roman" pitchFamily="18" charset="0"/>
              </a:rPr>
              <a:t>la</a:t>
            </a:r>
            <a:r>
              <a:rPr lang="fr-FR" sz="2400" spc="-19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85" dirty="0">
                <a:latin typeface="Times New Roman" pitchFamily="18" charset="0"/>
                <a:cs typeface="Times New Roman" pitchFamily="18" charset="0"/>
              </a:rPr>
              <a:t>confrontation</a:t>
            </a:r>
            <a:r>
              <a:rPr lang="fr-FR" sz="2400" spc="-2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140" dirty="0">
                <a:latin typeface="Times New Roman" pitchFamily="18" charset="0"/>
                <a:cs typeface="Times New Roman" pitchFamily="18" charset="0"/>
              </a:rPr>
              <a:t>des</a:t>
            </a:r>
            <a:r>
              <a:rPr lang="fr-FR" sz="2400" spc="-1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75" dirty="0">
                <a:latin typeface="Times New Roman" pitchFamily="18" charset="0"/>
                <a:cs typeface="Times New Roman" pitchFamily="18" charset="0"/>
              </a:rPr>
              <a:t>points</a:t>
            </a:r>
            <a:r>
              <a:rPr lang="fr-FR" sz="2400" spc="-20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220" dirty="0"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fr-FR" sz="2400" spc="-1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114" dirty="0">
                <a:latin typeface="Times New Roman" pitchFamily="18" charset="0"/>
                <a:cs typeface="Times New Roman" pitchFamily="18" charset="0"/>
              </a:rPr>
              <a:t>vue,</a:t>
            </a:r>
            <a:r>
              <a:rPr lang="fr-FR" sz="2400" spc="-2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285" dirty="0">
                <a:latin typeface="Times New Roman" pitchFamily="18" charset="0"/>
                <a:cs typeface="Times New Roman" pitchFamily="18" charset="0"/>
              </a:rPr>
              <a:t>à</a:t>
            </a:r>
            <a:r>
              <a:rPr lang="fr-FR" sz="2400" spc="-1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114" dirty="0">
                <a:latin typeface="Times New Roman" pitchFamily="18" charset="0"/>
                <a:cs typeface="Times New Roman" pitchFamily="18" charset="0"/>
              </a:rPr>
              <a:t>la</a:t>
            </a:r>
            <a:r>
              <a:rPr lang="fr-FR" sz="2400" spc="-11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105" dirty="0">
                <a:latin typeface="Times New Roman" pitchFamily="18" charset="0"/>
                <a:cs typeface="Times New Roman" pitchFamily="18" charset="0"/>
              </a:rPr>
              <a:t>pertinence</a:t>
            </a:r>
            <a:r>
              <a:rPr lang="fr-FR" sz="2400" spc="-1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140" dirty="0">
                <a:latin typeface="Times New Roman" pitchFamily="18" charset="0"/>
                <a:cs typeface="Times New Roman" pitchFamily="18" charset="0"/>
              </a:rPr>
              <a:t>des</a:t>
            </a:r>
            <a:r>
              <a:rPr lang="fr-FR" sz="2400" spc="-20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90" dirty="0">
                <a:latin typeface="Times New Roman" pitchFamily="18" charset="0"/>
                <a:cs typeface="Times New Roman" pitchFamily="18" charset="0"/>
              </a:rPr>
              <a:t>sources</a:t>
            </a:r>
            <a:r>
              <a:rPr lang="fr-FR" sz="2400" spc="-20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50" dirty="0">
                <a:latin typeface="Times New Roman" pitchFamily="18" charset="0"/>
                <a:cs typeface="Times New Roman" pitchFamily="18" charset="0"/>
              </a:rPr>
              <a:t>et</a:t>
            </a:r>
            <a:r>
              <a:rPr lang="fr-FR" sz="2400" spc="-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285" dirty="0">
                <a:latin typeface="Times New Roman" pitchFamily="18" charset="0"/>
                <a:cs typeface="Times New Roman" pitchFamily="18" charset="0"/>
              </a:rPr>
              <a:t>à</a:t>
            </a:r>
            <a:r>
              <a:rPr lang="fr-FR" sz="2400" spc="-11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114" dirty="0">
                <a:latin typeface="Times New Roman" pitchFamily="18" charset="0"/>
                <a:cs typeface="Times New Roman" pitchFamily="18" charset="0"/>
              </a:rPr>
              <a:t>la</a:t>
            </a:r>
            <a:r>
              <a:rPr lang="fr-FR" sz="2400" spc="-1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55" dirty="0">
                <a:latin typeface="Times New Roman" pitchFamily="18" charset="0"/>
                <a:cs typeface="Times New Roman" pitchFamily="18" charset="0"/>
              </a:rPr>
              <a:t>rigueur</a:t>
            </a:r>
            <a:r>
              <a:rPr lang="fr-FR" sz="2400" spc="-20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15" dirty="0">
                <a:latin typeface="Times New Roman" pitchFamily="18" charset="0"/>
                <a:cs typeface="Times New Roman" pitchFamily="18" charset="0"/>
              </a:rPr>
              <a:t>intellectuelle.</a:t>
            </a:r>
            <a:r>
              <a:rPr lang="fr-FR" sz="2400" spc="-229" dirty="0">
                <a:latin typeface="Times New Roman" pitchFamily="18" charset="0"/>
                <a:cs typeface="Times New Roman" pitchFamily="18" charset="0"/>
              </a:rPr>
              <a:t> </a:t>
            </a:r>
            <a:endParaRPr lang="fr-FR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spcBef>
                <a:spcPts val="40"/>
              </a:spcBef>
            </a:pPr>
            <a:endParaRPr lang="fr-FR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9845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1540" y="1544522"/>
            <a:ext cx="8064896" cy="4827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7- Le respect des franchises universitaires </a:t>
            </a:r>
            <a:r>
              <a:rPr lang="fr-FR" sz="2400" b="1" spc="-150" dirty="0">
                <a:latin typeface="Times New Roman" pitchFamily="18" charset="0"/>
                <a:cs typeface="Times New Roman" pitchFamily="18" charset="0"/>
              </a:rPr>
              <a:t>: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 marL="12700" marR="5080">
              <a:lnSpc>
                <a:spcPct val="197000"/>
              </a:lnSpc>
              <a:spcBef>
                <a:spcPts val="30"/>
              </a:spcBef>
            </a:pPr>
            <a:r>
              <a:rPr lang="fr-FR" sz="2400" spc="100" dirty="0" smtClean="0"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fr-FR" sz="2400" spc="170" dirty="0">
                <a:latin typeface="Times New Roman" pitchFamily="18" charset="0"/>
                <a:cs typeface="Times New Roman" pitchFamily="18" charset="0"/>
              </a:rPr>
              <a:t>communauté </a:t>
            </a:r>
            <a:r>
              <a:rPr lang="fr-FR" sz="2400" spc="15" dirty="0">
                <a:latin typeface="Times New Roman" pitchFamily="18" charset="0"/>
                <a:cs typeface="Times New Roman" pitchFamily="18" charset="0"/>
              </a:rPr>
              <a:t>universitaire </a:t>
            </a:r>
            <a:r>
              <a:rPr lang="fr-FR" sz="2400" spc="20" dirty="0" smtClean="0">
                <a:latin typeface="Times New Roman" pitchFamily="18" charset="0"/>
                <a:cs typeface="Times New Roman" pitchFamily="18" charset="0"/>
              </a:rPr>
              <a:t>s’interdisent </a:t>
            </a:r>
            <a:r>
              <a:rPr lang="fr-FR" sz="2400" spc="190" dirty="0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fr-FR" sz="2400" spc="19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40" dirty="0">
                <a:latin typeface="Times New Roman" pitchFamily="18" charset="0"/>
                <a:cs typeface="Times New Roman" pitchFamily="18" charset="0"/>
              </a:rPr>
              <a:t>favoriser</a:t>
            </a:r>
            <a:r>
              <a:rPr lang="fr-FR" sz="2400" spc="-26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170" dirty="0">
                <a:latin typeface="Times New Roman" pitchFamily="18" charset="0"/>
                <a:cs typeface="Times New Roman" pitchFamily="18" charset="0"/>
              </a:rPr>
              <a:t>ou</a:t>
            </a:r>
            <a:r>
              <a:rPr lang="fr-FR" sz="2400" spc="-5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130" dirty="0">
                <a:latin typeface="Times New Roman" pitchFamily="18" charset="0"/>
                <a:cs typeface="Times New Roman" pitchFamily="18" charset="0"/>
              </a:rPr>
              <a:t>d’encourager</a:t>
            </a:r>
            <a:r>
              <a:rPr lang="fr-FR" sz="2400" spc="-10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30" dirty="0">
                <a:latin typeface="Times New Roman" pitchFamily="18" charset="0"/>
                <a:cs typeface="Times New Roman" pitchFamily="18" charset="0"/>
              </a:rPr>
              <a:t>les</a:t>
            </a:r>
            <a:r>
              <a:rPr lang="fr-FR" sz="2400" spc="-19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35" dirty="0">
                <a:latin typeface="Times New Roman" pitchFamily="18" charset="0"/>
                <a:cs typeface="Times New Roman" pitchFamily="18" charset="0"/>
              </a:rPr>
              <a:t>situations</a:t>
            </a:r>
            <a:r>
              <a:rPr lang="fr-FR" sz="2400" spc="-26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55" dirty="0">
                <a:latin typeface="Times New Roman" pitchFamily="18" charset="0"/>
                <a:cs typeface="Times New Roman" pitchFamily="18" charset="0"/>
              </a:rPr>
              <a:t>et</a:t>
            </a:r>
            <a:r>
              <a:rPr lang="fr-FR" sz="2400" spc="-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30" dirty="0">
                <a:latin typeface="Times New Roman" pitchFamily="18" charset="0"/>
                <a:cs typeface="Times New Roman" pitchFamily="18" charset="0"/>
              </a:rPr>
              <a:t>les</a:t>
            </a:r>
            <a:r>
              <a:rPr lang="fr-FR" sz="2400" spc="-19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65" dirty="0">
                <a:latin typeface="Times New Roman" pitchFamily="18" charset="0"/>
                <a:cs typeface="Times New Roman" pitchFamily="18" charset="0"/>
              </a:rPr>
              <a:t>pratiques</a:t>
            </a:r>
            <a:r>
              <a:rPr lang="fr-FR" sz="2400" spc="-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60" dirty="0">
                <a:latin typeface="Times New Roman" pitchFamily="18" charset="0"/>
                <a:cs typeface="Times New Roman" pitchFamily="18" charset="0"/>
              </a:rPr>
              <a:t>qui</a:t>
            </a:r>
            <a:r>
              <a:rPr lang="fr-FR" sz="2400" spc="-7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145" dirty="0">
                <a:latin typeface="Times New Roman" pitchFamily="18" charset="0"/>
                <a:cs typeface="Times New Roman" pitchFamily="18" charset="0"/>
              </a:rPr>
              <a:t>peuvent</a:t>
            </a:r>
            <a:r>
              <a:rPr lang="fr-FR" sz="2400" spc="-25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30" dirty="0">
                <a:latin typeface="Times New Roman" pitchFamily="18" charset="0"/>
                <a:cs typeface="Times New Roman" pitchFamily="18" charset="0"/>
              </a:rPr>
              <a:t>porter</a:t>
            </a:r>
            <a:r>
              <a:rPr lang="fr-FR" sz="2400" spc="-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45" dirty="0" smtClean="0">
                <a:latin typeface="Times New Roman" pitchFamily="18" charset="0"/>
                <a:cs typeface="Times New Roman" pitchFamily="18" charset="0"/>
              </a:rPr>
              <a:t>atteinte </a:t>
            </a:r>
            <a:r>
              <a:rPr lang="fr-FR" sz="2400" spc="114" dirty="0" smtClean="0">
                <a:latin typeface="Times New Roman" pitchFamily="18" charset="0"/>
                <a:cs typeface="Times New Roman" pitchFamily="18" charset="0"/>
              </a:rPr>
              <a:t>aux</a:t>
            </a:r>
            <a:r>
              <a:rPr lang="fr-FR" sz="2400" spc="-5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55" dirty="0">
                <a:latin typeface="Times New Roman" pitchFamily="18" charset="0"/>
                <a:cs typeface="Times New Roman" pitchFamily="18" charset="0"/>
              </a:rPr>
              <a:t>principes,</a:t>
            </a:r>
            <a:r>
              <a:rPr lang="fr-FR" sz="2400" spc="-29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114" dirty="0">
                <a:latin typeface="Times New Roman" pitchFamily="18" charset="0"/>
                <a:cs typeface="Times New Roman" pitchFamily="18" charset="0"/>
              </a:rPr>
              <a:t>aux</a:t>
            </a:r>
            <a:r>
              <a:rPr lang="fr-FR" sz="2400" spc="-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15" dirty="0">
                <a:latin typeface="Times New Roman" pitchFamily="18" charset="0"/>
                <a:cs typeface="Times New Roman" pitchFamily="18" charset="0"/>
              </a:rPr>
              <a:t>libertés</a:t>
            </a:r>
            <a:r>
              <a:rPr lang="fr-FR" sz="2400" spc="-18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55" dirty="0">
                <a:latin typeface="Times New Roman" pitchFamily="18" charset="0"/>
                <a:cs typeface="Times New Roman" pitchFamily="18" charset="0"/>
              </a:rPr>
              <a:t>et</a:t>
            </a:r>
            <a:r>
              <a:rPr lang="fr-FR" sz="2400" spc="-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114" dirty="0">
                <a:latin typeface="Times New Roman" pitchFamily="18" charset="0"/>
                <a:cs typeface="Times New Roman" pitchFamily="18" charset="0"/>
              </a:rPr>
              <a:t>aux</a:t>
            </a:r>
            <a:r>
              <a:rPr lang="fr-FR" sz="2400" spc="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5" dirty="0">
                <a:latin typeface="Times New Roman" pitchFamily="18" charset="0"/>
                <a:cs typeface="Times New Roman" pitchFamily="18" charset="0"/>
              </a:rPr>
              <a:t>droits</a:t>
            </a:r>
            <a:r>
              <a:rPr lang="fr-FR" sz="2400" spc="-1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190" dirty="0"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fr-FR" sz="2400" spc="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-10" dirty="0">
                <a:latin typeface="Times New Roman" pitchFamily="18" charset="0"/>
                <a:cs typeface="Times New Roman" pitchFamily="18" charset="0"/>
              </a:rPr>
              <a:t>l’université.</a:t>
            </a:r>
            <a:r>
              <a:rPr lang="fr-FR" sz="2400" spc="-2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45" dirty="0">
                <a:latin typeface="Times New Roman" pitchFamily="18" charset="0"/>
                <a:cs typeface="Times New Roman" pitchFamily="18" charset="0"/>
              </a:rPr>
              <a:t>Par</a:t>
            </a:r>
            <a:r>
              <a:rPr lang="fr-FR" sz="2400" spc="-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10" dirty="0">
                <a:latin typeface="Times New Roman" pitchFamily="18" charset="0"/>
                <a:cs typeface="Times New Roman" pitchFamily="18" charset="0"/>
              </a:rPr>
              <a:t>ailleurs</a:t>
            </a:r>
            <a:r>
              <a:rPr lang="fr-FR" sz="2400" spc="-18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30" dirty="0">
                <a:latin typeface="Times New Roman" pitchFamily="18" charset="0"/>
                <a:cs typeface="Times New Roman" pitchFamily="18" charset="0"/>
              </a:rPr>
              <a:t>elles</a:t>
            </a:r>
            <a:r>
              <a:rPr lang="fr-FR" sz="2400" spc="-19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105" dirty="0">
                <a:latin typeface="Times New Roman" pitchFamily="18" charset="0"/>
                <a:cs typeface="Times New Roman" pitchFamily="18" charset="0"/>
              </a:rPr>
              <a:t>doivent </a:t>
            </a:r>
            <a:r>
              <a:rPr lang="fr-FR" sz="2400" spc="-5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40" dirty="0">
                <a:latin typeface="Times New Roman" pitchFamily="18" charset="0"/>
                <a:cs typeface="Times New Roman" pitchFamily="18" charset="0"/>
              </a:rPr>
              <a:t>s’abstenir</a:t>
            </a:r>
            <a:r>
              <a:rPr lang="fr-FR" sz="2400" spc="-18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190" dirty="0"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fr-FR" sz="2400" spc="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60" dirty="0">
                <a:latin typeface="Times New Roman" pitchFamily="18" charset="0"/>
                <a:cs typeface="Times New Roman" pitchFamily="18" charset="0"/>
              </a:rPr>
              <a:t>toute</a:t>
            </a:r>
            <a:r>
              <a:rPr lang="fr-FR" sz="2400" spc="-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65" dirty="0">
                <a:latin typeface="Times New Roman" pitchFamily="18" charset="0"/>
                <a:cs typeface="Times New Roman" pitchFamily="18" charset="0"/>
              </a:rPr>
              <a:t>activité</a:t>
            </a:r>
            <a:r>
              <a:rPr lang="fr-FR" sz="2400" spc="-2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55" dirty="0">
                <a:latin typeface="Times New Roman" pitchFamily="18" charset="0"/>
                <a:cs typeface="Times New Roman" pitchFamily="18" charset="0"/>
              </a:rPr>
              <a:t>politique</a:t>
            </a:r>
            <a:r>
              <a:rPr lang="fr-FR" sz="2400" spc="-2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75" dirty="0">
                <a:latin typeface="Times New Roman" pitchFamily="18" charset="0"/>
                <a:cs typeface="Times New Roman" pitchFamily="18" charset="0"/>
              </a:rPr>
              <a:t>partisane</a:t>
            </a:r>
            <a:r>
              <a:rPr lang="fr-FR" sz="2400" spc="-14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180" dirty="0">
                <a:latin typeface="Times New Roman" pitchFamily="18" charset="0"/>
                <a:cs typeface="Times New Roman" pitchFamily="18" charset="0"/>
              </a:rPr>
              <a:t>au</a:t>
            </a:r>
            <a:r>
              <a:rPr lang="fr-FR" sz="2400" spc="-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65" dirty="0">
                <a:latin typeface="Times New Roman" pitchFamily="18" charset="0"/>
                <a:cs typeface="Times New Roman" pitchFamily="18" charset="0"/>
              </a:rPr>
              <a:t>sein</a:t>
            </a:r>
            <a:r>
              <a:rPr lang="fr-FR" sz="2400" spc="-1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190" dirty="0"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fr-FR" sz="2400" spc="-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55" dirty="0">
                <a:latin typeface="Times New Roman" pitchFamily="18" charset="0"/>
                <a:cs typeface="Times New Roman" pitchFamily="18" charset="0"/>
              </a:rPr>
              <a:t>tous</a:t>
            </a:r>
            <a:r>
              <a:rPr lang="fr-FR" sz="2400" spc="-4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30" dirty="0">
                <a:latin typeface="Times New Roman" pitchFamily="18" charset="0"/>
                <a:cs typeface="Times New Roman" pitchFamily="18" charset="0"/>
              </a:rPr>
              <a:t>les</a:t>
            </a:r>
            <a:r>
              <a:rPr lang="fr-FR" sz="2400" spc="-19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spc="165" dirty="0" smtClean="0">
                <a:latin typeface="Times New Roman" pitchFamily="18" charset="0"/>
                <a:cs typeface="Times New Roman" pitchFamily="18" charset="0"/>
              </a:rPr>
              <a:t>espaces </a:t>
            </a:r>
            <a:r>
              <a:rPr lang="fr-FR" sz="2400" spc="5" dirty="0" smtClean="0">
                <a:latin typeface="Times New Roman" pitchFamily="18" charset="0"/>
                <a:cs typeface="Times New Roman" pitchFamily="18" charset="0"/>
              </a:rPr>
              <a:t>universitaires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23528" y="188640"/>
            <a:ext cx="85689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6.L’équité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L’objectivité et l’impartialité sont les exigences essentielles lors des évaluations, des recrutements et des nominations.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7674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619672" y="2276872"/>
            <a:ext cx="6768751" cy="76944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fr-FR" sz="4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L’enseignant-chercheur</a:t>
            </a:r>
            <a:endParaRPr lang="fr-FR" sz="44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8751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843808" y="116632"/>
            <a:ext cx="263405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Les DROITS</a:t>
            </a:r>
            <a:endParaRPr lang="fr-FR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115616" y="980728"/>
            <a:ext cx="67687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L’accès à la profession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: compétence/qualification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109263" y="1628800"/>
            <a:ext cx="79208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Evaluation et appréciation du travail de l’enseignant chercheur  font partie intégrante du processus d’enseignement et de  recherche. </a:t>
            </a:r>
            <a:r>
              <a:rPr lang="fr-FR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L’évaluation doit	porter uniquement que les critères  académiques</a:t>
            </a:r>
            <a:endParaRPr lang="fr-FR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109262" y="3356992"/>
            <a:ext cx="778321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Bénéficier de conditions de travail adéquates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ainsi que des  moyens pédagogiques et scientifiques nécessaires qui lui  permettent de se consacrer pleinement à ses tâches</a:t>
            </a:r>
            <a:r>
              <a:rPr lang="fr-FR" sz="2400" dirty="0" smtClean="0"/>
              <a:t>.</a:t>
            </a:r>
            <a:endParaRPr lang="fr-FR" sz="2400" dirty="0"/>
          </a:p>
        </p:txBody>
      </p:sp>
      <p:sp>
        <p:nvSpPr>
          <p:cNvPr id="15" name="Rectangle 14"/>
          <p:cNvSpPr/>
          <p:nvPr/>
        </p:nvSpPr>
        <p:spPr>
          <a:xfrm>
            <a:off x="1186514" y="4942908"/>
            <a:ext cx="79928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Bénéficier de formation et de stages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périodiques.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4297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43808" y="260648"/>
            <a:ext cx="267893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4000" dirty="0" smtClean="0">
                <a:latin typeface="Times New Roman" pitchFamily="18" charset="0"/>
                <a:cs typeface="Times New Roman" pitchFamily="18" charset="0"/>
              </a:rPr>
              <a:t>Les Devoirs</a:t>
            </a:r>
            <a:endParaRPr lang="fr-FR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87512" y="1196752"/>
            <a:ext cx="77768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/>
              <a:t>•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L’enseignant-chercheur doit être une référence en termes de compétence, de moralité, d’intégrité et de tolérance. </a:t>
            </a:r>
            <a:r>
              <a:rPr lang="fr-FR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Il doit donner une image digne de l’université</a:t>
            </a:r>
            <a:endParaRPr lang="fr-FR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4891" y="2397081"/>
            <a:ext cx="828092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•L’enseignant-chercheur est, au même titre que les autres membres de la communauté universitaire, également </a:t>
            </a:r>
            <a:r>
              <a:rPr lang="fr-FR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responsable du respect des principes d’éthique et de déontologie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universitaires. Il doit, dans l’exercice de ses fonctions, agir avec soin, diligence, compétence, intégrité, indépendance, et bonne foi au mieux des intérêts de l’institution universitaire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7512" y="4869160"/>
            <a:ext cx="78488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/>
              <a:t>•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La responsabilité principale de l’enseignant-chercheur est </a:t>
            </a:r>
            <a:r>
              <a:rPr lang="fr-FR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d’assurer pleinement ses fonctions universitaires d’enseignant-chercheur. </a:t>
            </a:r>
            <a:endParaRPr lang="fr-FR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8926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87624" y="2636912"/>
            <a:ext cx="640871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4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Etudiant universitaire</a:t>
            </a:r>
            <a:endParaRPr lang="fr-FR" sz="44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4231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47007" y="908720"/>
            <a:ext cx="770977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Un enseignement et une formation et un encadrement de qualité</a:t>
            </a:r>
            <a:endParaRPr lang="fr-FR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59832" y="116632"/>
            <a:ext cx="212109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Les Droits</a:t>
            </a:r>
            <a:endParaRPr lang="fr-FR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56989" y="1314811"/>
            <a:ext cx="75608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La liberté d’expression et d’opinion dans le respect des règles régissant</a:t>
            </a:r>
          </a:p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les institutions universitaires</a:t>
            </a:r>
            <a:endParaRPr lang="fr-F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05514" y="2193723"/>
            <a:ext cx="47884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Une évaluation juste, équitable et impartial.</a:t>
            </a:r>
            <a:endParaRPr lang="fr-F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14435" y="2780928"/>
            <a:ext cx="69847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Le programme du cours doit lui être remis dès le début de l’année.</a:t>
            </a:r>
            <a:endParaRPr lang="fr-F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09508" y="3360234"/>
            <a:ext cx="69847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La remise des notes, accompagnée du corrigé et du barème de</a:t>
            </a:r>
          </a:p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l’épreuve</a:t>
            </a:r>
            <a:endParaRPr lang="fr-F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14434" y="4293096"/>
            <a:ext cx="731800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L’accès à la bibliothèque, au centre de ressources informatiques et à</a:t>
            </a:r>
          </a:p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tous les moyens matériels nécessaires à une formation de qualité</a:t>
            </a:r>
            <a:endParaRPr lang="fr-F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403648" y="5184080"/>
            <a:ext cx="51658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La sécurité, l’hygiène et la prévention sanitaire</a:t>
            </a:r>
            <a:r>
              <a:rPr lang="fr-FR" b="1" dirty="0" smtClean="0"/>
              <a:t>.</a:t>
            </a:r>
            <a:endParaRPr lang="fr-FR" b="1" dirty="0"/>
          </a:p>
        </p:txBody>
      </p:sp>
      <p:sp>
        <p:nvSpPr>
          <p:cNvPr id="10" name="Rectangle 9"/>
          <p:cNvSpPr/>
          <p:nvPr/>
        </p:nvSpPr>
        <p:spPr>
          <a:xfrm>
            <a:off x="1203648" y="5661248"/>
            <a:ext cx="77429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Créer des associations estudiantines à caractère scientifique culturel</a:t>
            </a:r>
          </a:p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ou sportif</a:t>
            </a:r>
            <a:endParaRPr lang="fr-FR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4470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27871" y="836712"/>
            <a:ext cx="502252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4000" b="1" dirty="0" smtClean="0">
                <a:latin typeface="Times New Roman" pitchFamily="18" charset="0"/>
                <a:cs typeface="Times New Roman" pitchFamily="18" charset="0"/>
              </a:rPr>
              <a:t>Contenu de la matière</a:t>
            </a:r>
            <a:endParaRPr lang="fr-FR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99592" y="1772816"/>
            <a:ext cx="748883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Chapitre 1 </a:t>
            </a:r>
            <a:r>
              <a:rPr lang="fr-FR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notions fondamentales</a:t>
            </a:r>
          </a:p>
          <a:p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INTRODUCTION</a:t>
            </a:r>
          </a:p>
          <a:p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1-Définitions</a:t>
            </a:r>
          </a:p>
          <a:p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1.1 Moral </a:t>
            </a:r>
            <a:r>
              <a:rPr lang="ar-DZ" sz="2000" dirty="0" smtClean="0">
                <a:latin typeface="Times New Roman" pitchFamily="18" charset="0"/>
                <a:cs typeface="Times New Roman" pitchFamily="18" charset="0"/>
              </a:rPr>
              <a:t>الأخلاق</a:t>
            </a:r>
          </a:p>
          <a:p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ar-DZ" sz="2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ar-DZ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Ethique </a:t>
            </a:r>
            <a:r>
              <a:rPr lang="ar-DZ" sz="2000" dirty="0" smtClean="0">
                <a:latin typeface="Times New Roman" pitchFamily="18" charset="0"/>
                <a:cs typeface="Times New Roman" pitchFamily="18" charset="0"/>
              </a:rPr>
              <a:t>علم الأخلاق</a:t>
            </a:r>
          </a:p>
          <a:p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ar-DZ" sz="2000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.Déontologie </a:t>
            </a:r>
            <a:r>
              <a:rPr lang="ar-DZ" sz="2000" dirty="0" smtClean="0">
                <a:latin typeface="Times New Roman" pitchFamily="18" charset="0"/>
                <a:cs typeface="Times New Roman" pitchFamily="18" charset="0"/>
              </a:rPr>
              <a:t>أخلاقيات المهنة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ar-D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1.4.Droit</a:t>
            </a:r>
          </a:p>
          <a:p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2. Distinction entre éthique et déontologie </a:t>
            </a:r>
          </a:p>
          <a:p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Chapitre 2 </a:t>
            </a:r>
            <a:r>
              <a:rPr lang="fr-FR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 CHARTE D’ETHIQUE ET DE DEONTOLOGIE 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UNIVERSITAIRES</a:t>
            </a:r>
          </a:p>
          <a:p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Principes fondamentaux</a:t>
            </a:r>
          </a:p>
          <a:p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Droits et devoirs</a:t>
            </a:r>
          </a:p>
        </p:txBody>
      </p:sp>
    </p:spTree>
    <p:extLst>
      <p:ext uri="{BB962C8B-B14F-4D97-AF65-F5344CB8AC3E}">
        <p14:creationId xmlns:p14="http://schemas.microsoft.com/office/powerpoint/2010/main" val="2384046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31839" y="211287"/>
            <a:ext cx="292580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4400" dirty="0" smtClean="0">
                <a:latin typeface="Times New Roman" pitchFamily="18" charset="0"/>
                <a:cs typeface="Times New Roman" pitchFamily="18" charset="0"/>
              </a:rPr>
              <a:t>Les Devoirs</a:t>
            </a:r>
            <a:endParaRPr lang="fr-FR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55451" y="980728"/>
            <a:ext cx="7560839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L’étudiant doit respecter: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L’enceinte universitaire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La réglementation en vigueur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Les membres de la communauté universitaire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Les résultats des jurys de délibération</a:t>
            </a:r>
            <a:endParaRPr lang="fr-FR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55576" y="2636912"/>
            <a:ext cx="82809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L’étudiant est dans l’obligation de fournir des informations exactes et précises lors de son inscription</a:t>
            </a:r>
            <a:endParaRPr lang="fr-FR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11560" y="3573016"/>
            <a:ext cx="86409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L’étudiant doit faire preuve de bonnes manières  dans l’ensemble de ses comportements</a:t>
            </a:r>
            <a:endParaRPr lang="fr-FR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45840" y="4437112"/>
            <a:ext cx="84066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L’étudiant ne doit jamais frauder</a:t>
            </a:r>
            <a:endParaRPr lang="fr-FR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82502" y="5157192"/>
            <a:ext cx="799288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L’étudiant doit préserver les locaux et les matériels mis à sa  disposition et respecter les règles de sécurité et d’hygiène dans  tout l’établissement</a:t>
            </a:r>
            <a:endParaRPr lang="fr-FR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6688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0440" y="2924944"/>
            <a:ext cx="894507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Personnel administratif et technique</a:t>
            </a:r>
            <a:endParaRPr lang="fr-FR" sz="4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394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81419" y="288630"/>
            <a:ext cx="242668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Les Droits</a:t>
            </a:r>
            <a:endParaRPr lang="fr-FR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15978" y="2058912"/>
            <a:ext cx="776527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Bénéficie de conditions adéquates qui lui permettent d’accomplir au mieux sa mission.</a:t>
            </a:r>
            <a:endParaRPr lang="fr-FR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78728" y="3272790"/>
            <a:ext cx="749689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Traitement avec respect, considération, et équité au  même titre que l’ensemble des acteurs de  l’enseignement supérieur</a:t>
            </a:r>
            <a:endParaRPr lang="fr-FR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4509120"/>
            <a:ext cx="777686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Ne doit subir aucune  discrimination.</a:t>
            </a:r>
            <a:endParaRPr lang="fr-FR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359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31840" y="260648"/>
            <a:ext cx="24288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Les Devoirs</a:t>
            </a:r>
            <a:endParaRPr lang="fr-FR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13827" y="918170"/>
            <a:ext cx="806489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La mission du personnel administratif et technique </a:t>
            </a:r>
            <a:r>
              <a:rPr lang="fr-FR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est de réunir les  conditions optimales permettant à l’enseignant chercheur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de  </a:t>
            </a:r>
            <a:r>
              <a:rPr lang="fr-FR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s’acquitter au mieux de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sa fonction d’enseignement et de  recherche et à l’étudiant de </a:t>
            </a:r>
            <a:r>
              <a:rPr lang="fr-FR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réussir son parcours universitaire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Le personnel administratif et technique doit veiller à respecter, et notamment </a:t>
            </a:r>
          </a:p>
        </p:txBody>
      </p:sp>
      <p:sp>
        <p:nvSpPr>
          <p:cNvPr id="4" name="Rectangle 3"/>
          <p:cNvSpPr/>
          <p:nvPr/>
        </p:nvSpPr>
        <p:spPr>
          <a:xfrm>
            <a:off x="2060275" y="3429000"/>
            <a:ext cx="4572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La compétence </a:t>
            </a:r>
            <a:r>
              <a:rPr lang="ar-DZ" sz="2400" dirty="0">
                <a:latin typeface="Times New Roman" pitchFamily="18" charset="0"/>
                <a:cs typeface="Times New Roman" pitchFamily="18" charset="0"/>
              </a:rPr>
              <a:t>الكفاءة</a:t>
            </a: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L’impartialité</a:t>
            </a:r>
            <a:r>
              <a:rPr lang="ar-DZ" sz="2400" dirty="0">
                <a:latin typeface="Times New Roman" pitchFamily="18" charset="0"/>
                <a:cs typeface="Times New Roman" pitchFamily="18" charset="0"/>
              </a:rPr>
              <a:t>الحياد</a:t>
            </a: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L’intégrité </a:t>
            </a:r>
            <a:r>
              <a:rPr lang="ar-DZ" sz="2400" dirty="0">
                <a:latin typeface="Times New Roman" pitchFamily="18" charset="0"/>
                <a:cs typeface="Times New Roman" pitchFamily="18" charset="0"/>
              </a:rPr>
              <a:t>نزاهة</a:t>
            </a: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Le respect</a:t>
            </a:r>
            <a:r>
              <a:rPr lang="ar-DZ" sz="2400" dirty="0">
                <a:latin typeface="Times New Roman" pitchFamily="18" charset="0"/>
                <a:cs typeface="Times New Roman" pitchFamily="18" charset="0"/>
              </a:rPr>
              <a:t>الاحترام</a:t>
            </a: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La confidentialité</a:t>
            </a:r>
            <a:r>
              <a:rPr lang="ar-DZ" sz="2400" dirty="0" smtClean="0">
                <a:latin typeface="Times New Roman" pitchFamily="18" charset="0"/>
                <a:cs typeface="Times New Roman" pitchFamily="18" charset="0"/>
              </a:rPr>
              <a:t>الخصوصية</a:t>
            </a:r>
            <a:endParaRPr lang="ar-DZ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La transparence</a:t>
            </a:r>
            <a:r>
              <a:rPr lang="ar-DZ" sz="2400" dirty="0">
                <a:latin typeface="Times New Roman" pitchFamily="18" charset="0"/>
                <a:cs typeface="Times New Roman" pitchFamily="18" charset="0"/>
              </a:rPr>
              <a:t>شفافية</a:t>
            </a: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La performance</a:t>
            </a:r>
            <a:r>
              <a:rPr lang="ar-DZ" sz="2400" dirty="0">
                <a:latin typeface="Times New Roman" pitchFamily="18" charset="0"/>
                <a:cs typeface="Times New Roman" pitchFamily="18" charset="0"/>
              </a:rPr>
              <a:t>فعالية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1930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3397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1873435"/>
            <a:ext cx="820044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L‘université est une institution d'intérêt public qui veille au  développement et à la transmission des connaissances de même  qu'à la diffusion libre du savoir</a:t>
            </a:r>
            <a:endParaRPr lang="fr-FR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706834" y="404664"/>
            <a:ext cx="272222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4000" dirty="0" smtClean="0">
                <a:latin typeface="Times New Roman" pitchFamily="18" charset="0"/>
                <a:cs typeface="Times New Roman" pitchFamily="18" charset="0"/>
              </a:rPr>
              <a:t>Introduction</a:t>
            </a:r>
            <a:endParaRPr lang="fr-FR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11560" y="1267189"/>
            <a:ext cx="585769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200" dirty="0">
                <a:solidFill>
                  <a:schemeClr val="accent2"/>
                </a:solidFill>
              </a:rPr>
              <a:t>Qu'est-ce </a:t>
            </a:r>
            <a:r>
              <a:rPr lang="fr-FR" sz="3200" dirty="0" err="1" smtClean="0">
                <a:solidFill>
                  <a:schemeClr val="accent2"/>
                </a:solidFill>
              </a:rPr>
              <a:t>q'une</a:t>
            </a:r>
            <a:r>
              <a:rPr lang="fr-FR" sz="3200" dirty="0" smtClean="0">
                <a:solidFill>
                  <a:schemeClr val="accent2"/>
                </a:solidFill>
              </a:rPr>
              <a:t> </a:t>
            </a:r>
            <a:r>
              <a:rPr lang="fr-FR" sz="3200" dirty="0">
                <a:solidFill>
                  <a:schemeClr val="accent2"/>
                </a:solidFill>
              </a:rPr>
              <a:t>université ?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3403329"/>
            <a:ext cx="3384375" cy="338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0317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02467" y="188640"/>
            <a:ext cx="8022977" cy="7078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MINISTERE DE L'ENSEIGNEMENT SUPERIEUR ET DE</a:t>
            </a:r>
          </a:p>
          <a:p>
            <a:pPr algn="ctr"/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LA RECHERCHE SCIENTIFIQUE  (MESRS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fr-FR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11660" y="3881733"/>
            <a:ext cx="5832648" cy="7078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Le réseau universitaire compte plus de 114 établissements d’enseignement supérieur</a:t>
            </a:r>
            <a:endParaRPr lang="fr-FR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048838" y="5224349"/>
            <a:ext cx="3502202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fr-FR" b="1" dirty="0" smtClean="0"/>
              <a:t>Plus de 62 000  enseignants</a:t>
            </a:r>
            <a:endParaRPr lang="fr-FR" b="1" dirty="0"/>
          </a:p>
        </p:txBody>
      </p:sp>
      <p:sp>
        <p:nvSpPr>
          <p:cNvPr id="10" name="Rectangle 9"/>
          <p:cNvSpPr/>
          <p:nvPr/>
        </p:nvSpPr>
        <p:spPr>
          <a:xfrm>
            <a:off x="4846708" y="5134167"/>
            <a:ext cx="3491661" cy="40011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Plus de 1 ,5  millions étudiants</a:t>
            </a:r>
            <a:endParaRPr lang="fr-FR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object 25"/>
          <p:cNvSpPr txBox="1"/>
          <p:nvPr/>
        </p:nvSpPr>
        <p:spPr>
          <a:xfrm>
            <a:off x="4413956" y="6021288"/>
            <a:ext cx="865505" cy="5175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3200" b="1" spc="-145" dirty="0">
                <a:latin typeface="Tahoma"/>
                <a:cs typeface="Tahoma"/>
              </a:rPr>
              <a:t>L</a:t>
            </a:r>
            <a:r>
              <a:rPr sz="3200" b="1" spc="-200" dirty="0">
                <a:latin typeface="Tahoma"/>
                <a:cs typeface="Tahoma"/>
              </a:rPr>
              <a:t>M</a:t>
            </a:r>
            <a:r>
              <a:rPr sz="3200" b="1" spc="-165" dirty="0">
                <a:latin typeface="Tahoma"/>
                <a:cs typeface="Tahoma"/>
              </a:rPr>
              <a:t>D</a:t>
            </a:r>
            <a:endParaRPr sz="3200" dirty="0">
              <a:latin typeface="Tahoma"/>
              <a:cs typeface="Tahoma"/>
            </a:endParaRPr>
          </a:p>
        </p:txBody>
      </p:sp>
      <p:cxnSp>
        <p:nvCxnSpPr>
          <p:cNvPr id="17" name="Connecteur droit avec flèche 16"/>
          <p:cNvCxnSpPr/>
          <p:nvPr/>
        </p:nvCxnSpPr>
        <p:spPr>
          <a:xfrm>
            <a:off x="2915816" y="4664388"/>
            <a:ext cx="0" cy="46977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/>
          <p:nvPr/>
        </p:nvCxnSpPr>
        <p:spPr>
          <a:xfrm>
            <a:off x="5796136" y="4589619"/>
            <a:ext cx="0" cy="46977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170608" y="832940"/>
            <a:ext cx="876086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L’histoire de l’enseignement supérieur algérien se divise essentiellement en deux phases : avant et après l’indépendance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de l'Algérie 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en 1962. La première université créée en Algérie fut l’Université d’Alger, fondé en 1910. Ainsi, en 1962, l’enseignement supérieur algérien se réduisait à l’Université d’Alger, à deux annexes installées à Oran et Constantine.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3248587" y="3135744"/>
            <a:ext cx="175546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En 2022</a:t>
            </a:r>
            <a:endParaRPr lang="fr-FR" dirty="0"/>
          </a:p>
        </p:txBody>
      </p:sp>
      <p:cxnSp>
        <p:nvCxnSpPr>
          <p:cNvPr id="16" name="Connecteur droit avec flèche 15"/>
          <p:cNvCxnSpPr/>
          <p:nvPr/>
        </p:nvCxnSpPr>
        <p:spPr>
          <a:xfrm>
            <a:off x="3995936" y="3505076"/>
            <a:ext cx="0" cy="46977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618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4"/>
          <p:cNvSpPr txBox="1"/>
          <p:nvPr/>
        </p:nvSpPr>
        <p:spPr>
          <a:xfrm>
            <a:off x="3241989" y="831056"/>
            <a:ext cx="2105025" cy="676467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0" tIns="6032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75"/>
              </a:spcBef>
            </a:pPr>
            <a:r>
              <a:rPr sz="2000" spc="80" dirty="0">
                <a:latin typeface="Trebuchet MS"/>
                <a:cs typeface="Trebuchet MS"/>
              </a:rPr>
              <a:t>L’enseignant</a:t>
            </a:r>
            <a:endParaRPr sz="2000" dirty="0">
              <a:latin typeface="Trebuchet MS"/>
              <a:cs typeface="Trebuchet MS"/>
            </a:endParaRPr>
          </a:p>
          <a:p>
            <a:pPr marL="11430" algn="ctr">
              <a:lnSpc>
                <a:spcPct val="100000"/>
              </a:lnSpc>
            </a:pPr>
            <a:r>
              <a:rPr sz="2000" spc="114" dirty="0">
                <a:latin typeface="Trebuchet MS"/>
                <a:cs typeface="Trebuchet MS"/>
              </a:rPr>
              <a:t>chercheur</a:t>
            </a:r>
            <a:endParaRPr sz="2000" dirty="0">
              <a:latin typeface="Trebuchet MS"/>
              <a:cs typeface="Trebuchet MS"/>
            </a:endParaRPr>
          </a:p>
        </p:txBody>
      </p:sp>
      <p:grpSp>
        <p:nvGrpSpPr>
          <p:cNvPr id="7" name="object 15"/>
          <p:cNvGrpSpPr/>
          <p:nvPr/>
        </p:nvGrpSpPr>
        <p:grpSpPr>
          <a:xfrm>
            <a:off x="639717" y="3248214"/>
            <a:ext cx="7412228" cy="1923669"/>
            <a:chOff x="2878454" y="3383153"/>
            <a:chExt cx="7412228" cy="1923669"/>
          </a:xfrm>
        </p:grpSpPr>
        <p:sp>
          <p:nvSpPr>
            <p:cNvPr id="8" name="object 16"/>
            <p:cNvSpPr/>
            <p:nvPr/>
          </p:nvSpPr>
          <p:spPr>
            <a:xfrm>
              <a:off x="8564752" y="3414522"/>
              <a:ext cx="1725930" cy="1892300"/>
            </a:xfrm>
            <a:custGeom>
              <a:avLst/>
              <a:gdLst/>
              <a:ahLst/>
              <a:cxnLst/>
              <a:rect l="l" t="t" r="r" b="b"/>
              <a:pathLst>
                <a:path w="1725929" h="1892300">
                  <a:moveTo>
                    <a:pt x="1109979" y="0"/>
                  </a:moveTo>
                  <a:lnTo>
                    <a:pt x="0" y="1406397"/>
                  </a:lnTo>
                  <a:lnTo>
                    <a:pt x="615442" y="1892172"/>
                  </a:lnTo>
                  <a:lnTo>
                    <a:pt x="1725422" y="485775"/>
                  </a:lnTo>
                  <a:lnTo>
                    <a:pt x="1109979" y="0"/>
                  </a:lnTo>
                  <a:close/>
                </a:path>
              </a:pathLst>
            </a:custGeom>
            <a:solidFill>
              <a:srgbClr val="6AAC91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effectLst/>
                <a:uLnTx/>
                <a:uFillTx/>
              </a:endParaRPr>
            </a:p>
          </p:txBody>
        </p:sp>
        <p:sp>
          <p:nvSpPr>
            <p:cNvPr id="9" name="object 17"/>
            <p:cNvSpPr/>
            <p:nvPr/>
          </p:nvSpPr>
          <p:spPr>
            <a:xfrm>
              <a:off x="8564752" y="3414522"/>
              <a:ext cx="1725930" cy="1892300"/>
            </a:xfrm>
            <a:custGeom>
              <a:avLst/>
              <a:gdLst/>
              <a:ahLst/>
              <a:cxnLst/>
              <a:rect l="l" t="t" r="r" b="b"/>
              <a:pathLst>
                <a:path w="1725929" h="1892300">
                  <a:moveTo>
                    <a:pt x="0" y="1406397"/>
                  </a:moveTo>
                  <a:lnTo>
                    <a:pt x="1109979" y="0"/>
                  </a:lnTo>
                  <a:lnTo>
                    <a:pt x="1725422" y="485775"/>
                  </a:lnTo>
                  <a:lnTo>
                    <a:pt x="615442" y="1892172"/>
                  </a:lnTo>
                  <a:lnTo>
                    <a:pt x="0" y="1406397"/>
                  </a:lnTo>
                  <a:close/>
                </a:path>
              </a:pathLst>
            </a:custGeom>
            <a:ln w="222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effectLst/>
                <a:uLnTx/>
                <a:uFillTx/>
              </a:endParaRPr>
            </a:p>
          </p:txBody>
        </p:sp>
        <p:pic>
          <p:nvPicPr>
            <p:cNvPr id="10" name="object 1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951214" y="3733800"/>
              <a:ext cx="1195324" cy="1312277"/>
            </a:xfrm>
            <a:prstGeom prst="rect">
              <a:avLst/>
            </a:prstGeom>
          </p:spPr>
        </p:pic>
        <p:sp>
          <p:nvSpPr>
            <p:cNvPr id="11" name="object 19"/>
            <p:cNvSpPr/>
            <p:nvPr/>
          </p:nvSpPr>
          <p:spPr>
            <a:xfrm>
              <a:off x="2878454" y="3383153"/>
              <a:ext cx="1550670" cy="1819910"/>
            </a:xfrm>
            <a:custGeom>
              <a:avLst/>
              <a:gdLst/>
              <a:ahLst/>
              <a:cxnLst/>
              <a:rect l="l" t="t" r="r" b="b"/>
              <a:pathLst>
                <a:path w="1550670" h="1819910">
                  <a:moveTo>
                    <a:pt x="496316" y="0"/>
                  </a:moveTo>
                  <a:lnTo>
                    <a:pt x="0" y="357759"/>
                  </a:lnTo>
                  <a:lnTo>
                    <a:pt x="1053845" y="1819910"/>
                  </a:lnTo>
                  <a:lnTo>
                    <a:pt x="1550161" y="1462151"/>
                  </a:lnTo>
                  <a:lnTo>
                    <a:pt x="496316" y="0"/>
                  </a:lnTo>
                  <a:close/>
                </a:path>
              </a:pathLst>
            </a:custGeom>
            <a:solidFill>
              <a:srgbClr val="6AAC91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effectLst/>
                <a:uLnTx/>
                <a:uFillTx/>
              </a:endParaRPr>
            </a:p>
          </p:txBody>
        </p:sp>
        <p:sp>
          <p:nvSpPr>
            <p:cNvPr id="12" name="object 20"/>
            <p:cNvSpPr/>
            <p:nvPr/>
          </p:nvSpPr>
          <p:spPr>
            <a:xfrm>
              <a:off x="2878454" y="3383153"/>
              <a:ext cx="1550670" cy="1819910"/>
            </a:xfrm>
            <a:custGeom>
              <a:avLst/>
              <a:gdLst/>
              <a:ahLst/>
              <a:cxnLst/>
              <a:rect l="l" t="t" r="r" b="b"/>
              <a:pathLst>
                <a:path w="1550670" h="1819910">
                  <a:moveTo>
                    <a:pt x="496316" y="0"/>
                  </a:moveTo>
                  <a:lnTo>
                    <a:pt x="1550161" y="1462151"/>
                  </a:lnTo>
                  <a:lnTo>
                    <a:pt x="1053845" y="1819910"/>
                  </a:lnTo>
                  <a:lnTo>
                    <a:pt x="0" y="357759"/>
                  </a:lnTo>
                  <a:lnTo>
                    <a:pt x="496316" y="0"/>
                  </a:lnTo>
                  <a:close/>
                </a:path>
              </a:pathLst>
            </a:custGeom>
            <a:ln w="222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effectLst/>
                <a:uLnTx/>
                <a:uFillTx/>
              </a:endParaRPr>
            </a:p>
          </p:txBody>
        </p:sp>
        <p:sp>
          <p:nvSpPr>
            <p:cNvPr id="13" name="object 21"/>
            <p:cNvSpPr/>
            <p:nvPr/>
          </p:nvSpPr>
          <p:spPr>
            <a:xfrm>
              <a:off x="3326002" y="3882771"/>
              <a:ext cx="646430" cy="805180"/>
            </a:xfrm>
            <a:custGeom>
              <a:avLst/>
              <a:gdLst/>
              <a:ahLst/>
              <a:cxnLst/>
              <a:rect l="l" t="t" r="r" b="b"/>
              <a:pathLst>
                <a:path w="646429" h="805179">
                  <a:moveTo>
                    <a:pt x="588010" y="704849"/>
                  </a:moveTo>
                  <a:lnTo>
                    <a:pt x="577088" y="712469"/>
                  </a:lnTo>
                  <a:lnTo>
                    <a:pt x="589534" y="730249"/>
                  </a:lnTo>
                  <a:lnTo>
                    <a:pt x="502031" y="792479"/>
                  </a:lnTo>
                  <a:lnTo>
                    <a:pt x="511175" y="805179"/>
                  </a:lnTo>
                  <a:lnTo>
                    <a:pt x="598677" y="742949"/>
                  </a:lnTo>
                  <a:lnTo>
                    <a:pt x="615518" y="742949"/>
                  </a:lnTo>
                  <a:lnTo>
                    <a:pt x="609726" y="735329"/>
                  </a:lnTo>
                  <a:lnTo>
                    <a:pt x="627144" y="722629"/>
                  </a:lnTo>
                  <a:lnTo>
                    <a:pt x="600583" y="722629"/>
                  </a:lnTo>
                  <a:lnTo>
                    <a:pt x="588010" y="704849"/>
                  </a:lnTo>
                  <a:close/>
                </a:path>
                <a:path w="646429" h="805179">
                  <a:moveTo>
                    <a:pt x="615518" y="742949"/>
                  </a:moveTo>
                  <a:lnTo>
                    <a:pt x="598677" y="742949"/>
                  </a:lnTo>
                  <a:lnTo>
                    <a:pt x="613156" y="763269"/>
                  </a:lnTo>
                  <a:lnTo>
                    <a:pt x="624205" y="754379"/>
                  </a:lnTo>
                  <a:lnTo>
                    <a:pt x="615518" y="742949"/>
                  </a:lnTo>
                  <a:close/>
                </a:path>
                <a:path w="646429" h="805179">
                  <a:moveTo>
                    <a:pt x="536830" y="632459"/>
                  </a:moveTo>
                  <a:lnTo>
                    <a:pt x="504354" y="632459"/>
                  </a:lnTo>
                  <a:lnTo>
                    <a:pt x="511429" y="633729"/>
                  </a:lnTo>
                  <a:lnTo>
                    <a:pt x="518118" y="636269"/>
                  </a:lnTo>
                  <a:lnTo>
                    <a:pt x="540893" y="661669"/>
                  </a:lnTo>
                  <a:lnTo>
                    <a:pt x="540385" y="675639"/>
                  </a:lnTo>
                  <a:lnTo>
                    <a:pt x="537463" y="681989"/>
                  </a:lnTo>
                  <a:lnTo>
                    <a:pt x="532002" y="688339"/>
                  </a:lnTo>
                  <a:lnTo>
                    <a:pt x="510286" y="706119"/>
                  </a:lnTo>
                  <a:lnTo>
                    <a:pt x="463296" y="739139"/>
                  </a:lnTo>
                  <a:lnTo>
                    <a:pt x="472439" y="751839"/>
                  </a:lnTo>
                  <a:lnTo>
                    <a:pt x="523113" y="716279"/>
                  </a:lnTo>
                  <a:lnTo>
                    <a:pt x="549783" y="689609"/>
                  </a:lnTo>
                  <a:lnTo>
                    <a:pt x="554227" y="683259"/>
                  </a:lnTo>
                  <a:lnTo>
                    <a:pt x="556260" y="675639"/>
                  </a:lnTo>
                  <a:lnTo>
                    <a:pt x="555498" y="657859"/>
                  </a:lnTo>
                  <a:lnTo>
                    <a:pt x="552576" y="650239"/>
                  </a:lnTo>
                  <a:lnTo>
                    <a:pt x="547370" y="642619"/>
                  </a:lnTo>
                  <a:lnTo>
                    <a:pt x="543206" y="637539"/>
                  </a:lnTo>
                  <a:lnTo>
                    <a:pt x="538543" y="633729"/>
                  </a:lnTo>
                  <a:lnTo>
                    <a:pt x="536830" y="632459"/>
                  </a:lnTo>
                  <a:close/>
                </a:path>
                <a:path w="646429" h="805179">
                  <a:moveTo>
                    <a:pt x="637159" y="695959"/>
                  </a:moveTo>
                  <a:lnTo>
                    <a:pt x="600583" y="722629"/>
                  </a:lnTo>
                  <a:lnTo>
                    <a:pt x="627144" y="722629"/>
                  </a:lnTo>
                  <a:lnTo>
                    <a:pt x="646302" y="708659"/>
                  </a:lnTo>
                  <a:lnTo>
                    <a:pt x="637159" y="695959"/>
                  </a:lnTo>
                  <a:close/>
                </a:path>
                <a:path w="646429" h="805179">
                  <a:moveTo>
                    <a:pt x="509016" y="595629"/>
                  </a:moveTo>
                  <a:lnTo>
                    <a:pt x="410463" y="666749"/>
                  </a:lnTo>
                  <a:lnTo>
                    <a:pt x="419608" y="679449"/>
                  </a:lnTo>
                  <a:lnTo>
                    <a:pt x="455802" y="652779"/>
                  </a:lnTo>
                  <a:lnTo>
                    <a:pt x="464849" y="646429"/>
                  </a:lnTo>
                  <a:lnTo>
                    <a:pt x="472551" y="641349"/>
                  </a:lnTo>
                  <a:lnTo>
                    <a:pt x="478895" y="637539"/>
                  </a:lnTo>
                  <a:lnTo>
                    <a:pt x="483870" y="634999"/>
                  </a:lnTo>
                  <a:lnTo>
                    <a:pt x="497411" y="632459"/>
                  </a:lnTo>
                  <a:lnTo>
                    <a:pt x="536830" y="632459"/>
                  </a:lnTo>
                  <a:lnTo>
                    <a:pt x="533403" y="629919"/>
                  </a:lnTo>
                  <a:lnTo>
                    <a:pt x="527812" y="626109"/>
                  </a:lnTo>
                  <a:lnTo>
                    <a:pt x="521741" y="623569"/>
                  </a:lnTo>
                  <a:lnTo>
                    <a:pt x="515159" y="622299"/>
                  </a:lnTo>
                  <a:lnTo>
                    <a:pt x="508077" y="621029"/>
                  </a:lnTo>
                  <a:lnTo>
                    <a:pt x="500507" y="621029"/>
                  </a:lnTo>
                  <a:lnTo>
                    <a:pt x="518160" y="608329"/>
                  </a:lnTo>
                  <a:lnTo>
                    <a:pt x="509016" y="595629"/>
                  </a:lnTo>
                  <a:close/>
                </a:path>
                <a:path w="646429" h="805179">
                  <a:moveTo>
                    <a:pt x="402242" y="490219"/>
                  </a:moveTo>
                  <a:lnTo>
                    <a:pt x="357951" y="510539"/>
                  </a:lnTo>
                  <a:lnTo>
                    <a:pt x="340453" y="556259"/>
                  </a:lnTo>
                  <a:lnTo>
                    <a:pt x="341868" y="568959"/>
                  </a:lnTo>
                  <a:lnTo>
                    <a:pt x="366831" y="604519"/>
                  </a:lnTo>
                  <a:lnTo>
                    <a:pt x="400050" y="615949"/>
                  </a:lnTo>
                  <a:lnTo>
                    <a:pt x="383159" y="628649"/>
                  </a:lnTo>
                  <a:lnTo>
                    <a:pt x="392175" y="640079"/>
                  </a:lnTo>
                  <a:lnTo>
                    <a:pt x="442347" y="604519"/>
                  </a:lnTo>
                  <a:lnTo>
                    <a:pt x="400304" y="604519"/>
                  </a:lnTo>
                  <a:lnTo>
                    <a:pt x="392175" y="603249"/>
                  </a:lnTo>
                  <a:lnTo>
                    <a:pt x="376174" y="595629"/>
                  </a:lnTo>
                  <a:lnTo>
                    <a:pt x="369697" y="590549"/>
                  </a:lnTo>
                  <a:lnTo>
                    <a:pt x="364744" y="582929"/>
                  </a:lnTo>
                  <a:lnTo>
                    <a:pt x="359791" y="576579"/>
                  </a:lnTo>
                  <a:lnTo>
                    <a:pt x="356870" y="568959"/>
                  </a:lnTo>
                  <a:lnTo>
                    <a:pt x="356108" y="560069"/>
                  </a:lnTo>
                  <a:lnTo>
                    <a:pt x="355945" y="553719"/>
                  </a:lnTo>
                  <a:lnTo>
                    <a:pt x="356615" y="547369"/>
                  </a:lnTo>
                  <a:lnTo>
                    <a:pt x="358143" y="541019"/>
                  </a:lnTo>
                  <a:lnTo>
                    <a:pt x="360552" y="535939"/>
                  </a:lnTo>
                  <a:lnTo>
                    <a:pt x="364363" y="527049"/>
                  </a:lnTo>
                  <a:lnTo>
                    <a:pt x="400304" y="506729"/>
                  </a:lnTo>
                  <a:lnTo>
                    <a:pt x="447716" y="506729"/>
                  </a:lnTo>
                  <a:lnTo>
                    <a:pt x="438134" y="499109"/>
                  </a:lnTo>
                  <a:lnTo>
                    <a:pt x="427194" y="494029"/>
                  </a:lnTo>
                  <a:lnTo>
                    <a:pt x="414909" y="491489"/>
                  </a:lnTo>
                  <a:lnTo>
                    <a:pt x="402242" y="490219"/>
                  </a:lnTo>
                  <a:close/>
                </a:path>
                <a:path w="646429" h="805179">
                  <a:moveTo>
                    <a:pt x="447716" y="506729"/>
                  </a:moveTo>
                  <a:lnTo>
                    <a:pt x="413131" y="506729"/>
                  </a:lnTo>
                  <a:lnTo>
                    <a:pt x="419270" y="507999"/>
                  </a:lnTo>
                  <a:lnTo>
                    <a:pt x="425196" y="510539"/>
                  </a:lnTo>
                  <a:lnTo>
                    <a:pt x="452516" y="543559"/>
                  </a:lnTo>
                  <a:lnTo>
                    <a:pt x="453697" y="552449"/>
                  </a:lnTo>
                  <a:lnTo>
                    <a:pt x="453009" y="562609"/>
                  </a:lnTo>
                  <a:lnTo>
                    <a:pt x="426795" y="596899"/>
                  </a:lnTo>
                  <a:lnTo>
                    <a:pt x="420941" y="600709"/>
                  </a:lnTo>
                  <a:lnTo>
                    <a:pt x="408686" y="603249"/>
                  </a:lnTo>
                  <a:lnTo>
                    <a:pt x="400304" y="604519"/>
                  </a:lnTo>
                  <a:lnTo>
                    <a:pt x="442347" y="604519"/>
                  </a:lnTo>
                  <a:lnTo>
                    <a:pt x="490727" y="570229"/>
                  </a:lnTo>
                  <a:lnTo>
                    <a:pt x="463550" y="570229"/>
                  </a:lnTo>
                  <a:lnTo>
                    <a:pt x="465597" y="562609"/>
                  </a:lnTo>
                  <a:lnTo>
                    <a:pt x="466788" y="556259"/>
                  </a:lnTo>
                  <a:lnTo>
                    <a:pt x="466955" y="552449"/>
                  </a:lnTo>
                  <a:lnTo>
                    <a:pt x="467017" y="547369"/>
                  </a:lnTo>
                  <a:lnTo>
                    <a:pt x="466598" y="542289"/>
                  </a:lnTo>
                  <a:lnTo>
                    <a:pt x="465216" y="534669"/>
                  </a:lnTo>
                  <a:lnTo>
                    <a:pt x="462978" y="528319"/>
                  </a:lnTo>
                  <a:lnTo>
                    <a:pt x="459882" y="521969"/>
                  </a:lnTo>
                  <a:lnTo>
                    <a:pt x="455930" y="515619"/>
                  </a:lnTo>
                  <a:lnTo>
                    <a:pt x="447716" y="506729"/>
                  </a:lnTo>
                  <a:close/>
                </a:path>
                <a:path w="646429" h="805179">
                  <a:moveTo>
                    <a:pt x="481711" y="557529"/>
                  </a:moveTo>
                  <a:lnTo>
                    <a:pt x="463550" y="570229"/>
                  </a:lnTo>
                  <a:lnTo>
                    <a:pt x="490727" y="570229"/>
                  </a:lnTo>
                  <a:lnTo>
                    <a:pt x="481711" y="557529"/>
                  </a:lnTo>
                  <a:close/>
                </a:path>
                <a:path w="646429" h="805179">
                  <a:moveTo>
                    <a:pt x="385191" y="422909"/>
                  </a:moveTo>
                  <a:lnTo>
                    <a:pt x="286638" y="494029"/>
                  </a:lnTo>
                  <a:lnTo>
                    <a:pt x="295783" y="506729"/>
                  </a:lnTo>
                  <a:lnTo>
                    <a:pt x="394335" y="435609"/>
                  </a:lnTo>
                  <a:lnTo>
                    <a:pt x="385191" y="422909"/>
                  </a:lnTo>
                  <a:close/>
                </a:path>
                <a:path w="646429" h="805179">
                  <a:moveTo>
                    <a:pt x="279832" y="320039"/>
                  </a:moveTo>
                  <a:lnTo>
                    <a:pt x="235577" y="341629"/>
                  </a:lnTo>
                  <a:lnTo>
                    <a:pt x="218080" y="386079"/>
                  </a:lnTo>
                  <a:lnTo>
                    <a:pt x="219503" y="398779"/>
                  </a:lnTo>
                  <a:lnTo>
                    <a:pt x="223379" y="410209"/>
                  </a:lnTo>
                  <a:lnTo>
                    <a:pt x="229743" y="420369"/>
                  </a:lnTo>
                  <a:lnTo>
                    <a:pt x="234170" y="426719"/>
                  </a:lnTo>
                  <a:lnTo>
                    <a:pt x="239061" y="430529"/>
                  </a:lnTo>
                  <a:lnTo>
                    <a:pt x="244405" y="435609"/>
                  </a:lnTo>
                  <a:lnTo>
                    <a:pt x="250189" y="438149"/>
                  </a:lnTo>
                  <a:lnTo>
                    <a:pt x="256405" y="441959"/>
                  </a:lnTo>
                  <a:lnTo>
                    <a:pt x="263048" y="443229"/>
                  </a:lnTo>
                  <a:lnTo>
                    <a:pt x="270121" y="445769"/>
                  </a:lnTo>
                  <a:lnTo>
                    <a:pt x="277622" y="445769"/>
                  </a:lnTo>
                  <a:lnTo>
                    <a:pt x="260731" y="458469"/>
                  </a:lnTo>
                  <a:lnTo>
                    <a:pt x="269748" y="471169"/>
                  </a:lnTo>
                  <a:lnTo>
                    <a:pt x="320507" y="434339"/>
                  </a:lnTo>
                  <a:lnTo>
                    <a:pt x="277875" y="434339"/>
                  </a:lnTo>
                  <a:lnTo>
                    <a:pt x="269748" y="433069"/>
                  </a:lnTo>
                  <a:lnTo>
                    <a:pt x="237362" y="406399"/>
                  </a:lnTo>
                  <a:lnTo>
                    <a:pt x="233535" y="383539"/>
                  </a:lnTo>
                  <a:lnTo>
                    <a:pt x="234235" y="377189"/>
                  </a:lnTo>
                  <a:lnTo>
                    <a:pt x="261238" y="340359"/>
                  </a:lnTo>
                  <a:lnTo>
                    <a:pt x="277875" y="336549"/>
                  </a:lnTo>
                  <a:lnTo>
                    <a:pt x="325288" y="336549"/>
                  </a:lnTo>
                  <a:lnTo>
                    <a:pt x="315706" y="330199"/>
                  </a:lnTo>
                  <a:lnTo>
                    <a:pt x="304766" y="323849"/>
                  </a:lnTo>
                  <a:lnTo>
                    <a:pt x="292481" y="321309"/>
                  </a:lnTo>
                  <a:lnTo>
                    <a:pt x="279832" y="320039"/>
                  </a:lnTo>
                  <a:close/>
                </a:path>
                <a:path w="646429" h="805179">
                  <a:moveTo>
                    <a:pt x="325288" y="336549"/>
                  </a:moveTo>
                  <a:lnTo>
                    <a:pt x="290750" y="336549"/>
                  </a:lnTo>
                  <a:lnTo>
                    <a:pt x="296860" y="337819"/>
                  </a:lnTo>
                  <a:lnTo>
                    <a:pt x="302768" y="340359"/>
                  </a:lnTo>
                  <a:lnTo>
                    <a:pt x="330136" y="373379"/>
                  </a:lnTo>
                  <a:lnTo>
                    <a:pt x="331323" y="382269"/>
                  </a:lnTo>
                  <a:lnTo>
                    <a:pt x="330581" y="392429"/>
                  </a:lnTo>
                  <a:lnTo>
                    <a:pt x="304420" y="427989"/>
                  </a:lnTo>
                  <a:lnTo>
                    <a:pt x="292471" y="433069"/>
                  </a:lnTo>
                  <a:lnTo>
                    <a:pt x="286258" y="433069"/>
                  </a:lnTo>
                  <a:lnTo>
                    <a:pt x="277875" y="434339"/>
                  </a:lnTo>
                  <a:lnTo>
                    <a:pt x="320507" y="434339"/>
                  </a:lnTo>
                  <a:lnTo>
                    <a:pt x="367765" y="400049"/>
                  </a:lnTo>
                  <a:lnTo>
                    <a:pt x="341122" y="400049"/>
                  </a:lnTo>
                  <a:lnTo>
                    <a:pt x="343169" y="393699"/>
                  </a:lnTo>
                  <a:lnTo>
                    <a:pt x="344360" y="386079"/>
                  </a:lnTo>
                  <a:lnTo>
                    <a:pt x="344527" y="382269"/>
                  </a:lnTo>
                  <a:lnTo>
                    <a:pt x="344589" y="377189"/>
                  </a:lnTo>
                  <a:lnTo>
                    <a:pt x="344170" y="372109"/>
                  </a:lnTo>
                  <a:lnTo>
                    <a:pt x="342788" y="365759"/>
                  </a:lnTo>
                  <a:lnTo>
                    <a:pt x="340550" y="359409"/>
                  </a:lnTo>
                  <a:lnTo>
                    <a:pt x="337454" y="353059"/>
                  </a:lnTo>
                  <a:lnTo>
                    <a:pt x="333501" y="346709"/>
                  </a:lnTo>
                  <a:lnTo>
                    <a:pt x="325288" y="336549"/>
                  </a:lnTo>
                  <a:close/>
                </a:path>
                <a:path w="646429" h="805179">
                  <a:moveTo>
                    <a:pt x="421894" y="394969"/>
                  </a:moveTo>
                  <a:lnTo>
                    <a:pt x="415163" y="394969"/>
                  </a:lnTo>
                  <a:lnTo>
                    <a:pt x="412242" y="397509"/>
                  </a:lnTo>
                  <a:lnTo>
                    <a:pt x="409448" y="400049"/>
                  </a:lnTo>
                  <a:lnTo>
                    <a:pt x="407670" y="402589"/>
                  </a:lnTo>
                  <a:lnTo>
                    <a:pt x="407162" y="406399"/>
                  </a:lnTo>
                  <a:lnTo>
                    <a:pt x="406526" y="408939"/>
                  </a:lnTo>
                  <a:lnTo>
                    <a:pt x="407288" y="412749"/>
                  </a:lnTo>
                  <a:lnTo>
                    <a:pt x="411352" y="417829"/>
                  </a:lnTo>
                  <a:lnTo>
                    <a:pt x="414147" y="420369"/>
                  </a:lnTo>
                  <a:lnTo>
                    <a:pt x="417702" y="420369"/>
                  </a:lnTo>
                  <a:lnTo>
                    <a:pt x="421259" y="421639"/>
                  </a:lnTo>
                  <a:lnTo>
                    <a:pt x="424434" y="420369"/>
                  </a:lnTo>
                  <a:lnTo>
                    <a:pt x="427227" y="417829"/>
                  </a:lnTo>
                  <a:lnTo>
                    <a:pt x="430149" y="416559"/>
                  </a:lnTo>
                  <a:lnTo>
                    <a:pt x="431926" y="414019"/>
                  </a:lnTo>
                  <a:lnTo>
                    <a:pt x="432435" y="410209"/>
                  </a:lnTo>
                  <a:lnTo>
                    <a:pt x="433070" y="406399"/>
                  </a:lnTo>
                  <a:lnTo>
                    <a:pt x="432308" y="403859"/>
                  </a:lnTo>
                  <a:lnTo>
                    <a:pt x="430275" y="400049"/>
                  </a:lnTo>
                  <a:lnTo>
                    <a:pt x="428244" y="397509"/>
                  </a:lnTo>
                  <a:lnTo>
                    <a:pt x="425450" y="396239"/>
                  </a:lnTo>
                  <a:lnTo>
                    <a:pt x="421894" y="394969"/>
                  </a:lnTo>
                  <a:close/>
                </a:path>
                <a:path w="646429" h="805179">
                  <a:moveTo>
                    <a:pt x="397256" y="360679"/>
                  </a:moveTo>
                  <a:lnTo>
                    <a:pt x="341122" y="400049"/>
                  </a:lnTo>
                  <a:lnTo>
                    <a:pt x="367765" y="400049"/>
                  </a:lnTo>
                  <a:lnTo>
                    <a:pt x="406273" y="372109"/>
                  </a:lnTo>
                  <a:lnTo>
                    <a:pt x="397256" y="360679"/>
                  </a:lnTo>
                  <a:close/>
                </a:path>
                <a:path w="646429" h="805179">
                  <a:moveTo>
                    <a:pt x="212725" y="184149"/>
                  </a:moveTo>
                  <a:lnTo>
                    <a:pt x="165226" y="218439"/>
                  </a:lnTo>
                  <a:lnTo>
                    <a:pt x="137160" y="245109"/>
                  </a:lnTo>
                  <a:lnTo>
                    <a:pt x="131248" y="265429"/>
                  </a:lnTo>
                  <a:lnTo>
                    <a:pt x="131318" y="271779"/>
                  </a:lnTo>
                  <a:lnTo>
                    <a:pt x="148109" y="306069"/>
                  </a:lnTo>
                  <a:lnTo>
                    <a:pt x="172293" y="322579"/>
                  </a:lnTo>
                  <a:lnTo>
                    <a:pt x="178831" y="322579"/>
                  </a:lnTo>
                  <a:lnTo>
                    <a:pt x="185489" y="323849"/>
                  </a:lnTo>
                  <a:lnTo>
                    <a:pt x="220580" y="308609"/>
                  </a:lnTo>
                  <a:lnTo>
                    <a:pt x="180086" y="308609"/>
                  </a:lnTo>
                  <a:lnTo>
                    <a:pt x="173100" y="304799"/>
                  </a:lnTo>
                  <a:lnTo>
                    <a:pt x="166116" y="303529"/>
                  </a:lnTo>
                  <a:lnTo>
                    <a:pt x="160147" y="298449"/>
                  </a:lnTo>
                  <a:lnTo>
                    <a:pt x="155067" y="290829"/>
                  </a:lnTo>
                  <a:lnTo>
                    <a:pt x="149987" y="284479"/>
                  </a:lnTo>
                  <a:lnTo>
                    <a:pt x="147320" y="276859"/>
                  </a:lnTo>
                  <a:lnTo>
                    <a:pt x="147066" y="269239"/>
                  </a:lnTo>
                  <a:lnTo>
                    <a:pt x="146938" y="261619"/>
                  </a:lnTo>
                  <a:lnTo>
                    <a:pt x="149225" y="253999"/>
                  </a:lnTo>
                  <a:lnTo>
                    <a:pt x="153924" y="248919"/>
                  </a:lnTo>
                  <a:lnTo>
                    <a:pt x="157212" y="245109"/>
                  </a:lnTo>
                  <a:lnTo>
                    <a:pt x="161940" y="240029"/>
                  </a:lnTo>
                  <a:lnTo>
                    <a:pt x="168122" y="236219"/>
                  </a:lnTo>
                  <a:lnTo>
                    <a:pt x="175768" y="229869"/>
                  </a:lnTo>
                  <a:lnTo>
                    <a:pt x="221869" y="196849"/>
                  </a:lnTo>
                  <a:lnTo>
                    <a:pt x="212725" y="184149"/>
                  </a:lnTo>
                  <a:close/>
                </a:path>
                <a:path w="646429" h="805179">
                  <a:moveTo>
                    <a:pt x="265430" y="257809"/>
                  </a:moveTo>
                  <a:lnTo>
                    <a:pt x="219456" y="290829"/>
                  </a:lnTo>
                  <a:lnTo>
                    <a:pt x="210931" y="295909"/>
                  </a:lnTo>
                  <a:lnTo>
                    <a:pt x="203835" y="300989"/>
                  </a:lnTo>
                  <a:lnTo>
                    <a:pt x="198167" y="304799"/>
                  </a:lnTo>
                  <a:lnTo>
                    <a:pt x="193929" y="306069"/>
                  </a:lnTo>
                  <a:lnTo>
                    <a:pt x="187071" y="308609"/>
                  </a:lnTo>
                  <a:lnTo>
                    <a:pt x="220580" y="308609"/>
                  </a:lnTo>
                  <a:lnTo>
                    <a:pt x="226441" y="304799"/>
                  </a:lnTo>
                  <a:lnTo>
                    <a:pt x="274827" y="270509"/>
                  </a:lnTo>
                  <a:lnTo>
                    <a:pt x="265430" y="257809"/>
                  </a:lnTo>
                  <a:close/>
                </a:path>
                <a:path w="646429" h="805179">
                  <a:moveTo>
                    <a:pt x="164846" y="118109"/>
                  </a:moveTo>
                  <a:lnTo>
                    <a:pt x="153797" y="125729"/>
                  </a:lnTo>
                  <a:lnTo>
                    <a:pt x="166370" y="142239"/>
                  </a:lnTo>
                  <a:lnTo>
                    <a:pt x="78739" y="205739"/>
                  </a:lnTo>
                  <a:lnTo>
                    <a:pt x="87884" y="218439"/>
                  </a:lnTo>
                  <a:lnTo>
                    <a:pt x="175387" y="154939"/>
                  </a:lnTo>
                  <a:lnTo>
                    <a:pt x="191865" y="154939"/>
                  </a:lnTo>
                  <a:lnTo>
                    <a:pt x="186436" y="147319"/>
                  </a:lnTo>
                  <a:lnTo>
                    <a:pt x="203853" y="134619"/>
                  </a:lnTo>
                  <a:lnTo>
                    <a:pt x="177292" y="134619"/>
                  </a:lnTo>
                  <a:lnTo>
                    <a:pt x="164846" y="118109"/>
                  </a:lnTo>
                  <a:close/>
                </a:path>
                <a:path w="646429" h="805179">
                  <a:moveTo>
                    <a:pt x="191865" y="154939"/>
                  </a:moveTo>
                  <a:lnTo>
                    <a:pt x="175387" y="154939"/>
                  </a:lnTo>
                  <a:lnTo>
                    <a:pt x="189992" y="175259"/>
                  </a:lnTo>
                  <a:lnTo>
                    <a:pt x="200913" y="167639"/>
                  </a:lnTo>
                  <a:lnTo>
                    <a:pt x="191865" y="154939"/>
                  </a:lnTo>
                  <a:close/>
                </a:path>
                <a:path w="646429" h="805179">
                  <a:moveTo>
                    <a:pt x="133096" y="0"/>
                  </a:moveTo>
                  <a:lnTo>
                    <a:pt x="0" y="96519"/>
                  </a:lnTo>
                  <a:lnTo>
                    <a:pt x="54610" y="172719"/>
                  </a:lnTo>
                  <a:lnTo>
                    <a:pt x="67563" y="162559"/>
                  </a:lnTo>
                  <a:lnTo>
                    <a:pt x="22606" y="100329"/>
                  </a:lnTo>
                  <a:lnTo>
                    <a:pt x="74930" y="62229"/>
                  </a:lnTo>
                  <a:lnTo>
                    <a:pt x="94433" y="62229"/>
                  </a:lnTo>
                  <a:lnTo>
                    <a:pt x="88011" y="53339"/>
                  </a:lnTo>
                  <a:lnTo>
                    <a:pt x="129667" y="22859"/>
                  </a:lnTo>
                  <a:lnTo>
                    <a:pt x="149631" y="22859"/>
                  </a:lnTo>
                  <a:lnTo>
                    <a:pt x="133096" y="0"/>
                  </a:lnTo>
                  <a:close/>
                </a:path>
                <a:path w="646429" h="805179">
                  <a:moveTo>
                    <a:pt x="213868" y="107949"/>
                  </a:moveTo>
                  <a:lnTo>
                    <a:pt x="177292" y="134619"/>
                  </a:lnTo>
                  <a:lnTo>
                    <a:pt x="203853" y="134619"/>
                  </a:lnTo>
                  <a:lnTo>
                    <a:pt x="223012" y="120649"/>
                  </a:lnTo>
                  <a:lnTo>
                    <a:pt x="213868" y="107949"/>
                  </a:lnTo>
                  <a:close/>
                </a:path>
                <a:path w="646429" h="805179">
                  <a:moveTo>
                    <a:pt x="94433" y="62229"/>
                  </a:moveTo>
                  <a:lnTo>
                    <a:pt x="74930" y="62229"/>
                  </a:lnTo>
                  <a:lnTo>
                    <a:pt x="120014" y="125729"/>
                  </a:lnTo>
                  <a:lnTo>
                    <a:pt x="132969" y="115569"/>
                  </a:lnTo>
                  <a:lnTo>
                    <a:pt x="94433" y="62229"/>
                  </a:lnTo>
                  <a:close/>
                </a:path>
                <a:path w="646429" h="805179">
                  <a:moveTo>
                    <a:pt x="149631" y="22859"/>
                  </a:moveTo>
                  <a:lnTo>
                    <a:pt x="129667" y="22859"/>
                  </a:lnTo>
                  <a:lnTo>
                    <a:pt x="175133" y="86359"/>
                  </a:lnTo>
                  <a:lnTo>
                    <a:pt x="188213" y="76199"/>
                  </a:lnTo>
                  <a:lnTo>
                    <a:pt x="149631" y="2285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effectLst/>
                <a:uLnTx/>
                <a:uFillTx/>
              </a:endParaRPr>
            </a:p>
          </p:txBody>
        </p:sp>
      </p:grpSp>
      <p:grpSp>
        <p:nvGrpSpPr>
          <p:cNvPr id="14" name="object 7"/>
          <p:cNvGrpSpPr/>
          <p:nvPr/>
        </p:nvGrpSpPr>
        <p:grpSpPr>
          <a:xfrm>
            <a:off x="2002986" y="1539303"/>
            <a:ext cx="4301358" cy="2619026"/>
            <a:chOff x="4057713" y="990663"/>
            <a:chExt cx="4933950" cy="3228975"/>
          </a:xfrm>
        </p:grpSpPr>
        <p:sp>
          <p:nvSpPr>
            <p:cNvPr id="15" name="object 8"/>
            <p:cNvSpPr/>
            <p:nvPr/>
          </p:nvSpPr>
          <p:spPr>
            <a:xfrm>
              <a:off x="4062476" y="995425"/>
              <a:ext cx="4924425" cy="3219450"/>
            </a:xfrm>
            <a:custGeom>
              <a:avLst/>
              <a:gdLst/>
              <a:ahLst/>
              <a:cxnLst/>
              <a:rect l="l" t="t" r="r" b="b"/>
              <a:pathLst>
                <a:path w="4924425" h="3219450">
                  <a:moveTo>
                    <a:pt x="2462149" y="0"/>
                  </a:moveTo>
                  <a:lnTo>
                    <a:pt x="0" y="3219450"/>
                  </a:lnTo>
                  <a:lnTo>
                    <a:pt x="4924425" y="3219450"/>
                  </a:lnTo>
                  <a:lnTo>
                    <a:pt x="2462149" y="0"/>
                  </a:lnTo>
                  <a:close/>
                </a:path>
              </a:pathLst>
            </a:cu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" name="object 9"/>
            <p:cNvSpPr/>
            <p:nvPr/>
          </p:nvSpPr>
          <p:spPr>
            <a:xfrm>
              <a:off x="4062476" y="995425"/>
              <a:ext cx="4924425" cy="3219450"/>
            </a:xfrm>
            <a:custGeom>
              <a:avLst/>
              <a:gdLst/>
              <a:ahLst/>
              <a:cxnLst/>
              <a:rect l="l" t="t" r="r" b="b"/>
              <a:pathLst>
                <a:path w="4924425" h="3219450">
                  <a:moveTo>
                    <a:pt x="0" y="3219450"/>
                  </a:moveTo>
                  <a:lnTo>
                    <a:pt x="2462149" y="0"/>
                  </a:lnTo>
                  <a:lnTo>
                    <a:pt x="4924425" y="3219450"/>
                  </a:lnTo>
                  <a:lnTo>
                    <a:pt x="0" y="3219450"/>
                  </a:lnTo>
                  <a:close/>
                </a:path>
              </a:pathLst>
            </a:custGeom>
            <a:ln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17" name="object 10"/>
          <p:cNvSpPr txBox="1"/>
          <p:nvPr/>
        </p:nvSpPr>
        <p:spPr>
          <a:xfrm>
            <a:off x="2869579" y="2851551"/>
            <a:ext cx="2568172" cy="863057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marR="5080" indent="390525">
              <a:lnSpc>
                <a:spcPct val="100000"/>
              </a:lnSpc>
              <a:spcBef>
                <a:spcPts val="130"/>
              </a:spcBef>
            </a:pPr>
            <a:r>
              <a:rPr lang="fr-FR" sz="2750" b="1" spc="15" dirty="0" smtClean="0">
                <a:latin typeface="Tahoma"/>
                <a:cs typeface="Tahoma"/>
              </a:rPr>
              <a:t>Le </a:t>
            </a:r>
            <a:r>
              <a:rPr sz="2750" b="1" spc="15" dirty="0" err="1" smtClean="0">
                <a:latin typeface="Tahoma"/>
                <a:cs typeface="Tahoma"/>
              </a:rPr>
              <a:t>Comité</a:t>
            </a:r>
            <a:r>
              <a:rPr sz="2750" b="1" spc="15" dirty="0" smtClean="0">
                <a:latin typeface="Tahoma"/>
                <a:cs typeface="Tahoma"/>
              </a:rPr>
              <a:t> </a:t>
            </a:r>
            <a:r>
              <a:rPr sz="2750" b="1" spc="20" dirty="0" smtClean="0">
                <a:latin typeface="Tahoma"/>
                <a:cs typeface="Tahoma"/>
              </a:rPr>
              <a:t> </a:t>
            </a:r>
            <a:r>
              <a:rPr sz="2750" b="1" spc="-114" dirty="0">
                <a:latin typeface="Tahoma"/>
                <a:cs typeface="Tahoma"/>
              </a:rPr>
              <a:t>un</a:t>
            </a:r>
            <a:r>
              <a:rPr sz="2750" b="1" spc="-70" dirty="0">
                <a:latin typeface="Tahoma"/>
                <a:cs typeface="Tahoma"/>
              </a:rPr>
              <a:t>i</a:t>
            </a:r>
            <a:r>
              <a:rPr sz="2750" b="1" spc="-110" dirty="0">
                <a:latin typeface="Tahoma"/>
                <a:cs typeface="Tahoma"/>
              </a:rPr>
              <a:t>v</a:t>
            </a:r>
            <a:r>
              <a:rPr sz="2750" b="1" spc="160" dirty="0">
                <a:latin typeface="Tahoma"/>
                <a:cs typeface="Tahoma"/>
              </a:rPr>
              <a:t>e</a:t>
            </a:r>
            <a:r>
              <a:rPr sz="2750" b="1" spc="-300" dirty="0">
                <a:latin typeface="Tahoma"/>
                <a:cs typeface="Tahoma"/>
              </a:rPr>
              <a:t>r</a:t>
            </a:r>
            <a:r>
              <a:rPr sz="2750" b="1" spc="-220" dirty="0">
                <a:latin typeface="Tahoma"/>
                <a:cs typeface="Tahoma"/>
              </a:rPr>
              <a:t>s</a:t>
            </a:r>
            <a:r>
              <a:rPr sz="2750" b="1" spc="-80" dirty="0">
                <a:latin typeface="Tahoma"/>
                <a:cs typeface="Tahoma"/>
              </a:rPr>
              <a:t>it</a:t>
            </a:r>
            <a:r>
              <a:rPr sz="2750" b="1" spc="-170" dirty="0">
                <a:latin typeface="Tahoma"/>
                <a:cs typeface="Tahoma"/>
              </a:rPr>
              <a:t>a</a:t>
            </a:r>
            <a:r>
              <a:rPr sz="2750" b="1" spc="-195" dirty="0">
                <a:latin typeface="Tahoma"/>
                <a:cs typeface="Tahoma"/>
              </a:rPr>
              <a:t>i</a:t>
            </a:r>
            <a:r>
              <a:rPr sz="2750" b="1" spc="-265" dirty="0">
                <a:latin typeface="Tahoma"/>
                <a:cs typeface="Tahoma"/>
              </a:rPr>
              <a:t>r</a:t>
            </a:r>
            <a:r>
              <a:rPr sz="2750" b="1" spc="145" dirty="0">
                <a:latin typeface="Tahoma"/>
                <a:cs typeface="Tahoma"/>
              </a:rPr>
              <a:t>e</a:t>
            </a:r>
            <a:endParaRPr sz="2750" dirty="0">
              <a:latin typeface="Tahoma"/>
              <a:cs typeface="Tahoma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9681" y="188640"/>
            <a:ext cx="4320480" cy="574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ZoneTexte 1"/>
          <p:cNvSpPr txBox="1"/>
          <p:nvPr/>
        </p:nvSpPr>
        <p:spPr>
          <a:xfrm>
            <a:off x="639717" y="5200006"/>
            <a:ext cx="78487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Les membres de la communauté universitaire partage un ensemble de valeurs humaines et professionnelles </a:t>
            </a:r>
            <a:endParaRPr lang="fr-F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0855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31640" y="980728"/>
            <a:ext cx="1824474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fr-FR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Chapitre 1</a:t>
            </a:r>
            <a:endParaRPr lang="fr-FR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29590" y="3013502"/>
            <a:ext cx="308481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700" lvl="0">
              <a:spcBef>
                <a:spcPts val="105"/>
              </a:spcBef>
            </a:pPr>
            <a:r>
              <a:rPr lang="fr-FR" sz="4800" b="1" spc="155" dirty="0">
                <a:solidFill>
                  <a:srgbClr val="FFFFFF"/>
                </a:solidFill>
                <a:latin typeface="Tahoma"/>
                <a:cs typeface="Tahoma"/>
              </a:rPr>
              <a:t>Co</a:t>
            </a:r>
            <a:r>
              <a:rPr lang="fr-FR" sz="4800" b="1" spc="125" dirty="0">
                <a:solidFill>
                  <a:srgbClr val="FFFFFF"/>
                </a:solidFill>
                <a:latin typeface="Tahoma"/>
                <a:cs typeface="Tahoma"/>
              </a:rPr>
              <a:t>n</a:t>
            </a:r>
            <a:r>
              <a:rPr lang="fr-FR" sz="4800" b="1" spc="290" dirty="0">
                <a:solidFill>
                  <a:srgbClr val="FFFFFF"/>
                </a:solidFill>
                <a:latin typeface="Tahoma"/>
                <a:cs typeface="Tahoma"/>
              </a:rPr>
              <a:t>ce</a:t>
            </a:r>
            <a:r>
              <a:rPr lang="fr-FR" sz="4800" b="1" spc="310" dirty="0">
                <a:solidFill>
                  <a:srgbClr val="FFFFFF"/>
                </a:solidFill>
                <a:latin typeface="Tahoma"/>
                <a:cs typeface="Tahoma"/>
              </a:rPr>
              <a:t>p</a:t>
            </a:r>
            <a:r>
              <a:rPr lang="fr-FR" sz="4800" b="1" spc="-575" dirty="0">
                <a:solidFill>
                  <a:srgbClr val="FFFFFF"/>
                </a:solidFill>
                <a:latin typeface="Tahoma"/>
                <a:cs typeface="Tahoma"/>
              </a:rPr>
              <a:t>t</a:t>
            </a:r>
            <a:r>
              <a:rPr lang="fr-FR" sz="4800" b="1" spc="-360" dirty="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endParaRPr lang="fr-FR" sz="4800" dirty="0">
              <a:solidFill>
                <a:prstClr val="black"/>
              </a:solidFill>
              <a:latin typeface="Tahoma"/>
              <a:cs typeface="Tahoma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383596" y="1242338"/>
            <a:ext cx="4572000" cy="1538883"/>
          </a:xfrm>
          <a:prstGeom prst="rect">
            <a:avLst/>
          </a:prstGeom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endParaRPr lang="fr-FR" sz="40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r>
              <a:rPr lang="fr-FR" sz="5400" b="1" cap="all" dirty="0" smtClean="0">
                <a:ln w="0"/>
                <a:effectLst>
                  <a:reflection blurRad="12700" stA="50000" endPos="50000" dist="5000" dir="5400000" sy="-100000" rotWithShape="0"/>
                </a:effectLst>
              </a:rPr>
              <a:t>Définitions</a:t>
            </a:r>
            <a:endParaRPr lang="fr-FR" sz="5400" b="1" cap="all" dirty="0">
              <a:ln w="0"/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15616" y="3211689"/>
            <a:ext cx="182293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/>
              <a:t>La  Morale </a:t>
            </a:r>
          </a:p>
        </p:txBody>
      </p:sp>
      <p:sp>
        <p:nvSpPr>
          <p:cNvPr id="7" name="Rectangle 6"/>
          <p:cNvSpPr/>
          <p:nvPr/>
        </p:nvSpPr>
        <p:spPr>
          <a:xfrm>
            <a:off x="4377187" y="3659833"/>
            <a:ext cx="166263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/>
              <a:t>L’Ethique</a:t>
            </a:r>
            <a:r>
              <a:rPr lang="fr-FR" sz="2400" dirty="0"/>
              <a:t> </a:t>
            </a:r>
          </a:p>
        </p:txBody>
      </p:sp>
      <p:sp>
        <p:nvSpPr>
          <p:cNvPr id="8" name="Rectangle 7"/>
          <p:cNvSpPr/>
          <p:nvPr/>
        </p:nvSpPr>
        <p:spPr>
          <a:xfrm>
            <a:off x="5669596" y="5157192"/>
            <a:ext cx="23984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 smtClean="0"/>
              <a:t>La </a:t>
            </a:r>
            <a:r>
              <a:rPr lang="fr-FR" sz="2400" b="1" dirty="0"/>
              <a:t>déontologie</a:t>
            </a:r>
          </a:p>
        </p:txBody>
      </p:sp>
    </p:spTree>
    <p:extLst>
      <p:ext uri="{BB962C8B-B14F-4D97-AF65-F5344CB8AC3E}">
        <p14:creationId xmlns:p14="http://schemas.microsoft.com/office/powerpoint/2010/main" val="1341666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15616" y="836712"/>
            <a:ext cx="4572000" cy="1477328"/>
          </a:xfrm>
          <a:prstGeom prst="rect">
            <a:avLst/>
          </a:prstGeom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endParaRPr lang="fr-FR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endParaRPr lang="fr-FR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fr-FR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La  </a:t>
            </a:r>
            <a:r>
              <a:rPr lang="fr-FR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Morale </a:t>
            </a:r>
            <a:r>
              <a:rPr lang="ar-DZ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الاخلاق</a:t>
            </a:r>
            <a:endParaRPr lang="fr-FR" sz="3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Times New Roman" pitchFamily="18" charset="0"/>
              <a:cs typeface="Times New Roman" pitchFamily="18" charset="0"/>
            </a:endParaRPr>
          </a:p>
          <a:p>
            <a:endParaRPr lang="fr-FR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46781" y="2314039"/>
            <a:ext cx="8280920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b="1" dirty="0" smtClean="0"/>
              <a:t>La morale est la science du bien et du mal</a:t>
            </a:r>
            <a:r>
              <a:rPr lang="fr-FR" sz="3200" dirty="0" smtClean="0"/>
              <a:t>. </a:t>
            </a:r>
            <a:r>
              <a:rPr lang="fr-FR" sz="3200" dirty="0"/>
              <a:t>Ensemble des règles d’action ou de conduite et des valeurs qui définissent la norme d’une société.</a:t>
            </a:r>
          </a:p>
          <a:p>
            <a:endParaRPr lang="fr-FR" sz="2800" dirty="0"/>
          </a:p>
        </p:txBody>
      </p:sp>
      <p:sp>
        <p:nvSpPr>
          <p:cNvPr id="4" name="Rectangle 3"/>
          <p:cNvSpPr/>
          <p:nvPr/>
        </p:nvSpPr>
        <p:spPr>
          <a:xfrm>
            <a:off x="809328" y="605879"/>
            <a:ext cx="5184576" cy="46166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fr-FR" sz="2400" i="1" dirty="0">
                <a:latin typeface="Times New Roman" pitchFamily="18" charset="0"/>
                <a:cs typeface="Times New Roman" pitchFamily="18" charset="0"/>
              </a:rPr>
              <a:t>Comment définir la morale ?</a:t>
            </a:r>
          </a:p>
        </p:txBody>
      </p:sp>
      <p:sp>
        <p:nvSpPr>
          <p:cNvPr id="5" name="Rectangle 4"/>
          <p:cNvSpPr/>
          <p:nvPr/>
        </p:nvSpPr>
        <p:spPr>
          <a:xfrm>
            <a:off x="2699792" y="5155994"/>
            <a:ext cx="38250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/>
              <a:t>L'acte de mentir est-il immoral ?</a:t>
            </a:r>
          </a:p>
        </p:txBody>
      </p:sp>
    </p:spTree>
    <p:extLst>
      <p:ext uri="{BB962C8B-B14F-4D97-AF65-F5344CB8AC3E}">
        <p14:creationId xmlns:p14="http://schemas.microsoft.com/office/powerpoint/2010/main" val="3032697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object 3"/>
          <p:cNvGrpSpPr/>
          <p:nvPr/>
        </p:nvGrpSpPr>
        <p:grpSpPr>
          <a:xfrm>
            <a:off x="1859598" y="2559654"/>
            <a:ext cx="5138801" cy="1890776"/>
            <a:chOff x="4029075" y="2895473"/>
            <a:chExt cx="5138801" cy="1890776"/>
          </a:xfrm>
        </p:grpSpPr>
        <p:pic>
          <p:nvPicPr>
            <p:cNvPr id="4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029075" y="2895473"/>
              <a:ext cx="5138801" cy="1890776"/>
            </a:xfrm>
            <a:prstGeom prst="rect">
              <a:avLst/>
            </a:prstGeom>
          </p:spPr>
        </p:pic>
        <p:pic>
          <p:nvPicPr>
            <p:cNvPr id="4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610100" y="2990786"/>
              <a:ext cx="4167251" cy="1157287"/>
            </a:xfrm>
            <a:prstGeom prst="rect">
              <a:avLst/>
            </a:prstGeom>
          </p:spPr>
        </p:pic>
        <p:pic>
          <p:nvPicPr>
            <p:cNvPr id="4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400675" y="3552761"/>
              <a:ext cx="2433701" cy="1157287"/>
            </a:xfrm>
            <a:prstGeom prst="rect">
              <a:avLst/>
            </a:prstGeom>
          </p:spPr>
        </p:pic>
      </p:grpSp>
      <p:sp>
        <p:nvSpPr>
          <p:cNvPr id="19" name="object 7"/>
          <p:cNvSpPr txBox="1"/>
          <p:nvPr/>
        </p:nvSpPr>
        <p:spPr>
          <a:xfrm>
            <a:off x="2764219" y="2823941"/>
            <a:ext cx="3358515" cy="1195070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03275" marR="5080" indent="-791210">
              <a:lnSpc>
                <a:spcPts val="4430"/>
              </a:lnSpc>
              <a:spcBef>
                <a:spcPts val="535"/>
              </a:spcBef>
            </a:pPr>
            <a:r>
              <a:rPr sz="3950" b="1" spc="-70" dirty="0">
                <a:solidFill>
                  <a:srgbClr val="FFFFFF"/>
                </a:solidFill>
                <a:latin typeface="Tahoma"/>
                <a:cs typeface="Tahoma"/>
              </a:rPr>
              <a:t>Sources</a:t>
            </a:r>
            <a:r>
              <a:rPr sz="3950" b="1" spc="-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3950" b="1" spc="165" dirty="0">
                <a:solidFill>
                  <a:srgbClr val="FFFFFF"/>
                </a:solidFill>
                <a:latin typeface="Tahoma"/>
                <a:cs typeface="Tahoma"/>
              </a:rPr>
              <a:t>de</a:t>
            </a:r>
            <a:r>
              <a:rPr sz="3950" b="1" spc="-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3950" b="1" spc="25" dirty="0">
                <a:solidFill>
                  <a:srgbClr val="FFFFFF"/>
                </a:solidFill>
                <a:latin typeface="Tahoma"/>
                <a:cs typeface="Tahoma"/>
              </a:rPr>
              <a:t>la </a:t>
            </a:r>
            <a:r>
              <a:rPr sz="3950" b="1" spc="-114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3950" b="1" spc="-20" dirty="0">
                <a:solidFill>
                  <a:srgbClr val="FFFFFF"/>
                </a:solidFill>
                <a:latin typeface="Tahoma"/>
                <a:cs typeface="Tahoma"/>
              </a:rPr>
              <a:t>morale</a:t>
            </a:r>
            <a:endParaRPr sz="3950" dirty="0">
              <a:latin typeface="Tahoma"/>
              <a:cs typeface="Tahoma"/>
            </a:endParaRPr>
          </a:p>
        </p:txBody>
      </p:sp>
      <p:grpSp>
        <p:nvGrpSpPr>
          <p:cNvPr id="20" name="object 8"/>
          <p:cNvGrpSpPr/>
          <p:nvPr/>
        </p:nvGrpSpPr>
        <p:grpSpPr>
          <a:xfrm>
            <a:off x="3383598" y="340329"/>
            <a:ext cx="2195576" cy="2290825"/>
            <a:chOff x="5553075" y="676148"/>
            <a:chExt cx="2195576" cy="2290825"/>
          </a:xfrm>
        </p:grpSpPr>
        <p:pic>
          <p:nvPicPr>
            <p:cNvPr id="42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591300" y="2390711"/>
              <a:ext cx="71437" cy="576262"/>
            </a:xfrm>
            <a:prstGeom prst="rect">
              <a:avLst/>
            </a:prstGeom>
          </p:spPr>
        </p:pic>
        <p:pic>
          <p:nvPicPr>
            <p:cNvPr id="43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553075" y="676148"/>
              <a:ext cx="2195576" cy="1824101"/>
            </a:xfrm>
            <a:prstGeom prst="rect">
              <a:avLst/>
            </a:prstGeom>
          </p:spPr>
        </p:pic>
      </p:grpSp>
      <p:sp>
        <p:nvSpPr>
          <p:cNvPr id="21" name="object 11"/>
          <p:cNvSpPr txBox="1">
            <a:spLocks noGrp="1"/>
          </p:cNvSpPr>
          <p:nvPr/>
        </p:nvSpPr>
        <p:spPr>
          <a:xfrm>
            <a:off x="3846513" y="1044988"/>
            <a:ext cx="1285240" cy="3346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>
            <a:lvl1pPr>
              <a:defRPr sz="3600" b="0" i="0">
                <a:solidFill>
                  <a:srgbClr val="585858"/>
                </a:solidFill>
                <a:latin typeface="Trebuchet MS"/>
                <a:ea typeface="+mj-ea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000" b="1" spc="-250" dirty="0">
                <a:solidFill>
                  <a:srgbClr val="FFFFFF"/>
                </a:solidFill>
                <a:latin typeface="Tahoma"/>
                <a:cs typeface="Tahoma"/>
              </a:rPr>
              <a:t>L</a:t>
            </a:r>
            <a:r>
              <a:rPr sz="2000" b="1" spc="140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2000" b="1" spc="-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000" b="1" spc="-200" dirty="0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sz="2000" b="1" spc="85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2000" b="1" spc="-160" dirty="0">
                <a:solidFill>
                  <a:srgbClr val="FFFFFF"/>
                </a:solidFill>
                <a:latin typeface="Tahoma"/>
                <a:cs typeface="Tahoma"/>
              </a:rPr>
              <a:t>li</a:t>
            </a:r>
            <a:r>
              <a:rPr sz="2000" b="1" spc="85" dirty="0">
                <a:solidFill>
                  <a:srgbClr val="FFFFFF"/>
                </a:solidFill>
                <a:latin typeface="Tahoma"/>
                <a:cs typeface="Tahoma"/>
              </a:rPr>
              <a:t>g</a:t>
            </a:r>
            <a:r>
              <a:rPr sz="2000" b="1" spc="-160" dirty="0">
                <a:solidFill>
                  <a:srgbClr val="FFFFFF"/>
                </a:solidFill>
                <a:latin typeface="Tahoma"/>
                <a:cs typeface="Tahoma"/>
              </a:rPr>
              <a:t>i</a:t>
            </a:r>
            <a:r>
              <a:rPr sz="2000" b="1" spc="35" dirty="0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sz="2000" b="1" spc="-65" dirty="0">
                <a:solidFill>
                  <a:srgbClr val="FFFFFF"/>
                </a:solidFill>
                <a:latin typeface="Tahoma"/>
                <a:cs typeface="Tahoma"/>
              </a:rPr>
              <a:t>n</a:t>
            </a:r>
            <a:endParaRPr sz="2000">
              <a:latin typeface="Tahoma"/>
              <a:cs typeface="Tahoma"/>
            </a:endParaRPr>
          </a:p>
        </p:txBody>
      </p:sp>
      <p:grpSp>
        <p:nvGrpSpPr>
          <p:cNvPr id="22" name="object 12"/>
          <p:cNvGrpSpPr/>
          <p:nvPr/>
        </p:nvGrpSpPr>
        <p:grpSpPr>
          <a:xfrm>
            <a:off x="6117273" y="1321404"/>
            <a:ext cx="2881376" cy="1824101"/>
            <a:chOff x="8286750" y="1657223"/>
            <a:chExt cx="2881376" cy="1824101"/>
          </a:xfrm>
        </p:grpSpPr>
        <p:pic>
          <p:nvPicPr>
            <p:cNvPr id="40" name="object 13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286750" y="2866961"/>
              <a:ext cx="795337" cy="328612"/>
            </a:xfrm>
            <a:prstGeom prst="rect">
              <a:avLst/>
            </a:prstGeom>
          </p:spPr>
        </p:pic>
        <p:pic>
          <p:nvPicPr>
            <p:cNvPr id="41" name="object 1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896350" y="1657223"/>
              <a:ext cx="2271776" cy="1824101"/>
            </a:xfrm>
            <a:prstGeom prst="rect">
              <a:avLst/>
            </a:prstGeom>
          </p:spPr>
        </p:pic>
      </p:grpSp>
      <p:sp>
        <p:nvSpPr>
          <p:cNvPr id="23" name="object 15"/>
          <p:cNvSpPr txBox="1"/>
          <p:nvPr/>
        </p:nvSpPr>
        <p:spPr>
          <a:xfrm>
            <a:off x="7135813" y="1884458"/>
            <a:ext cx="1476375" cy="610870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 indent="581025">
              <a:lnSpc>
                <a:spcPts val="2180"/>
              </a:lnSpc>
              <a:spcBef>
                <a:spcPts val="380"/>
              </a:spcBef>
            </a:pPr>
            <a:r>
              <a:rPr sz="2000" b="1" spc="-55" dirty="0">
                <a:solidFill>
                  <a:srgbClr val="FFFFFF"/>
                </a:solidFill>
                <a:latin typeface="Tahoma"/>
                <a:cs typeface="Tahoma"/>
              </a:rPr>
              <a:t>La </a:t>
            </a:r>
            <a:r>
              <a:rPr sz="2000" b="1" spc="-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000" b="1" spc="215" dirty="0">
                <a:solidFill>
                  <a:srgbClr val="FFFFFF"/>
                </a:solidFill>
                <a:latin typeface="Tahoma"/>
                <a:cs typeface="Tahoma"/>
              </a:rPr>
              <a:t>c</a:t>
            </a:r>
            <a:r>
              <a:rPr sz="2000" b="1" spc="35" dirty="0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sz="2000" b="1" spc="-85" dirty="0">
                <a:solidFill>
                  <a:srgbClr val="FFFFFF"/>
                </a:solidFill>
                <a:latin typeface="Tahoma"/>
                <a:cs typeface="Tahoma"/>
              </a:rPr>
              <a:t>n</a:t>
            </a:r>
            <a:r>
              <a:rPr sz="2000" b="1" spc="-135" dirty="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sz="2000" b="1" spc="215" dirty="0">
                <a:solidFill>
                  <a:srgbClr val="FFFFFF"/>
                </a:solidFill>
                <a:latin typeface="Tahoma"/>
                <a:cs typeface="Tahoma"/>
              </a:rPr>
              <a:t>c</a:t>
            </a:r>
            <a:r>
              <a:rPr sz="2000" b="1" spc="-160" dirty="0">
                <a:solidFill>
                  <a:srgbClr val="FFFFFF"/>
                </a:solidFill>
                <a:latin typeface="Tahoma"/>
                <a:cs typeface="Tahoma"/>
              </a:rPr>
              <a:t>i</a:t>
            </a:r>
            <a:r>
              <a:rPr sz="2000" b="1" spc="85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2000" b="1" spc="-85" dirty="0">
                <a:solidFill>
                  <a:srgbClr val="FFFFFF"/>
                </a:solidFill>
                <a:latin typeface="Tahoma"/>
                <a:cs typeface="Tahoma"/>
              </a:rPr>
              <a:t>n</a:t>
            </a:r>
            <a:r>
              <a:rPr sz="2000" b="1" spc="215" dirty="0">
                <a:solidFill>
                  <a:srgbClr val="FFFFFF"/>
                </a:solidFill>
                <a:latin typeface="Tahoma"/>
                <a:cs typeface="Tahoma"/>
              </a:rPr>
              <a:t>c</a:t>
            </a:r>
            <a:r>
              <a:rPr sz="2000" b="1" spc="110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endParaRPr sz="2000">
              <a:latin typeface="Tahoma"/>
              <a:cs typeface="Tahoma"/>
            </a:endParaRPr>
          </a:p>
        </p:txBody>
      </p:sp>
      <p:grpSp>
        <p:nvGrpSpPr>
          <p:cNvPr id="24" name="object 16"/>
          <p:cNvGrpSpPr/>
          <p:nvPr/>
        </p:nvGrpSpPr>
        <p:grpSpPr>
          <a:xfrm>
            <a:off x="5745798" y="4140867"/>
            <a:ext cx="2909951" cy="1938401"/>
            <a:chOff x="7915275" y="4476686"/>
            <a:chExt cx="2909951" cy="1938401"/>
          </a:xfrm>
        </p:grpSpPr>
        <p:pic>
          <p:nvPicPr>
            <p:cNvPr id="38" name="object 17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7915275" y="4476686"/>
              <a:ext cx="1033462" cy="576262"/>
            </a:xfrm>
            <a:prstGeom prst="rect">
              <a:avLst/>
            </a:prstGeom>
          </p:spPr>
        </p:pic>
        <p:pic>
          <p:nvPicPr>
            <p:cNvPr id="39" name="object 18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8705850" y="4590986"/>
              <a:ext cx="2119376" cy="1824101"/>
            </a:xfrm>
            <a:prstGeom prst="rect">
              <a:avLst/>
            </a:prstGeom>
          </p:spPr>
        </p:pic>
      </p:grpSp>
      <p:sp>
        <p:nvSpPr>
          <p:cNvPr id="25" name="object 19"/>
          <p:cNvSpPr txBox="1"/>
          <p:nvPr/>
        </p:nvSpPr>
        <p:spPr>
          <a:xfrm>
            <a:off x="6948488" y="4823873"/>
            <a:ext cx="1303655" cy="611505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0350" marR="5080" indent="-247650">
              <a:lnSpc>
                <a:spcPts val="2180"/>
              </a:lnSpc>
              <a:spcBef>
                <a:spcPts val="380"/>
              </a:spcBef>
            </a:pPr>
            <a:r>
              <a:rPr sz="2000" b="1" spc="-250" dirty="0">
                <a:solidFill>
                  <a:srgbClr val="FFFFFF"/>
                </a:solidFill>
                <a:latin typeface="Tahoma"/>
                <a:cs typeface="Tahoma"/>
              </a:rPr>
              <a:t>L</a:t>
            </a:r>
            <a:r>
              <a:rPr sz="2000" b="1" spc="110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2000" b="1" spc="-8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000" b="1" spc="-135" dirty="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sz="2000" b="1" spc="85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2000" b="1" spc="-85" dirty="0">
                <a:solidFill>
                  <a:srgbClr val="FFFFFF"/>
                </a:solidFill>
                <a:latin typeface="Tahoma"/>
                <a:cs typeface="Tahoma"/>
              </a:rPr>
              <a:t>n</a:t>
            </a:r>
            <a:r>
              <a:rPr sz="2000" b="1" spc="-140" dirty="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sz="2000" b="1" spc="-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000" b="1" spc="80" dirty="0">
                <a:solidFill>
                  <a:srgbClr val="FFFFFF"/>
                </a:solidFill>
                <a:latin typeface="Tahoma"/>
                <a:cs typeface="Tahoma"/>
              </a:rPr>
              <a:t>d</a:t>
            </a:r>
            <a:r>
              <a:rPr sz="2000" b="1" spc="-45" dirty="0">
                <a:solidFill>
                  <a:srgbClr val="FFFFFF"/>
                </a:solidFill>
                <a:latin typeface="Tahoma"/>
                <a:cs typeface="Tahoma"/>
              </a:rPr>
              <a:t>u  </a:t>
            </a:r>
            <a:r>
              <a:rPr sz="2000" b="1" spc="-35" dirty="0">
                <a:solidFill>
                  <a:srgbClr val="FFFFFF"/>
                </a:solidFill>
                <a:latin typeface="Tahoma"/>
                <a:cs typeface="Tahoma"/>
              </a:rPr>
              <a:t>devoir</a:t>
            </a:r>
            <a:endParaRPr sz="2000">
              <a:latin typeface="Tahoma"/>
              <a:cs typeface="Tahoma"/>
            </a:endParaRPr>
          </a:p>
        </p:txBody>
      </p:sp>
      <p:grpSp>
        <p:nvGrpSpPr>
          <p:cNvPr id="26" name="object 20"/>
          <p:cNvGrpSpPr/>
          <p:nvPr/>
        </p:nvGrpSpPr>
        <p:grpSpPr>
          <a:xfrm>
            <a:off x="3440748" y="4274217"/>
            <a:ext cx="2233676" cy="2243201"/>
            <a:chOff x="5610225" y="4610036"/>
            <a:chExt cx="2233676" cy="2243201"/>
          </a:xfrm>
        </p:grpSpPr>
        <p:pic>
          <p:nvPicPr>
            <p:cNvPr id="36" name="object 21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6619875" y="4610036"/>
              <a:ext cx="90487" cy="576262"/>
            </a:xfrm>
            <a:prstGeom prst="rect">
              <a:avLst/>
            </a:prstGeom>
          </p:spPr>
        </p:pic>
        <p:pic>
          <p:nvPicPr>
            <p:cNvPr id="37" name="object 22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5610225" y="5124386"/>
              <a:ext cx="2233676" cy="1728851"/>
            </a:xfrm>
            <a:prstGeom prst="rect">
              <a:avLst/>
            </a:prstGeom>
          </p:spPr>
        </p:pic>
      </p:grpSp>
      <p:sp>
        <p:nvSpPr>
          <p:cNvPr id="27" name="object 23"/>
          <p:cNvSpPr txBox="1"/>
          <p:nvPr/>
        </p:nvSpPr>
        <p:spPr>
          <a:xfrm>
            <a:off x="3908743" y="5354415"/>
            <a:ext cx="1303655" cy="611505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4150" marR="5080" indent="-171450">
              <a:lnSpc>
                <a:spcPts val="2180"/>
              </a:lnSpc>
              <a:spcBef>
                <a:spcPts val="380"/>
              </a:spcBef>
            </a:pPr>
            <a:r>
              <a:rPr sz="2000" b="1" spc="-250" dirty="0">
                <a:solidFill>
                  <a:srgbClr val="FFFFFF"/>
                </a:solidFill>
                <a:latin typeface="Tahoma"/>
                <a:cs typeface="Tahoma"/>
              </a:rPr>
              <a:t>L</a:t>
            </a:r>
            <a:r>
              <a:rPr sz="2000" b="1" spc="110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2000" b="1" spc="-8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000" b="1" spc="-135" dirty="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sz="2000" b="1" spc="85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2000" b="1" spc="-85" dirty="0">
                <a:solidFill>
                  <a:srgbClr val="FFFFFF"/>
                </a:solidFill>
                <a:latin typeface="Tahoma"/>
                <a:cs typeface="Tahoma"/>
              </a:rPr>
              <a:t>n</a:t>
            </a:r>
            <a:r>
              <a:rPr sz="2000" b="1" spc="-140" dirty="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sz="2000" b="1" spc="-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000" b="1" spc="80" dirty="0">
                <a:solidFill>
                  <a:srgbClr val="FFFFFF"/>
                </a:solidFill>
                <a:latin typeface="Tahoma"/>
                <a:cs typeface="Tahoma"/>
              </a:rPr>
              <a:t>d</a:t>
            </a:r>
            <a:r>
              <a:rPr sz="2000" b="1" spc="-45" dirty="0">
                <a:solidFill>
                  <a:srgbClr val="FFFFFF"/>
                </a:solidFill>
                <a:latin typeface="Tahoma"/>
                <a:cs typeface="Tahoma"/>
              </a:rPr>
              <a:t>u  </a:t>
            </a:r>
            <a:r>
              <a:rPr sz="2000" b="1" spc="-15" dirty="0">
                <a:solidFill>
                  <a:srgbClr val="FFFFFF"/>
                </a:solidFill>
                <a:latin typeface="Tahoma"/>
                <a:cs typeface="Tahoma"/>
              </a:rPr>
              <a:t>respect</a:t>
            </a:r>
            <a:endParaRPr sz="2000">
              <a:latin typeface="Tahoma"/>
              <a:cs typeface="Tahoma"/>
            </a:endParaRPr>
          </a:p>
        </p:txBody>
      </p:sp>
      <p:grpSp>
        <p:nvGrpSpPr>
          <p:cNvPr id="28" name="object 24"/>
          <p:cNvGrpSpPr/>
          <p:nvPr/>
        </p:nvGrpSpPr>
        <p:grpSpPr>
          <a:xfrm>
            <a:off x="145098" y="3921792"/>
            <a:ext cx="2700337" cy="1824101"/>
            <a:chOff x="2314575" y="4257611"/>
            <a:chExt cx="2700337" cy="1824101"/>
          </a:xfrm>
        </p:grpSpPr>
        <p:pic>
          <p:nvPicPr>
            <p:cNvPr id="34" name="object 25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3971925" y="4400486"/>
              <a:ext cx="1042987" cy="461962"/>
            </a:xfrm>
            <a:prstGeom prst="rect">
              <a:avLst/>
            </a:prstGeom>
          </p:spPr>
        </p:pic>
        <p:pic>
          <p:nvPicPr>
            <p:cNvPr id="35" name="object 26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2314575" y="4257611"/>
              <a:ext cx="1805051" cy="1824101"/>
            </a:xfrm>
            <a:prstGeom prst="rect">
              <a:avLst/>
            </a:prstGeom>
          </p:spPr>
        </p:pic>
      </p:grpSp>
      <p:sp>
        <p:nvSpPr>
          <p:cNvPr id="29" name="object 27"/>
          <p:cNvSpPr txBox="1"/>
          <p:nvPr/>
        </p:nvSpPr>
        <p:spPr>
          <a:xfrm>
            <a:off x="468312" y="4628547"/>
            <a:ext cx="1172210" cy="3346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000" b="1" spc="-250" dirty="0">
                <a:solidFill>
                  <a:srgbClr val="FFFFFF"/>
                </a:solidFill>
                <a:latin typeface="Tahoma"/>
                <a:cs typeface="Tahoma"/>
              </a:rPr>
              <a:t>L</a:t>
            </a:r>
            <a:r>
              <a:rPr sz="2000" b="1" spc="140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2000" b="1" spc="-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000" b="1" spc="-95" dirty="0">
                <a:solidFill>
                  <a:srgbClr val="FFFFFF"/>
                </a:solidFill>
                <a:latin typeface="Tahoma"/>
                <a:cs typeface="Tahoma"/>
              </a:rPr>
              <a:t>j</a:t>
            </a:r>
            <a:r>
              <a:rPr sz="2000" b="1" spc="-190" dirty="0">
                <a:solidFill>
                  <a:srgbClr val="FFFFFF"/>
                </a:solidFill>
                <a:latin typeface="Tahoma"/>
                <a:cs typeface="Tahoma"/>
              </a:rPr>
              <a:t>u</a:t>
            </a:r>
            <a:r>
              <a:rPr sz="2000" b="1" spc="-135" dirty="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sz="2000" b="1" spc="-235" dirty="0">
                <a:solidFill>
                  <a:srgbClr val="FFFFFF"/>
                </a:solidFill>
                <a:latin typeface="Tahoma"/>
                <a:cs typeface="Tahoma"/>
              </a:rPr>
              <a:t>t</a:t>
            </a:r>
            <a:r>
              <a:rPr sz="2000" b="1" spc="-160" dirty="0">
                <a:solidFill>
                  <a:srgbClr val="FFFFFF"/>
                </a:solidFill>
                <a:latin typeface="Tahoma"/>
                <a:cs typeface="Tahoma"/>
              </a:rPr>
              <a:t>i</a:t>
            </a:r>
            <a:r>
              <a:rPr sz="2000" b="1" spc="215" dirty="0">
                <a:solidFill>
                  <a:srgbClr val="FFFFFF"/>
                </a:solidFill>
                <a:latin typeface="Tahoma"/>
                <a:cs typeface="Tahoma"/>
              </a:rPr>
              <a:t>c</a:t>
            </a:r>
            <a:r>
              <a:rPr sz="2000" b="1" spc="110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endParaRPr sz="2000">
              <a:latin typeface="Tahoma"/>
              <a:cs typeface="Tahoma"/>
            </a:endParaRPr>
          </a:p>
        </p:txBody>
      </p:sp>
      <p:grpSp>
        <p:nvGrpSpPr>
          <p:cNvPr id="30" name="object 28"/>
          <p:cNvGrpSpPr/>
          <p:nvPr/>
        </p:nvGrpSpPr>
        <p:grpSpPr>
          <a:xfrm>
            <a:off x="240348" y="1340454"/>
            <a:ext cx="2538412" cy="1824101"/>
            <a:chOff x="2409825" y="1676273"/>
            <a:chExt cx="2538412" cy="1824101"/>
          </a:xfrm>
        </p:grpSpPr>
        <p:pic>
          <p:nvPicPr>
            <p:cNvPr id="32" name="object 29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4076700" y="2828861"/>
              <a:ext cx="871537" cy="357187"/>
            </a:xfrm>
            <a:prstGeom prst="rect">
              <a:avLst/>
            </a:prstGeom>
          </p:spPr>
        </p:pic>
        <p:pic>
          <p:nvPicPr>
            <p:cNvPr id="33" name="object 30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2409825" y="1676273"/>
              <a:ext cx="1814576" cy="1824101"/>
            </a:xfrm>
            <a:prstGeom prst="rect">
              <a:avLst/>
            </a:prstGeom>
          </p:spPr>
        </p:pic>
      </p:grpSp>
      <p:sp>
        <p:nvSpPr>
          <p:cNvPr id="31" name="object 31"/>
          <p:cNvSpPr txBox="1"/>
          <p:nvPr/>
        </p:nvSpPr>
        <p:spPr>
          <a:xfrm>
            <a:off x="652462" y="2041938"/>
            <a:ext cx="999490" cy="3346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000" b="1" spc="-250" dirty="0">
                <a:solidFill>
                  <a:srgbClr val="FFFFFF"/>
                </a:solidFill>
                <a:latin typeface="Tahoma"/>
                <a:cs typeface="Tahoma"/>
              </a:rPr>
              <a:t>L</a:t>
            </a:r>
            <a:r>
              <a:rPr sz="2000" b="1" spc="140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2000" b="1" spc="-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000" b="1" spc="-35" dirty="0">
                <a:solidFill>
                  <a:srgbClr val="FFFFFF"/>
                </a:solidFill>
                <a:latin typeface="Tahoma"/>
                <a:cs typeface="Tahoma"/>
              </a:rPr>
              <a:t>v</a:t>
            </a:r>
            <a:r>
              <a:rPr sz="2000" b="1" spc="85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2000" b="1" spc="-200" dirty="0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sz="2000" b="1" spc="-235" dirty="0">
                <a:solidFill>
                  <a:srgbClr val="FFFFFF"/>
                </a:solidFill>
                <a:latin typeface="Tahoma"/>
                <a:cs typeface="Tahoma"/>
              </a:rPr>
              <a:t>t</a:t>
            </a:r>
            <a:r>
              <a:rPr sz="2000" b="1" spc="-65" dirty="0">
                <a:solidFill>
                  <a:srgbClr val="FFFFFF"/>
                </a:solidFill>
                <a:latin typeface="Tahoma"/>
                <a:cs typeface="Tahoma"/>
              </a:rPr>
              <a:t>u</a:t>
            </a:r>
            <a:endParaRPr sz="2000">
              <a:latin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576368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otonde">
  <a:themeElements>
    <a:clrScheme name="Rotond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Rotond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Rotond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2432</TotalTime>
  <Words>1573</Words>
  <Application>Microsoft Office PowerPoint</Application>
  <PresentationFormat>Affichage à l'écran (4:3)</PresentationFormat>
  <Paragraphs>190</Paragraphs>
  <Slides>34</Slides>
  <Notes>12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34</vt:i4>
      </vt:variant>
    </vt:vector>
  </HeadingPairs>
  <TitlesOfParts>
    <vt:vector size="35" baseType="lpstr">
      <vt:lpstr>Rotonde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pctronic</dc:creator>
  <cp:lastModifiedBy>pctronic</cp:lastModifiedBy>
  <cp:revision>137</cp:revision>
  <dcterms:created xsi:type="dcterms:W3CDTF">2022-12-15T11:19:27Z</dcterms:created>
  <dcterms:modified xsi:type="dcterms:W3CDTF">2022-12-24T15:36:49Z</dcterms:modified>
</cp:coreProperties>
</file>