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5" r:id="rId5"/>
    <p:sldId id="266" r:id="rId6"/>
    <p:sldId id="267" r:id="rId7"/>
    <p:sldId id="268" r:id="rId8"/>
    <p:sldId id="269" r:id="rId9"/>
    <p:sldId id="270" r:id="rId10"/>
    <p:sldId id="271"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20/05/2023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20/05/2023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20/05/2023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20/05/2023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20/05/2023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20/05/2023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20/05/2023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20/05/2023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864096"/>
          </a:xfrm>
        </p:spPr>
        <p:txBody>
          <a:bodyPr>
            <a:normAutofit fontScale="90000"/>
          </a:bodyPr>
          <a:lstStyle/>
          <a:p>
            <a:pPr rtl="1">
              <a:lnSpc>
                <a:spcPct val="107000"/>
              </a:lnSpc>
              <a:spcAft>
                <a:spcPts val="0"/>
              </a:spcAft>
            </a:pPr>
            <a:r>
              <a:rPr lang="fr-FR" sz="2000" b="1" dirty="0" smtClean="0">
                <a:latin typeface="Calibri" panose="020F0502020204030204" pitchFamily="34" charset="0"/>
                <a:ea typeface="Calibri" panose="020F0502020204030204" pitchFamily="34" charset="0"/>
                <a:cs typeface="Simplified Arabic" panose="02020603050405020304" pitchFamily="18" charset="-78"/>
              </a:rPr>
              <a:t/>
            </a:r>
            <a:br>
              <a:rPr lang="fr-FR" sz="2000" b="1" dirty="0" smtClean="0">
                <a:latin typeface="Calibri" panose="020F0502020204030204" pitchFamily="34" charset="0"/>
                <a:ea typeface="Calibri" panose="020F0502020204030204" pitchFamily="34" charset="0"/>
                <a:cs typeface="Simplified Arabic" panose="02020603050405020304" pitchFamily="18" charset="-78"/>
              </a:rPr>
            </a:br>
            <a:r>
              <a:rPr lang="fr-FR" sz="2000" b="1" dirty="0" smtClean="0">
                <a:latin typeface="Calibri" panose="020F0502020204030204" pitchFamily="34" charset="0"/>
                <a:ea typeface="Calibri" panose="020F0502020204030204" pitchFamily="34" charset="0"/>
                <a:cs typeface="Simplified Arabic" panose="02020603050405020304" pitchFamily="18" charset="-78"/>
              </a:rPr>
              <a:t/>
            </a:r>
            <a:br>
              <a:rPr lang="fr-FR" sz="2000" b="1" dirty="0" smtClean="0">
                <a:latin typeface="Calibri" panose="020F0502020204030204" pitchFamily="34" charset="0"/>
                <a:ea typeface="Calibri" panose="020F0502020204030204" pitchFamily="34" charset="0"/>
                <a:cs typeface="Simplified Arabic" panose="02020603050405020304" pitchFamily="18" charset="-78"/>
              </a:rPr>
            </a:br>
            <a:r>
              <a:rPr lang="ar-DZ" sz="2000" b="1" dirty="0" smtClean="0">
                <a:latin typeface="Calibri" panose="020F0502020204030204" pitchFamily="34" charset="0"/>
                <a:ea typeface="Calibri" panose="020F0502020204030204" pitchFamily="34" charset="0"/>
                <a:cs typeface="Simplified Arabic" panose="02020603050405020304" pitchFamily="18" charset="-78"/>
              </a:rPr>
              <a:t>وزارة </a:t>
            </a:r>
            <a:r>
              <a:rPr lang="ar-DZ" sz="2000" b="1" dirty="0">
                <a:latin typeface="Calibri" panose="020F0502020204030204" pitchFamily="34" charset="0"/>
                <a:ea typeface="Calibri" panose="020F0502020204030204" pitchFamily="34" charset="0"/>
                <a:cs typeface="Simplified Arabic" panose="02020603050405020304" pitchFamily="18" charset="-78"/>
              </a:rPr>
              <a:t>التعليم العالي والبحث العلمي</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r>
              <a:rPr lang="ar-DZ" sz="2000" b="1" dirty="0">
                <a:latin typeface="Calibri" panose="020F0502020204030204" pitchFamily="34" charset="0"/>
                <a:ea typeface="Calibri" panose="020F0502020204030204" pitchFamily="34" charset="0"/>
                <a:cs typeface="Simplified Arabic" panose="02020603050405020304" pitchFamily="18" charset="-78"/>
              </a:rPr>
              <a:t>المركز الجامعي عبد الحفيظ </a:t>
            </a:r>
            <a:r>
              <a:rPr lang="ar-DZ" sz="2000" b="1" dirty="0" err="1">
                <a:latin typeface="Calibri" panose="020F0502020204030204" pitchFamily="34" charset="0"/>
                <a:ea typeface="Calibri" panose="020F0502020204030204" pitchFamily="34" charset="0"/>
                <a:cs typeface="Simplified Arabic" panose="02020603050405020304" pitchFamily="18" charset="-78"/>
              </a:rPr>
              <a:t>بوالصوف</a:t>
            </a:r>
            <a:r>
              <a:rPr lang="ar-DZ" sz="2000" b="1" dirty="0">
                <a:latin typeface="Calibri" panose="020F0502020204030204" pitchFamily="34" charset="0"/>
                <a:ea typeface="Calibri" panose="020F0502020204030204" pitchFamily="34" charset="0"/>
                <a:cs typeface="Simplified Arabic" panose="02020603050405020304" pitchFamily="18" charset="-78"/>
              </a:rPr>
              <a:t> – ميلة</a:t>
            </a:r>
            <a:r>
              <a:rPr lang="fr-FR" sz="2000" dirty="0">
                <a:latin typeface="Calibri" panose="020F0502020204030204" pitchFamily="34" charset="0"/>
                <a:ea typeface="Calibri" panose="020F0502020204030204" pitchFamily="34" charset="0"/>
                <a:cs typeface="Arial" panose="020B0604020202020204" pitchFamily="34" charset="0"/>
              </a:rPr>
              <a:t/>
            </a:r>
            <a:br>
              <a:rPr lang="fr-FR" sz="2000" dirty="0">
                <a:latin typeface="Calibri" panose="020F0502020204030204" pitchFamily="34" charset="0"/>
                <a:ea typeface="Calibri" panose="020F0502020204030204" pitchFamily="34" charset="0"/>
                <a:cs typeface="Arial" panose="020B0604020202020204" pitchFamily="34" charset="0"/>
              </a:rPr>
            </a:br>
            <a:r>
              <a:rPr lang="ar-DZ" sz="2000" b="1" dirty="0">
                <a:latin typeface="Calibri" panose="020F0502020204030204" pitchFamily="34" charset="0"/>
                <a:ea typeface="Calibri" panose="020F0502020204030204" pitchFamily="34" charset="0"/>
                <a:cs typeface="Simplified Arabic" panose="02020603050405020304" pitchFamily="18" charset="-78"/>
              </a:rPr>
              <a:t>معهد العلوم الاقتصادية والتجارية وعلوم التسيير</a:t>
            </a:r>
            <a:r>
              <a:rPr lang="fr-FR" sz="3200" dirty="0">
                <a:latin typeface="Calibri" panose="020F0502020204030204" pitchFamily="34" charset="0"/>
                <a:ea typeface="Calibri" panose="020F0502020204030204" pitchFamily="34" charset="0"/>
                <a:cs typeface="Arial" panose="020B0604020202020204" pitchFamily="34" charset="0"/>
              </a:rPr>
              <a:t/>
            </a:r>
            <a:br>
              <a:rPr lang="fr-FR" sz="32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1074440" y="2492896"/>
            <a:ext cx="6995120" cy="1080120"/>
          </a:xfrm>
          <a:solidFill>
            <a:schemeClr val="bg1">
              <a:lumMod val="75000"/>
            </a:schemeClr>
          </a:solidFill>
          <a:ln>
            <a:solidFill>
              <a:schemeClr val="bg1">
                <a:lumMod val="50000"/>
              </a:schemeClr>
            </a:solidFill>
          </a:ln>
        </p:spPr>
        <p:txBody>
          <a:bodyPr>
            <a:normAutofit fontScale="92500" lnSpcReduction="10000"/>
          </a:bodyPr>
          <a:lstStyle/>
          <a:p>
            <a:pPr marL="0" indent="0" algn="ctr">
              <a:buNone/>
            </a:pPr>
            <a:r>
              <a:rPr lang="ar-DZ" dirty="0" smtClean="0">
                <a:ea typeface="Calibri" panose="020F0502020204030204" pitchFamily="34" charset="0"/>
                <a:cs typeface="Andalus" panose="02020603050405020304" pitchFamily="18" charset="-78"/>
              </a:rPr>
              <a:t>محاضرات في مادة </a:t>
            </a:r>
            <a:endParaRPr lang="fr-FR" dirty="0" smtClean="0">
              <a:ea typeface="Calibri" panose="020F0502020204030204" pitchFamily="34" charset="0"/>
              <a:cs typeface="Andalus" panose="02020603050405020304" pitchFamily="18" charset="-78"/>
            </a:endParaRPr>
          </a:p>
          <a:p>
            <a:pPr marL="0" indent="0" algn="ctr">
              <a:buNone/>
            </a:pPr>
            <a:r>
              <a:rPr lang="ar-DZ" dirty="0" smtClean="0">
                <a:ea typeface="Calibri" panose="020F0502020204030204" pitchFamily="34" charset="0"/>
                <a:cs typeface="Andalus" panose="02020603050405020304" pitchFamily="18" charset="-78"/>
              </a:rPr>
              <a:t>الإدارة الاستراتيجية للموارد البشرية</a:t>
            </a:r>
            <a:endParaRPr lang="fr-FR" dirty="0"/>
          </a:p>
        </p:txBody>
      </p:sp>
      <p:sp>
        <p:nvSpPr>
          <p:cNvPr id="7" name="ZoneTexte 6"/>
          <p:cNvSpPr txBox="1"/>
          <p:nvPr/>
        </p:nvSpPr>
        <p:spPr>
          <a:xfrm>
            <a:off x="1074440" y="3933056"/>
            <a:ext cx="6995120" cy="1258421"/>
          </a:xfrm>
          <a:prstGeom prst="rect">
            <a:avLst/>
          </a:prstGeom>
          <a:solidFill>
            <a:schemeClr val="bg1"/>
          </a:solidFill>
          <a:ln>
            <a:solidFill>
              <a:schemeClr val="bg1"/>
            </a:solidFill>
          </a:ln>
        </p:spPr>
        <p:txBody>
          <a:bodyPr wrap="square" rtlCol="0">
            <a:spAutoFit/>
          </a:bodyPr>
          <a:lstStyle/>
          <a:p>
            <a:pPr algn="ctr" rtl="1">
              <a:lnSpc>
                <a:spcPct val="107000"/>
              </a:lnSpc>
              <a:spcAft>
                <a:spcPts val="0"/>
              </a:spcAft>
            </a:pPr>
            <a:r>
              <a:rPr lang="ar-KW" b="1" dirty="0">
                <a:latin typeface="Calibri" panose="020F0502020204030204" pitchFamily="34" charset="0"/>
                <a:ea typeface="Calibri" panose="020F0502020204030204" pitchFamily="34" charset="0"/>
                <a:cs typeface="Simplified Arabic" panose="02020603050405020304" pitchFamily="18" charset="-78"/>
              </a:rPr>
              <a:t>موجهة لطلبة السنة أولى إدارة أعمال، طور الماستر، شعبة علوم التسيير</a:t>
            </a:r>
            <a:endParaRPr lang="fr-FR" dirty="0">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0"/>
              </a:spcAft>
            </a:pPr>
            <a:r>
              <a:rPr lang="ar-KW" dirty="0">
                <a:latin typeface="Calibri" panose="020F0502020204030204" pitchFamily="34" charset="0"/>
                <a:ea typeface="Calibri" panose="020F0502020204030204" pitchFamily="34" charset="0"/>
                <a:cs typeface="Simplified Arabic" panose="02020603050405020304" pitchFamily="18" charset="-78"/>
              </a:rPr>
              <a:t> </a:t>
            </a:r>
            <a:endParaRPr lang="fr-FR" dirty="0">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0"/>
              </a:spcAft>
            </a:pPr>
            <a:r>
              <a:rPr lang="ar-KW" dirty="0">
                <a:latin typeface="Calibri" panose="020F0502020204030204" pitchFamily="34" charset="0"/>
                <a:ea typeface="Calibri" panose="020F0502020204030204" pitchFamily="34" charset="0"/>
                <a:cs typeface="Simplified Arabic" panose="02020603050405020304" pitchFamily="18" charset="-78"/>
              </a:rPr>
              <a:t> </a:t>
            </a:r>
            <a:endParaRPr lang="fr-FR" dirty="0">
              <a:latin typeface="Calibri" panose="020F0502020204030204" pitchFamily="34" charset="0"/>
              <a:ea typeface="Calibri" panose="020F0502020204030204" pitchFamily="34" charset="0"/>
              <a:cs typeface="Arial" panose="020B0604020202020204" pitchFamily="34" charset="0"/>
            </a:endParaRPr>
          </a:p>
          <a:p>
            <a:pPr algn="ctr"/>
            <a:r>
              <a:rPr lang="ar-KW" b="1" dirty="0">
                <a:ea typeface="Calibri" panose="020F0502020204030204" pitchFamily="34" charset="0"/>
                <a:cs typeface="Simplified Arabic" panose="02020603050405020304" pitchFamily="18" charset="-78"/>
              </a:rPr>
              <a:t>من </a:t>
            </a:r>
            <a:r>
              <a:rPr lang="ar-DZ" b="1" dirty="0" smtClean="0">
                <a:ea typeface="Calibri" panose="020F0502020204030204" pitchFamily="34" charset="0"/>
                <a:cs typeface="Simplified Arabic" panose="02020603050405020304" pitchFamily="18" charset="-78"/>
              </a:rPr>
              <a:t>إ</a:t>
            </a:r>
            <a:r>
              <a:rPr lang="ar-KW" b="1" dirty="0" smtClean="0">
                <a:ea typeface="Calibri" panose="020F0502020204030204" pitchFamily="34" charset="0"/>
                <a:cs typeface="Simplified Arabic" panose="02020603050405020304" pitchFamily="18" charset="-78"/>
              </a:rPr>
              <a:t>عداد </a:t>
            </a:r>
            <a:r>
              <a:rPr lang="ar-KW" b="1" dirty="0">
                <a:ea typeface="Calibri" panose="020F0502020204030204" pitchFamily="34" charset="0"/>
                <a:cs typeface="Simplified Arabic" panose="02020603050405020304" pitchFamily="18" charset="-78"/>
              </a:rPr>
              <a:t>الدكتورة: </a:t>
            </a:r>
            <a:r>
              <a:rPr lang="ar-KW" b="1" dirty="0" err="1">
                <a:ea typeface="Calibri" panose="020F0502020204030204" pitchFamily="34" charset="0"/>
                <a:cs typeface="Simplified Arabic" panose="02020603050405020304" pitchFamily="18" charset="-78"/>
              </a:rPr>
              <a:t>بوفنش</a:t>
            </a:r>
            <a:r>
              <a:rPr lang="ar-KW" b="1" dirty="0">
                <a:ea typeface="Calibri" panose="020F0502020204030204" pitchFamily="34" charset="0"/>
                <a:cs typeface="Simplified Arabic" panose="02020603050405020304" pitchFamily="18" charset="-78"/>
              </a:rPr>
              <a:t> وسيلة</a:t>
            </a:r>
            <a:endParaRPr lang="fr-FR" dirty="0"/>
          </a:p>
        </p:txBody>
      </p:sp>
    </p:spTree>
    <p:extLst>
      <p:ext uri="{BB962C8B-B14F-4D97-AF65-F5344CB8AC3E}">
        <p14:creationId xmlns:p14="http://schemas.microsoft.com/office/powerpoint/2010/main" val="1483640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rgbClr r="0" g="0" b="0"/>
          </a:lnRef>
          <a:fillRef idx="1002">
            <a:schemeClr val="lt1"/>
          </a:fillRef>
          <a:effectRef idx="0">
            <a:scrgbClr r="0" g="0" b="0"/>
          </a:effectRef>
          <a:fontRef idx="major"/>
        </p:style>
        <p:txBody>
          <a:bodyPr>
            <a:normAutofit/>
          </a:bodyPr>
          <a:lstStyle/>
          <a:p>
            <a:r>
              <a:rPr lang="ar-DZ" sz="3600" b="1" dirty="0">
                <a:solidFill>
                  <a:srgbClr val="000000"/>
                </a:solidFill>
                <a:ea typeface="+mn-ea"/>
                <a:cs typeface="Simplified Arabic" panose="02020603050405020304" pitchFamily="18" charset="-78"/>
              </a:rPr>
              <a:t>أهمية </a:t>
            </a:r>
            <a:r>
              <a:rPr lang="ar-SA" sz="3600" b="1" dirty="0">
                <a:ea typeface="Calibri" panose="020F0502020204030204" pitchFamily="34" charset="0"/>
                <a:cs typeface="Simplified Arabic" panose="02020603050405020304" pitchFamily="18" charset="-78"/>
              </a:rPr>
              <a:t>الإدارة الاستراتيجية للموارد البشرية</a:t>
            </a:r>
            <a:endParaRPr lang="fr-FR" sz="3600" dirty="0"/>
          </a:p>
        </p:txBody>
      </p:sp>
      <p:sp>
        <p:nvSpPr>
          <p:cNvPr id="3" name="Espace réservé du contenu 2"/>
          <p:cNvSpPr>
            <a:spLocks noGrp="1"/>
          </p:cNvSpPr>
          <p:nvPr>
            <p:ph idx="1"/>
          </p:nvPr>
        </p:nvSpPr>
        <p:spPr>
          <a:xfrm>
            <a:off x="467402" y="2682900"/>
            <a:ext cx="8229600" cy="462784"/>
          </a:xfrm>
          <a:solidFill>
            <a:schemeClr val="bg1">
              <a:lumMod val="95000"/>
            </a:schemeClr>
          </a:solidFill>
          <a:ln>
            <a:solidFill>
              <a:schemeClr val="bg1">
                <a:lumMod val="50000"/>
              </a:schemeClr>
            </a:solidFill>
          </a:ln>
        </p:spPr>
        <p:txBody>
          <a:bodyPr>
            <a:noAutofit/>
          </a:bodyPr>
          <a:lstStyle/>
          <a:p>
            <a:pPr marL="0" lvl="0" indent="0" algn="just" rtl="1">
              <a:spcBef>
                <a:spcPts val="0"/>
              </a:spcBef>
              <a:buNone/>
            </a:pPr>
            <a:r>
              <a:rPr lang="ar-SA" sz="1800" dirty="0" smtClean="0">
                <a:latin typeface="Simplified Arabic" panose="02020603050405020304" pitchFamily="18" charset="-78"/>
                <a:cs typeface="Simplified Arabic" panose="02020603050405020304" pitchFamily="18" charset="-78"/>
              </a:rPr>
              <a:t>إيجاد </a:t>
            </a:r>
            <a:r>
              <a:rPr lang="ar-SA" sz="1800" dirty="0">
                <a:latin typeface="Simplified Arabic" panose="02020603050405020304" pitchFamily="18" charset="-78"/>
                <a:cs typeface="Simplified Arabic" panose="02020603050405020304" pitchFamily="18" charset="-78"/>
              </a:rPr>
              <a:t>قوة عمل حقيقية مؤهلة تأهيلا علميا قادرة على تحقيق متطلبات وطموحات الاستراتيجية العامة للمنظمة</a:t>
            </a:r>
            <a:r>
              <a:rPr lang="ar-SA" sz="1800" dirty="0" smtClean="0">
                <a:latin typeface="Simplified Arabic" panose="02020603050405020304" pitchFamily="18" charset="-78"/>
                <a:cs typeface="Simplified Arabic" panose="02020603050405020304" pitchFamily="18" charset="-78"/>
              </a:rPr>
              <a:t>.</a:t>
            </a:r>
            <a:endParaRPr lang="fr-FR" sz="1800" dirty="0">
              <a:latin typeface="Simplified Arabic" panose="02020603050405020304" pitchFamily="18" charset="-78"/>
              <a:cs typeface="Simplified Arabic" panose="02020603050405020304" pitchFamily="18" charset="-78"/>
            </a:endParaRPr>
          </a:p>
        </p:txBody>
      </p:sp>
      <p:sp>
        <p:nvSpPr>
          <p:cNvPr id="4" name="Espace réservé du contenu 2"/>
          <p:cNvSpPr txBox="1">
            <a:spLocks/>
          </p:cNvSpPr>
          <p:nvPr/>
        </p:nvSpPr>
        <p:spPr>
          <a:xfrm>
            <a:off x="457200" y="4225661"/>
            <a:ext cx="8229600" cy="71550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lnSpc>
                <a:spcPct val="120000"/>
              </a:lnSpc>
              <a:spcBef>
                <a:spcPts val="0"/>
              </a:spcBef>
              <a:buNone/>
            </a:pPr>
            <a:r>
              <a:rPr lang="ar-SA" sz="2100" dirty="0" smtClean="0">
                <a:latin typeface="Simplified Arabic" panose="02020603050405020304" pitchFamily="18" charset="-78"/>
                <a:cs typeface="Simplified Arabic" panose="02020603050405020304" pitchFamily="18" charset="-78"/>
              </a:rPr>
              <a:t>المساهمة في اتخاذ قرارات مهمة تؤثر في بيئة العمل، بهدف زيادة الحصة</a:t>
            </a:r>
            <a:r>
              <a:rPr lang="ar-DZ" sz="2100" dirty="0" smtClean="0">
                <a:latin typeface="Simplified Arabic" panose="02020603050405020304" pitchFamily="18" charset="-78"/>
                <a:cs typeface="Simplified Arabic" panose="02020603050405020304" pitchFamily="18" charset="-78"/>
              </a:rPr>
              <a:t> </a:t>
            </a:r>
            <a:r>
              <a:rPr lang="ar-SA" sz="2100" dirty="0" smtClean="0">
                <a:latin typeface="Simplified Arabic" panose="02020603050405020304" pitchFamily="18" charset="-78"/>
                <a:cs typeface="Simplified Arabic" panose="02020603050405020304" pitchFamily="18" charset="-78"/>
              </a:rPr>
              <a:t>السوقية </a:t>
            </a:r>
            <a:r>
              <a:rPr lang="ar-SA" sz="2100" dirty="0">
                <a:latin typeface="Simplified Arabic" panose="02020603050405020304" pitchFamily="18" charset="-78"/>
                <a:cs typeface="Simplified Arabic" panose="02020603050405020304" pitchFamily="18" charset="-78"/>
              </a:rPr>
              <a:t>الخاصة بالمنظمة، تعزيز قدرتها التنافسية، المحافظة على رضا الزبائن وتحقيق الكثير من الأرباح لأصحابها.</a:t>
            </a:r>
            <a:endParaRPr lang="fr-FR" sz="2100" dirty="0">
              <a:latin typeface="Simplified Arabic" panose="02020603050405020304" pitchFamily="18" charset="-78"/>
              <a:cs typeface="Simplified Arabic" panose="02020603050405020304" pitchFamily="18" charset="-78"/>
            </a:endParaRPr>
          </a:p>
          <a:p>
            <a:pPr marL="0" indent="0" algn="just" rtl="1">
              <a:lnSpc>
                <a:spcPct val="120000"/>
              </a:lnSpc>
              <a:spcBef>
                <a:spcPts val="0"/>
              </a:spcBef>
              <a:buFont typeface="Arial" pitchFamily="34" charset="0"/>
              <a:buNone/>
            </a:pPr>
            <a:endParaRPr lang="fr-FR" dirty="0"/>
          </a:p>
        </p:txBody>
      </p:sp>
      <p:sp>
        <p:nvSpPr>
          <p:cNvPr id="5" name="Espace réservé du contenu 2"/>
          <p:cNvSpPr txBox="1">
            <a:spLocks/>
          </p:cNvSpPr>
          <p:nvPr/>
        </p:nvSpPr>
        <p:spPr>
          <a:xfrm>
            <a:off x="457200" y="1772816"/>
            <a:ext cx="8229600" cy="720079"/>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lnSpc>
                <a:spcPct val="120000"/>
              </a:lnSpc>
              <a:spcBef>
                <a:spcPts val="0"/>
              </a:spcBef>
              <a:buFont typeface="Arial" pitchFamily="34" charset="0"/>
              <a:buNone/>
            </a:pPr>
            <a:r>
              <a:rPr lang="ar-SA" sz="1800" dirty="0" smtClean="0">
                <a:latin typeface="Simplified Arabic" panose="02020603050405020304" pitchFamily="18" charset="-78"/>
                <a:cs typeface="Simplified Arabic" panose="02020603050405020304" pitchFamily="18" charset="-78"/>
              </a:rPr>
              <a:t>تنمية الميزة التنافسية من خلال خطط التكوين والتطوير التي تحقق الولاء التنظيمي وتزيد ثقة الموارد البشرية   في الإدارة العليا.</a:t>
            </a:r>
            <a:endParaRPr lang="fr-FR" sz="1800" dirty="0" smtClean="0">
              <a:latin typeface="Simplified Arabic" panose="02020603050405020304" pitchFamily="18" charset="-78"/>
              <a:cs typeface="Simplified Arabic" panose="02020603050405020304" pitchFamily="18" charset="-78"/>
            </a:endParaRPr>
          </a:p>
        </p:txBody>
      </p:sp>
      <p:sp>
        <p:nvSpPr>
          <p:cNvPr id="6" name="Espace réservé du contenu 2"/>
          <p:cNvSpPr txBox="1">
            <a:spLocks/>
          </p:cNvSpPr>
          <p:nvPr/>
        </p:nvSpPr>
        <p:spPr>
          <a:xfrm>
            <a:off x="467402" y="3335689"/>
            <a:ext cx="8229600" cy="69996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Clr>
                <a:srgbClr val="000000"/>
              </a:buClr>
              <a:buNone/>
              <a:tabLst>
                <a:tab pos="88900" algn="l"/>
              </a:tabLst>
            </a:pPr>
            <a:r>
              <a:rPr lang="ar-SA" dirty="0" smtClean="0">
                <a:latin typeface="Simplified Arabic" panose="02020603050405020304" pitchFamily="18" charset="-78"/>
                <a:cs typeface="Simplified Arabic" panose="02020603050405020304" pitchFamily="18" charset="-78"/>
              </a:rPr>
              <a:t>مساعدة المنظمة على تهيئة بيئتها الداخلية</a:t>
            </a:r>
            <a:r>
              <a:rPr lang="ar-DZ" dirty="0"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مما يساهم في</a:t>
            </a:r>
            <a:r>
              <a:rPr lang="ar-SA" dirty="0">
                <a:latin typeface="Simplified Arabic" panose="02020603050405020304" pitchFamily="18" charset="-78"/>
                <a:ea typeface="Felix Titling" panose="04060505060202020A04" pitchFamily="82" charset="0"/>
                <a:cs typeface="Simplified Arabic" panose="02020603050405020304" pitchFamily="18" charset="-78"/>
              </a:rPr>
              <a:t>في تعزيز قدرتها على التفاعل مع بيئتها الخارجية بفاعلية وكفاءة.</a:t>
            </a:r>
            <a:endParaRPr lang="fr-FR" dirty="0">
              <a:latin typeface="Simplified Arabic" panose="02020603050405020304" pitchFamily="18" charset="-78"/>
              <a:ea typeface="Felix Titling" panose="04060505060202020A04" pitchFamily="82" charset="0"/>
              <a:cs typeface="Simplified Arabic" panose="02020603050405020304" pitchFamily="18" charset="-78"/>
            </a:endParaRPr>
          </a:p>
          <a:p>
            <a:pPr marL="0" indent="0" algn="just" rtl="1">
              <a:lnSpc>
                <a:spcPct val="120000"/>
              </a:lnSpc>
              <a:spcBef>
                <a:spcPts val="0"/>
              </a:spcBef>
              <a:buFont typeface="Arial" pitchFamily="34" charset="0"/>
              <a:buNone/>
            </a:pPr>
            <a:endParaRPr lang="fr-FR" dirty="0"/>
          </a:p>
        </p:txBody>
      </p:sp>
      <p:sp>
        <p:nvSpPr>
          <p:cNvPr id="7" name="Espace réservé du contenu 2"/>
          <p:cNvSpPr txBox="1">
            <a:spLocks/>
          </p:cNvSpPr>
          <p:nvPr/>
        </p:nvSpPr>
        <p:spPr>
          <a:xfrm>
            <a:off x="457200" y="5131175"/>
            <a:ext cx="8229600" cy="777650"/>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spcBef>
                <a:spcPts val="0"/>
              </a:spcBef>
              <a:buFont typeface="Arial" pitchFamily="34" charset="0"/>
              <a:buNone/>
            </a:pPr>
            <a:r>
              <a:rPr lang="ar-SA" sz="1800" dirty="0" smtClean="0">
                <a:latin typeface="Simplified Arabic" panose="02020603050405020304" pitchFamily="18" charset="-78"/>
                <a:cs typeface="Simplified Arabic" panose="02020603050405020304" pitchFamily="18" charset="-78"/>
              </a:rPr>
              <a:t>تعزيز العمل الجماعي من أجل تشجيع الموارد البشرية على الالتزام بالخطط التي شاركوا في إعدادها ومناقشتها واتخاذ القرارات بالموافقة عليها، ويؤدي ذلك إلى تعزيز فهمهم لعملية تقييم الأداء في المنظمة.</a:t>
            </a:r>
            <a:endParaRPr lang="fr-FR" sz="1800" dirty="0" smtClean="0">
              <a:latin typeface="Simplified Arabic" panose="02020603050405020304" pitchFamily="18" charset="-78"/>
              <a:cs typeface="Simplified Arabic" panose="02020603050405020304" pitchFamily="18" charset="-78"/>
            </a:endParaRPr>
          </a:p>
          <a:p>
            <a:pPr marL="0" indent="0" algn="just" rtl="1">
              <a:lnSpc>
                <a:spcPct val="120000"/>
              </a:lnSpc>
              <a:spcBef>
                <a:spcPts val="0"/>
              </a:spcBef>
              <a:buFont typeface="Arial" pitchFamily="34" charset="0"/>
              <a:buNone/>
            </a:pPr>
            <a:endParaRPr lang="fr-FR" sz="2000" dirty="0"/>
          </a:p>
        </p:txBody>
      </p:sp>
    </p:spTree>
    <p:extLst>
      <p:ext uri="{BB962C8B-B14F-4D97-AF65-F5344CB8AC3E}">
        <p14:creationId xmlns:p14="http://schemas.microsoft.com/office/powerpoint/2010/main" val="2028414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9632" y="1268760"/>
            <a:ext cx="6408712" cy="3816424"/>
          </a:xfrm>
        </p:spPr>
        <p:style>
          <a:lnRef idx="1">
            <a:schemeClr val="dk1"/>
          </a:lnRef>
          <a:fillRef idx="1003">
            <a:schemeClr val="lt1"/>
          </a:fillRef>
          <a:effectRef idx="1">
            <a:schemeClr val="dk1"/>
          </a:effectRef>
          <a:fontRef idx="minor">
            <a:schemeClr val="dk1"/>
          </a:fontRef>
        </p:style>
        <p:txBody>
          <a:bodyPr>
            <a:normAutofit/>
          </a:bodyPr>
          <a:lstStyle/>
          <a:p>
            <a:pPr marL="0" indent="0" algn="ctr" rtl="1">
              <a:lnSpc>
                <a:spcPct val="107000"/>
              </a:lnSpc>
              <a:spcAft>
                <a:spcPts val="1200"/>
              </a:spcAft>
              <a:buNone/>
            </a:pPr>
            <a:endParaRPr lang="ar-DZ" sz="1600" dirty="0" smtClean="0">
              <a:solidFill>
                <a:srgbClr val="000000"/>
              </a:solidFill>
              <a:latin typeface="Calibri" panose="020F0502020204030204" pitchFamily="34" charset="0"/>
              <a:ea typeface="Calibri" panose="020F0502020204030204" pitchFamily="34" charset="0"/>
              <a:cs typeface="Andalus" panose="02020603050405020304" pitchFamily="18" charset="-78"/>
            </a:endParaRPr>
          </a:p>
          <a:p>
            <a:pPr marL="0" indent="0" algn="ctr" rtl="1">
              <a:lnSpc>
                <a:spcPct val="107000"/>
              </a:lnSpc>
              <a:spcAft>
                <a:spcPts val="1200"/>
              </a:spcAft>
              <a:buNone/>
            </a:pPr>
            <a:r>
              <a:rPr lang="ar-DZ"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a:t>
            </a:r>
            <a:r>
              <a:rPr lang="ar-KW"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لمحور </a:t>
            </a:r>
            <a:r>
              <a:rPr lang="ar-KW" dirty="0">
                <a:solidFill>
                  <a:srgbClr val="000000"/>
                </a:solidFill>
                <a:latin typeface="Calibri" panose="020F0502020204030204" pitchFamily="34" charset="0"/>
                <a:ea typeface="Calibri" panose="020F0502020204030204" pitchFamily="34" charset="0"/>
                <a:cs typeface="Andalus" panose="02020603050405020304" pitchFamily="18" charset="-78"/>
              </a:rPr>
              <a:t>الأول:</a:t>
            </a:r>
            <a:endParaRPr lang="fr-FR" dirty="0">
              <a:latin typeface="Calibri" panose="020F0502020204030204" pitchFamily="34" charset="0"/>
              <a:ea typeface="Calibri" panose="020F0502020204030204" pitchFamily="34" charset="0"/>
              <a:cs typeface="Arial" panose="020B0604020202020204" pitchFamily="34" charset="0"/>
            </a:endParaRPr>
          </a:p>
          <a:p>
            <a:pPr marL="0" indent="0" algn="ctr" rtl="1">
              <a:lnSpc>
                <a:spcPct val="107000"/>
              </a:lnSpc>
              <a:spcAft>
                <a:spcPts val="0"/>
              </a:spcAft>
              <a:buNone/>
            </a:pPr>
            <a:r>
              <a:rPr lang="ar-KW" sz="4800" dirty="0">
                <a:solidFill>
                  <a:srgbClr val="000000"/>
                </a:solidFill>
                <a:latin typeface="Calibri" panose="020F0502020204030204" pitchFamily="34" charset="0"/>
                <a:ea typeface="Calibri" panose="020F0502020204030204" pitchFamily="34" charset="0"/>
                <a:cs typeface="Andalus" panose="02020603050405020304" pitchFamily="18" charset="-78"/>
              </a:rPr>
              <a:t>ماهية الإدارة الاستراتيجية </a:t>
            </a:r>
            <a:endPar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endParaRPr>
          </a:p>
          <a:p>
            <a:pPr marL="0" indent="0" algn="ctr" rtl="1">
              <a:lnSpc>
                <a:spcPct val="107000"/>
              </a:lnSpc>
              <a:spcAft>
                <a:spcPts val="0"/>
              </a:spcAft>
              <a:buNone/>
            </a:pPr>
            <a:r>
              <a:rPr lang="ar-KW"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للموارد </a:t>
            </a:r>
            <a:r>
              <a:rPr lang="ar-KW" sz="4800" dirty="0">
                <a:solidFill>
                  <a:srgbClr val="000000"/>
                </a:solidFill>
                <a:latin typeface="Calibri" panose="020F0502020204030204" pitchFamily="34" charset="0"/>
                <a:ea typeface="Calibri" panose="020F0502020204030204" pitchFamily="34" charset="0"/>
                <a:cs typeface="Andalus" panose="02020603050405020304" pitchFamily="18" charset="-78"/>
              </a:rPr>
              <a:t>البشرية</a:t>
            </a:r>
            <a:endParaRPr lang="fr-FR" sz="48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2903612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600" y="274638"/>
            <a:ext cx="7272808" cy="994122"/>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2800" b="1"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أهداف المحاضرة الأولى</a:t>
            </a:r>
            <a:endParaRPr lang="fr-FR" sz="2800" dirty="0"/>
          </a:p>
        </p:txBody>
      </p:sp>
      <p:sp>
        <p:nvSpPr>
          <p:cNvPr id="3" name="Espace réservé du contenu 2"/>
          <p:cNvSpPr>
            <a:spLocks noGrp="1"/>
          </p:cNvSpPr>
          <p:nvPr>
            <p:ph idx="1"/>
          </p:nvPr>
        </p:nvSpPr>
        <p:spPr>
          <a:xfrm>
            <a:off x="477602" y="2023407"/>
            <a:ext cx="8229600" cy="963487"/>
          </a:xfrm>
          <a:solidFill>
            <a:schemeClr val="bg1">
              <a:lumMod val="95000"/>
            </a:schemeClr>
          </a:solidFill>
          <a:ln>
            <a:solidFill>
              <a:schemeClr val="bg1">
                <a:lumMod val="50000"/>
              </a:schemeClr>
            </a:solidFill>
          </a:ln>
        </p:spPr>
        <p:txBody>
          <a:bodyPr>
            <a:normAutofit/>
          </a:bodyPr>
          <a:lstStyle/>
          <a:p>
            <a:pPr marL="0" lvl="0" indent="0" algn="just" rtl="1">
              <a:spcBef>
                <a:spcPts val="0"/>
              </a:spcBef>
              <a:buClr>
                <a:srgbClr val="000000"/>
              </a:buClr>
              <a:buNone/>
              <a:tabLst>
                <a:tab pos="117475" algn="r"/>
              </a:tabLst>
            </a:pPr>
            <a:r>
              <a:rPr lang="ar-SA" sz="2400" dirty="0">
                <a:solidFill>
                  <a:srgbClr val="000000"/>
                </a:solidFill>
                <a:latin typeface="Simplified Arabic" panose="02020603050405020304" pitchFamily="18" charset="-78"/>
                <a:ea typeface="Calibri" panose="020F0502020204030204" pitchFamily="34" charset="0"/>
                <a:cs typeface="Simplified Arabic" panose="02020603050405020304" pitchFamily="18" charset="-78"/>
              </a:rPr>
              <a:t>تذكير الطالب ببعض المفاهيم التي تساعد على فهم محاور مادة الإدارة الاستراتيجية للموارد البشرية بشكل </a:t>
            </a:r>
            <a:r>
              <a:rPr lang="ar-SA" sz="2400" dirty="0" smtClean="0">
                <a:solidFill>
                  <a:srgbClr val="000000"/>
                </a:solidFill>
                <a:latin typeface="Simplified Arabic" panose="02020603050405020304" pitchFamily="18" charset="-78"/>
                <a:ea typeface="Calibri" panose="020F0502020204030204" pitchFamily="34" charset="0"/>
                <a:cs typeface="Simplified Arabic" panose="02020603050405020304" pitchFamily="18" charset="-78"/>
              </a:rPr>
              <a:t>أفضل</a:t>
            </a:r>
            <a:r>
              <a:rPr lang="ar-SA" sz="2400"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a:t>
            </a:r>
            <a:endParaRPr lang="ar-DZ" sz="2400"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endParaRPr>
          </a:p>
          <a:p>
            <a:pPr marL="0" indent="0" algn="just" rtl="1">
              <a:spcBef>
                <a:spcPts val="0"/>
              </a:spcBef>
              <a:spcAft>
                <a:spcPts val="0"/>
              </a:spcAft>
              <a:buNone/>
            </a:pP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lnSpc>
                <a:spcPct val="107000"/>
              </a:lnSpc>
              <a:spcBef>
                <a:spcPts val="600"/>
              </a:spcBef>
              <a:buClr>
                <a:srgbClr val="000000"/>
              </a:buClr>
              <a:buNone/>
              <a:tabLst>
                <a:tab pos="117475" algn="r"/>
              </a:tabLst>
            </a:pP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indent="0">
              <a:buNone/>
            </a:pPr>
            <a:endParaRPr lang="fr-FR" dirty="0"/>
          </a:p>
        </p:txBody>
      </p:sp>
      <p:sp>
        <p:nvSpPr>
          <p:cNvPr id="13" name="Espace réservé du contenu 2"/>
          <p:cNvSpPr txBox="1">
            <a:spLocks/>
          </p:cNvSpPr>
          <p:nvPr/>
        </p:nvSpPr>
        <p:spPr>
          <a:xfrm>
            <a:off x="477602" y="3252304"/>
            <a:ext cx="8229600" cy="93610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spcBef>
                <a:spcPts val="0"/>
              </a:spcBef>
              <a:buClr>
                <a:srgbClr val="000000"/>
              </a:buClr>
              <a:buNone/>
              <a:tabLst>
                <a:tab pos="117475" algn="r"/>
              </a:tabLst>
            </a:pPr>
            <a:r>
              <a:rPr lang="ar-SA" sz="2400" dirty="0" smtClean="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تعريف الإدارة الاستراتيجية للموارد البشرية، وتوضيح الاختلافات بينها وبين إدارة الموارد البشرية.</a:t>
            </a:r>
            <a:endParaRPr lang="ar-DZ" sz="2400" dirty="0" smtClean="0">
              <a:solidFill>
                <a:srgbClr val="000000"/>
              </a:solidFill>
              <a:latin typeface="Calibri" panose="020F0502020204030204" pitchFamily="34" charset="0"/>
              <a:ea typeface="Felix Titling" panose="04060505060202020A04" pitchFamily="82" charset="0"/>
              <a:cs typeface="Simplified Arabic" panose="02020603050405020304" pitchFamily="18" charset="-78"/>
            </a:endParaRPr>
          </a:p>
          <a:p>
            <a:pPr marL="0" indent="0" algn="just" rtl="1">
              <a:lnSpc>
                <a:spcPct val="107000"/>
              </a:lnSpc>
              <a:spcBef>
                <a:spcPts val="600"/>
              </a:spcBef>
              <a:buClr>
                <a:srgbClr val="000000"/>
              </a:buClr>
              <a:buNone/>
              <a:tabLst>
                <a:tab pos="117475" algn="r"/>
              </a:tabLst>
            </a:pPr>
            <a:endParaRPr lang="fr-FR" sz="2400" dirty="0" smtClean="0">
              <a:latin typeface="Calibri" panose="020F0502020204030204" pitchFamily="34" charset="0"/>
              <a:ea typeface="Felix Titling" panose="04060505060202020A04" pitchFamily="82" charset="0"/>
              <a:cs typeface="Felix Titling" panose="04060505060202020A04" pitchFamily="82" charset="0"/>
            </a:endParaRPr>
          </a:p>
          <a:p>
            <a:pPr marL="0" indent="0">
              <a:buFont typeface="Arial" pitchFamily="34" charset="0"/>
              <a:buNone/>
            </a:pPr>
            <a:endParaRPr lang="fr-FR" dirty="0"/>
          </a:p>
        </p:txBody>
      </p:sp>
      <p:sp>
        <p:nvSpPr>
          <p:cNvPr id="14" name="Espace réservé du contenu 2"/>
          <p:cNvSpPr txBox="1">
            <a:spLocks/>
          </p:cNvSpPr>
          <p:nvPr/>
        </p:nvSpPr>
        <p:spPr>
          <a:xfrm>
            <a:off x="477602" y="4453817"/>
            <a:ext cx="8229600" cy="55935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117475" algn="r"/>
              </a:tabLst>
            </a:pPr>
            <a:r>
              <a:rPr lang="ar-DZ" sz="2400" dirty="0" smtClean="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ت</a:t>
            </a:r>
            <a:r>
              <a:rPr lang="ar-SA" sz="2400" dirty="0" smtClean="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بيان خصائص وأهمية الإدارة الاستراتيجية للموارد البشرية</a:t>
            </a:r>
            <a:r>
              <a:rPr lang="ar-SA" sz="2400"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a:t>
            </a:r>
            <a:endParaRPr lang="ar-DZ" sz="2400"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endParaRPr>
          </a:p>
          <a:p>
            <a:pPr marL="0" indent="0">
              <a:buFont typeface="Arial" pitchFamily="34" charset="0"/>
              <a:buNone/>
            </a:pPr>
            <a:endParaRPr lang="fr-FR" dirty="0"/>
          </a:p>
        </p:txBody>
      </p:sp>
    </p:spTree>
    <p:extLst>
      <p:ext uri="{BB962C8B-B14F-4D97-AF65-F5344CB8AC3E}">
        <p14:creationId xmlns:p14="http://schemas.microsoft.com/office/powerpoint/2010/main" val="1185372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274638"/>
            <a:ext cx="7056784" cy="1143000"/>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latin typeface="Calibri" panose="020F0502020204030204" pitchFamily="34" charset="0"/>
                <a:ea typeface="Calibri" panose="020F0502020204030204" pitchFamily="34" charset="0"/>
                <a:cs typeface="Simplified Arabic" panose="02020603050405020304" pitchFamily="18" charset="-78"/>
              </a:rPr>
              <a:t>تمهيد</a:t>
            </a:r>
            <a:endParaRPr lang="fr-FR" sz="3600" dirty="0"/>
          </a:p>
        </p:txBody>
      </p:sp>
      <p:sp>
        <p:nvSpPr>
          <p:cNvPr id="3" name="Espace réservé du contenu 2"/>
          <p:cNvSpPr>
            <a:spLocks noGrp="1"/>
          </p:cNvSpPr>
          <p:nvPr>
            <p:ph idx="1"/>
          </p:nvPr>
        </p:nvSpPr>
        <p:spPr>
          <a:xfrm>
            <a:off x="453049" y="2276872"/>
            <a:ext cx="8229600" cy="2520280"/>
          </a:xfrm>
          <a:solidFill>
            <a:schemeClr val="bg1">
              <a:lumMod val="95000"/>
            </a:schemeClr>
          </a:solidFill>
          <a:ln>
            <a:solidFill>
              <a:schemeClr val="bg1">
                <a:lumMod val="50000"/>
              </a:schemeClr>
            </a:solidFill>
          </a:ln>
        </p:spPr>
        <p:txBody>
          <a:bodyPr>
            <a:normAutofit/>
          </a:bodyPr>
          <a:lstStyle/>
          <a:p>
            <a:pPr marL="0" indent="360000" algn="just" rtl="1" eaLnBrk="0" fontAlgn="base" hangingPunct="0">
              <a:spcBef>
                <a:spcPts val="0"/>
              </a:spcBef>
              <a:spcAft>
                <a:spcPts val="0"/>
              </a:spcAft>
              <a:buNone/>
            </a:pPr>
            <a:r>
              <a:rPr lang="ar-SA" sz="2400" dirty="0" smtClean="0">
                <a:latin typeface="Simplified Arabic" panose="02020603050405020304" pitchFamily="18" charset="-78"/>
                <a:ea typeface="Times New Roman" panose="02020603050405020304" pitchFamily="18" charset="0"/>
                <a:cs typeface="Simplified Arabic" panose="02020603050405020304" pitchFamily="18" charset="-78"/>
              </a:rPr>
              <a:t>شهدت </a:t>
            </a:r>
            <a:r>
              <a:rPr lang="ar-SA" sz="2400" dirty="0">
                <a:latin typeface="Simplified Arabic" panose="02020603050405020304" pitchFamily="18" charset="-78"/>
                <a:ea typeface="Times New Roman" panose="02020603050405020304" pitchFamily="18" charset="0"/>
                <a:cs typeface="Simplified Arabic" panose="02020603050405020304" pitchFamily="18" charset="-78"/>
              </a:rPr>
              <a:t>بيئة منظمات الأعمال تغيرات سريعة ومتلاحقة فرضت على هذه الأخيرة تطبيق منهج إداري جديد يعرف بالإدارة الاستراتيجية للموارد البشرية لتصبح أكثر مرونة وقدرة على امتلاك مزايا تنافسية، من خلال </a:t>
            </a:r>
            <a:r>
              <a:rPr lang="ar-DZ" sz="2400" dirty="0">
                <a:latin typeface="Simplified Arabic" panose="02020603050405020304" pitchFamily="18" charset="-78"/>
                <a:ea typeface="Times New Roman" panose="02020603050405020304" pitchFamily="18" charset="0"/>
                <a:cs typeface="Simplified Arabic" panose="02020603050405020304" pitchFamily="18" charset="-78"/>
              </a:rPr>
              <a:t>الاستثمار الفعال في القدرات والمهارات البشرية، بهدف </a:t>
            </a:r>
            <a:r>
              <a:rPr lang="ar-SA" sz="2400" dirty="0">
                <a:latin typeface="Simplified Arabic" panose="02020603050405020304" pitchFamily="18" charset="-78"/>
                <a:ea typeface="Times New Roman" panose="02020603050405020304" pitchFamily="18" charset="0"/>
                <a:cs typeface="Simplified Arabic" panose="02020603050405020304" pitchFamily="18" charset="-78"/>
              </a:rPr>
              <a:t>تنمية السلوك الإبداعي للموارد البشرية أو التأثير فيه وتوظيفه لصالح المنظمة، الأمر الذي يسمح ب</a:t>
            </a:r>
            <a:r>
              <a:rPr lang="ar-DZ" sz="2400" dirty="0">
                <a:latin typeface="Simplified Arabic" panose="02020603050405020304" pitchFamily="18" charset="-78"/>
                <a:ea typeface="Times New Roman" panose="02020603050405020304" pitchFamily="18" charset="0"/>
                <a:cs typeface="Simplified Arabic" panose="02020603050405020304" pitchFamily="18" charset="-78"/>
              </a:rPr>
              <a:t>دعم </a:t>
            </a:r>
            <a:r>
              <a:rPr lang="ar-SA" sz="2400" dirty="0">
                <a:latin typeface="Simplified Arabic" panose="02020603050405020304" pitchFamily="18" charset="-78"/>
                <a:ea typeface="Times New Roman" panose="02020603050405020304" pitchFamily="18" charset="0"/>
                <a:cs typeface="Simplified Arabic" panose="02020603050405020304" pitchFamily="18" charset="-78"/>
              </a:rPr>
              <a:t>استراتيجية المنظمة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كوحدة متكاملة، </a:t>
            </a:r>
            <a:r>
              <a:rPr lang="ar-SA" sz="2400" dirty="0">
                <a:latin typeface="Simplified Arabic" panose="02020603050405020304" pitchFamily="18" charset="-78"/>
                <a:ea typeface="Times New Roman" panose="02020603050405020304" pitchFamily="18" charset="0"/>
                <a:cs typeface="Simplified Arabic" panose="02020603050405020304" pitchFamily="18" charset="-78"/>
              </a:rPr>
              <a:t>تحقيق رسالتها وضمان بقائها واستمراريتها.</a:t>
            </a:r>
            <a:endParaRPr lang="fr-FR" sz="2400" dirty="0">
              <a:latin typeface="Simplified Arabic" panose="02020603050405020304" pitchFamily="18" charset="-78"/>
              <a:ea typeface="Times New Roman" panose="02020603050405020304" pitchFamily="18" charset="0"/>
              <a:cs typeface="Simplified Arabic" panose="02020603050405020304" pitchFamily="18" charset="-78"/>
            </a:endParaRPr>
          </a:p>
          <a:p>
            <a:pPr marL="0" indent="0" algn="just" rtl="1">
              <a:buNone/>
            </a:pPr>
            <a:endParaRPr lang="fr-FR" dirty="0"/>
          </a:p>
        </p:txBody>
      </p:sp>
    </p:spTree>
    <p:extLst>
      <p:ext uri="{BB962C8B-B14F-4D97-AF65-F5344CB8AC3E}">
        <p14:creationId xmlns:p14="http://schemas.microsoft.com/office/powerpoint/2010/main" val="1771641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ea typeface="Calibri" panose="020F0502020204030204" pitchFamily="34" charset="0"/>
                <a:cs typeface="Simplified Arabic" panose="02020603050405020304" pitchFamily="18" charset="-78"/>
              </a:rPr>
              <a:t>مدخل مفاهيمي</a:t>
            </a:r>
            <a:endParaRPr lang="fr-FR" sz="3600" dirty="0"/>
          </a:p>
        </p:txBody>
      </p:sp>
      <p:sp>
        <p:nvSpPr>
          <p:cNvPr id="5" name="Espace réservé du contenu 2"/>
          <p:cNvSpPr txBox="1">
            <a:spLocks/>
          </p:cNvSpPr>
          <p:nvPr/>
        </p:nvSpPr>
        <p:spPr>
          <a:xfrm>
            <a:off x="458150" y="1863085"/>
            <a:ext cx="8229600" cy="824521"/>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lnSpc>
                <a:spcPct val="107000"/>
              </a:lnSpc>
              <a:buClr>
                <a:srgbClr val="000000"/>
              </a:buClr>
              <a:buNone/>
              <a:tabLst>
                <a:tab pos="88900" algn="r"/>
              </a:tabLst>
            </a:pPr>
            <a:r>
              <a:rPr lang="ar-SA" sz="2000" b="1" dirty="0" smtClean="0">
                <a:latin typeface="Calibri" panose="020F0502020204030204" pitchFamily="34" charset="0"/>
                <a:ea typeface="Felix Titling" panose="04060505060202020A04" pitchFamily="82" charset="0"/>
                <a:cs typeface="Simplified Arabic" panose="02020603050405020304" pitchFamily="18" charset="-78"/>
              </a:rPr>
              <a:t>الموارد البشرية: </a:t>
            </a:r>
            <a:r>
              <a:rPr lang="ar-SA" sz="2000" dirty="0" smtClean="0">
                <a:latin typeface="Calibri" panose="020F0502020204030204" pitchFamily="34" charset="0"/>
                <a:ea typeface="Felix Titling" panose="04060505060202020A04" pitchFamily="82" charset="0"/>
                <a:cs typeface="Simplified Arabic" panose="02020603050405020304" pitchFamily="18" charset="-78"/>
              </a:rPr>
              <a:t>جميع </a:t>
            </a:r>
            <a:r>
              <a:rPr lang="ar-SA" sz="2000" dirty="0" smtClean="0">
                <a:latin typeface="Calibri" panose="020F0502020204030204" pitchFamily="34" charset="0"/>
                <a:ea typeface="Felix Titling" panose="04060505060202020A04" pitchFamily="82" charset="0"/>
                <a:cs typeface="Simplified Arabic" panose="02020603050405020304" pitchFamily="18" charset="-78"/>
              </a:rPr>
              <a:t>الأفراد العاملين في المنظمة سواء كانوا رؤساء أو مرؤوسين، والذين تم توظيفهم فيها لأداء وظائف وأعمال محددة قصد تحقيق أهدافها واستراتيجيتها.</a:t>
            </a:r>
            <a:endParaRPr lang="fr-FR" sz="2000" dirty="0" smtClean="0">
              <a:latin typeface="Calibri" panose="020F0502020204030204" pitchFamily="34" charset="0"/>
              <a:ea typeface="Felix Titling" panose="04060505060202020A04" pitchFamily="82" charset="0"/>
              <a:cs typeface="Felix Titling" panose="04060505060202020A04" pitchFamily="82" charset="0"/>
            </a:endParaRPr>
          </a:p>
        </p:txBody>
      </p:sp>
      <p:sp>
        <p:nvSpPr>
          <p:cNvPr id="6" name="Espace réservé du contenu 2"/>
          <p:cNvSpPr txBox="1">
            <a:spLocks/>
          </p:cNvSpPr>
          <p:nvPr/>
        </p:nvSpPr>
        <p:spPr>
          <a:xfrm>
            <a:off x="457200" y="3109049"/>
            <a:ext cx="8229600" cy="1112114"/>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lnSpc>
                <a:spcPct val="107000"/>
              </a:lnSpc>
              <a:buClr>
                <a:srgbClr val="000000"/>
              </a:buClr>
              <a:buNone/>
              <a:tabLst>
                <a:tab pos="88900" algn="r"/>
              </a:tabLst>
            </a:pPr>
            <a:r>
              <a:rPr lang="ar-SA" sz="2000" b="1" dirty="0" smtClean="0">
                <a:latin typeface="Calibri" panose="020F0502020204030204" pitchFamily="34" charset="0"/>
                <a:ea typeface="Felix Titling" panose="04060505060202020A04" pitchFamily="82" charset="0"/>
                <a:cs typeface="Simplified Arabic" panose="02020603050405020304" pitchFamily="18" charset="-78"/>
              </a:rPr>
              <a:t>إدارة الموارد البشرية</a:t>
            </a:r>
            <a:r>
              <a:rPr lang="ar-SA" sz="2000" dirty="0" smtClean="0">
                <a:latin typeface="Calibri" panose="020F0502020204030204" pitchFamily="34" charset="0"/>
                <a:ea typeface="Felix Titling" panose="04060505060202020A04" pitchFamily="82" charset="0"/>
                <a:cs typeface="Simplified Arabic" panose="02020603050405020304" pitchFamily="18" charset="-78"/>
              </a:rPr>
              <a:t>: هي مجموعة من الأنشطة الإدارية المتخصصة المتعلقة بتحديد احتياجات المنظمة</a:t>
            </a:r>
            <a:r>
              <a:rPr lang="ar-DZ" sz="2000" dirty="0" smtClean="0">
                <a:latin typeface="Calibri" panose="020F0502020204030204" pitchFamily="34" charset="0"/>
                <a:ea typeface="Felix Titling" panose="04060505060202020A04" pitchFamily="82" charset="0"/>
                <a:cs typeface="Simplified Arabic" panose="02020603050405020304" pitchFamily="18" charset="-78"/>
              </a:rPr>
              <a:t> </a:t>
            </a:r>
            <a:r>
              <a:rPr lang="ar-SA" sz="2000" dirty="0" smtClean="0">
                <a:latin typeface="Calibri" panose="020F0502020204030204" pitchFamily="34" charset="0"/>
                <a:ea typeface="Felix Titling" panose="04060505060202020A04" pitchFamily="82" charset="0"/>
                <a:cs typeface="Simplified Arabic" panose="02020603050405020304" pitchFamily="18" charset="-78"/>
              </a:rPr>
              <a:t>من الموارد البشرية، والعمل على توفيرها، توجيه جهودها، تنميتهـا، تحفيزهـا والحفـاظ عليهـا بمـا يمكـن مـن تحقيـق أهـداف المنظمة والأفراد العاملين فيها.</a:t>
            </a:r>
            <a:endParaRPr lang="fr-FR" sz="2000" dirty="0" smtClean="0">
              <a:latin typeface="Calibri" panose="020F0502020204030204" pitchFamily="34" charset="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457200" y="4642606"/>
            <a:ext cx="8229600" cy="1440160"/>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buNone/>
            </a:pPr>
            <a:r>
              <a:rPr lang="ar-DZ" sz="2000" b="1" dirty="0">
                <a:ea typeface="Calibri" panose="020F0502020204030204" pitchFamily="34" charset="0"/>
                <a:cs typeface="Simplified Arabic" panose="02020603050405020304" pitchFamily="18" charset="-78"/>
              </a:rPr>
              <a:t>ا</a:t>
            </a:r>
            <a:r>
              <a:rPr lang="ar-SA" sz="2000" b="1" dirty="0" smtClean="0">
                <a:ea typeface="Calibri" panose="020F0502020204030204" pitchFamily="34" charset="0"/>
                <a:cs typeface="Simplified Arabic" panose="02020603050405020304" pitchFamily="18" charset="-78"/>
              </a:rPr>
              <a:t>لاستراتيجية</a:t>
            </a:r>
            <a:r>
              <a:rPr lang="ar-SA" sz="2000" dirty="0" smtClean="0">
                <a:ea typeface="Calibri" panose="020F0502020204030204" pitchFamily="34" charset="0"/>
                <a:cs typeface="Simplified Arabic" panose="02020603050405020304" pitchFamily="18" charset="-78"/>
              </a:rPr>
              <a:t>: هي خطة شاملة طويلة المدى تتضمن رسالة، أهداف وغايات المنظمة، وكذا خطط العمل، توزيع المهام والمسؤوليات على مختلف المستويات الإدارية وتخصيص الموارد الضرورية، بهدف تمكين المنظمة من الاستجابة والتكيف مع المتغيرات البيئية الداخلية والخارجية، مما يسمح لها بتحقيق الميزة التنافسية وضمان استمراريتها، وتم التمييز بين ثلاث </a:t>
            </a:r>
            <a:r>
              <a:rPr lang="ar-DZ" sz="2000" dirty="0" smtClean="0">
                <a:ea typeface="Calibri" panose="020F0502020204030204" pitchFamily="34" charset="0"/>
                <a:cs typeface="Simplified Arabic" panose="02020603050405020304" pitchFamily="18" charset="-78"/>
              </a:rPr>
              <a:t>مستويات للاستراتيجية هي: </a:t>
            </a:r>
            <a:endParaRPr lang="fr-FR" sz="2000" dirty="0"/>
          </a:p>
        </p:txBody>
      </p:sp>
    </p:spTree>
    <p:extLst>
      <p:ext uri="{BB962C8B-B14F-4D97-AF65-F5344CB8AC3E}">
        <p14:creationId xmlns:p14="http://schemas.microsoft.com/office/powerpoint/2010/main" val="359992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4"/>
            <a:ext cx="8229600" cy="1008110"/>
          </a:xfrm>
          <a:solidFill>
            <a:schemeClr val="bg1">
              <a:lumMod val="85000"/>
            </a:schemeClr>
          </a:solidFill>
          <a:ln>
            <a:solidFill>
              <a:schemeClr val="bg1">
                <a:lumMod val="50000"/>
              </a:schemeClr>
            </a:solidFill>
          </a:ln>
        </p:spPr>
        <p:txBody>
          <a:bodyPr>
            <a:normAutofit fontScale="92500" lnSpcReduction="10000"/>
          </a:bodyPr>
          <a:lstStyle/>
          <a:p>
            <a:pPr marL="0" lvl="0" indent="0" algn="just" rtl="1">
              <a:lnSpc>
                <a:spcPct val="110000"/>
              </a:lnSpc>
              <a:spcBef>
                <a:spcPts val="0"/>
              </a:spcBef>
              <a:buNone/>
              <a:tabLst>
                <a:tab pos="179070" algn="r"/>
              </a:tabLst>
            </a:pPr>
            <a:r>
              <a:rPr lang="ar-DZ" sz="2200" b="1" dirty="0">
                <a:latin typeface="Simplified Arabic" panose="02020603050405020304" pitchFamily="18" charset="-78"/>
                <a:ea typeface="Calibri" panose="020F0502020204030204" pitchFamily="34" charset="0"/>
                <a:cs typeface="Simplified Arabic" panose="02020603050405020304" pitchFamily="18" charset="-78"/>
              </a:rPr>
              <a:t>الاستراتيجية الكلية</a:t>
            </a:r>
            <a:r>
              <a:rPr lang="ar-DZ" sz="2200" dirty="0">
                <a:latin typeface="Simplified Arabic" panose="02020603050405020304" pitchFamily="18" charset="-78"/>
                <a:ea typeface="Calibri" panose="020F0502020204030204" pitchFamily="34" charset="0"/>
                <a:cs typeface="Simplified Arabic" panose="02020603050405020304" pitchFamily="18" charset="-78"/>
              </a:rPr>
              <a:t>: </a:t>
            </a:r>
            <a:r>
              <a:rPr lang="ar-SA" sz="2200" dirty="0">
                <a:latin typeface="Simplified Arabic" panose="02020603050405020304" pitchFamily="18" charset="-78"/>
                <a:ea typeface="Calibri" panose="020F0502020204030204" pitchFamily="34" charset="0"/>
                <a:cs typeface="Simplified Arabic" panose="02020603050405020304" pitchFamily="18" charset="-78"/>
              </a:rPr>
              <a:t>تتعلق هذه الاستراتيجية بالتوجهات الكلية للمنظمة كالرؤية، الرسالة، العلاقة مع أصحاب المصالح وغيرها، وهي تهتم بالإجابة عن السؤال: ما هي الأنشطة التي ينبغي أن تعمل فيها المنظمة؟</a:t>
            </a:r>
            <a:endParaRPr lang="fr-FR" sz="22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buNone/>
            </a:pPr>
            <a:endParaRPr lang="fr-FR" dirty="0"/>
          </a:p>
        </p:txBody>
      </p:sp>
      <p:sp>
        <p:nvSpPr>
          <p:cNvPr id="4" name="Espace réservé du contenu 2"/>
          <p:cNvSpPr txBox="1">
            <a:spLocks/>
          </p:cNvSpPr>
          <p:nvPr/>
        </p:nvSpPr>
        <p:spPr>
          <a:xfrm>
            <a:off x="458150" y="3248981"/>
            <a:ext cx="8229600" cy="828091"/>
          </a:xfrm>
          <a:prstGeom prst="rect">
            <a:avLst/>
          </a:prstGeom>
          <a:solidFill>
            <a:schemeClr val="bg1">
              <a:lumMod val="8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spcBef>
                <a:spcPts val="0"/>
              </a:spcBef>
              <a:buNone/>
              <a:tabLst>
                <a:tab pos="179070" algn="r"/>
                <a:tab pos="3750945" algn="l"/>
              </a:tabLst>
            </a:pPr>
            <a:r>
              <a:rPr lang="ar-DZ" sz="2000" b="1" dirty="0" smtClean="0">
                <a:latin typeface="Simplified Arabic" panose="02020603050405020304" pitchFamily="18" charset="-78"/>
                <a:ea typeface="Calibri" panose="020F0502020204030204" pitchFamily="34" charset="0"/>
                <a:cs typeface="Simplified Arabic" panose="02020603050405020304" pitchFamily="18" charset="-78"/>
              </a:rPr>
              <a:t>الاستراتيجيات الوظيفية</a:t>
            </a:r>
            <a:r>
              <a:rPr lang="ar-DZ" sz="2000" dirty="0" smtClean="0">
                <a:latin typeface="Simplified Arabic" panose="02020603050405020304" pitchFamily="18" charset="-78"/>
                <a:ea typeface="Calibri" panose="020F0502020204030204" pitchFamily="34" charset="0"/>
                <a:cs typeface="Simplified Arabic" panose="02020603050405020304" pitchFamily="18" charset="-78"/>
              </a:rPr>
              <a:t>: هي الاستراتيجيات التي توضع على مستوى وظائف المنظمة كالتسويق، الإنتاج، الموارد البشرية وغيرها، وتهدف إلى تعظيم إنتاجية الموارد وتطوير الأداء الوظيفي.</a:t>
            </a:r>
            <a:endParaRPr lang="fr-FR" sz="20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indent="0">
              <a:buFont typeface="Arial" pitchFamily="34" charset="0"/>
              <a:buNone/>
            </a:pPr>
            <a:endParaRPr lang="fr-FR" dirty="0"/>
          </a:p>
        </p:txBody>
      </p:sp>
      <p:sp>
        <p:nvSpPr>
          <p:cNvPr id="5" name="Espace réservé du contenu 2"/>
          <p:cNvSpPr txBox="1">
            <a:spLocks/>
          </p:cNvSpPr>
          <p:nvPr/>
        </p:nvSpPr>
        <p:spPr>
          <a:xfrm>
            <a:off x="457200" y="1664804"/>
            <a:ext cx="8229600" cy="1404156"/>
          </a:xfrm>
          <a:prstGeom prst="rect">
            <a:avLst/>
          </a:prstGeom>
          <a:solidFill>
            <a:schemeClr val="bg1">
              <a:lumMod val="8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tabLst>
                <a:tab pos="179070" algn="r"/>
                <a:tab pos="3750945" algn="l"/>
              </a:tabLst>
            </a:pPr>
            <a:r>
              <a:rPr lang="ar-DZ" sz="2000" b="1" dirty="0" smtClean="0">
                <a:latin typeface="Simplified Arabic" panose="02020603050405020304" pitchFamily="18" charset="-78"/>
                <a:ea typeface="Calibri" panose="020F0502020204030204" pitchFamily="34" charset="0"/>
                <a:cs typeface="Simplified Arabic" panose="02020603050405020304" pitchFamily="18" charset="-78"/>
              </a:rPr>
              <a:t>استراتيجيات وحدات الأعمال</a:t>
            </a:r>
            <a:r>
              <a:rPr lang="ar-DZ" sz="20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يرتبط هذا المستوى من الاستراتيجية بالمنظمات التي تملك فروعا وتشكيلات مختلفة مـن المنتوجـات التي تطرحها في قطاعات سوقية مستهدفة ومتنوعة، وتحدد في هذه الاستراتيجيات المداخل الرئيسية التي يمكن اتباعها ضمن كل جمال وظيفي، طريقة الاستجابة للتغيرات البيئية والمزايا التنافسية المراد تحقيقها</a:t>
            </a:r>
            <a:r>
              <a:rPr lang="ar-DZ" sz="20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20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6" name="Espace réservé du contenu 2"/>
          <p:cNvSpPr txBox="1">
            <a:spLocks/>
          </p:cNvSpPr>
          <p:nvPr/>
        </p:nvSpPr>
        <p:spPr>
          <a:xfrm>
            <a:off x="457200" y="4257093"/>
            <a:ext cx="8229600" cy="104411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spcBef>
                <a:spcPts val="0"/>
              </a:spcBef>
              <a:buClr>
                <a:srgbClr val="000000"/>
              </a:buClr>
              <a:buNone/>
              <a:tabLst>
                <a:tab pos="88900" algn="r"/>
              </a:tabLst>
            </a:pPr>
            <a:r>
              <a:rPr lang="ar-SA" sz="2000" b="1" dirty="0" smtClean="0">
                <a:latin typeface="Simplified Arabic" panose="02020603050405020304" pitchFamily="18" charset="-78"/>
                <a:ea typeface="Calibri" panose="020F0502020204030204" pitchFamily="34" charset="0"/>
                <a:cs typeface="Simplified Arabic" panose="02020603050405020304" pitchFamily="18" charset="-78"/>
              </a:rPr>
              <a:t>الإدارة الاستراتيجية:</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عملية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إبداعية وديناميكية متواصلة تسعى إلى تحقيق رسالة المنظمة وأهدافها،</a:t>
            </a:r>
            <a:r>
              <a:rPr lang="ar-DZ" sz="20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fr-FR" sz="20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من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خلال إدارة وتوجيه الموارد المتاحة بطريقة كفؤة وفعالة، واختيار النمط الاستراتيجي الملائم في ضوء متغيرات البيئة الداخلية والخارجية.</a:t>
            </a:r>
            <a:endParaRPr lang="fr-FR" sz="20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indent="0">
              <a:buFont typeface="Arial" pitchFamily="34" charset="0"/>
              <a:buNone/>
            </a:pPr>
            <a:endParaRPr lang="fr-FR" dirty="0"/>
          </a:p>
        </p:txBody>
      </p:sp>
    </p:spTree>
    <p:extLst>
      <p:ext uri="{BB962C8B-B14F-4D97-AF65-F5344CB8AC3E}">
        <p14:creationId xmlns:p14="http://schemas.microsoft.com/office/powerpoint/2010/main" val="488126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ea typeface="Calibri" panose="020F0502020204030204" pitchFamily="34" charset="0"/>
                <a:cs typeface="Simplified Arabic" panose="02020603050405020304" pitchFamily="18" charset="-78"/>
              </a:rPr>
              <a:t>تعريف الإدارة الاستراتيجية للموارد البشرية</a:t>
            </a:r>
            <a:endParaRPr lang="fr-FR" sz="3600" dirty="0"/>
          </a:p>
        </p:txBody>
      </p:sp>
      <p:sp>
        <p:nvSpPr>
          <p:cNvPr id="4" name="Espace réservé du contenu 2"/>
          <p:cNvSpPr txBox="1">
            <a:spLocks/>
          </p:cNvSpPr>
          <p:nvPr/>
        </p:nvSpPr>
        <p:spPr>
          <a:xfrm>
            <a:off x="444149" y="1916833"/>
            <a:ext cx="8229600" cy="1080119"/>
          </a:xfrm>
          <a:prstGeom prst="rect">
            <a:avLst/>
          </a:prstGeom>
          <a:solidFill>
            <a:schemeClr val="bg1">
              <a:lumMod val="9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DZ" sz="2000" b="1" dirty="0">
                <a:latin typeface="Simplified Arabic" panose="02020603050405020304" pitchFamily="18" charset="-78"/>
                <a:cs typeface="Simplified Arabic" panose="02020603050405020304" pitchFamily="18" charset="-78"/>
              </a:rPr>
              <a:t>الإدارة الاستراتيجية للموارد البشرية</a:t>
            </a:r>
            <a:r>
              <a:rPr lang="ar-DZ" sz="2000" dirty="0">
                <a:latin typeface="Simplified Arabic" panose="02020603050405020304" pitchFamily="18" charset="-78"/>
                <a:cs typeface="Simplified Arabic" panose="02020603050405020304" pitchFamily="18" charset="-78"/>
              </a:rPr>
              <a:t>: هي </a:t>
            </a:r>
            <a:r>
              <a:rPr lang="ar-SA" sz="2000" dirty="0">
                <a:latin typeface="Simplified Arabic" panose="02020603050405020304" pitchFamily="18" charset="-78"/>
                <a:cs typeface="Simplified Arabic" panose="02020603050405020304" pitchFamily="18" charset="-78"/>
              </a:rPr>
              <a:t>ربط إدارة الموارد البشرية بالأهداف الاستراتيجية لتحسين مستويات الأداء وتنمية الثقافة التنظيمية بما يمكن من دعم استراتيجية المنظمة وتحقيقها للميزة التنافسية. </a:t>
            </a:r>
            <a:endParaRPr lang="fr-FR" sz="2000" dirty="0">
              <a:latin typeface="Simplified Arabic" panose="02020603050405020304" pitchFamily="18" charset="-78"/>
              <a:cs typeface="Simplified Arabic" panose="02020603050405020304" pitchFamily="18" charset="-78"/>
            </a:endParaRPr>
          </a:p>
          <a:p>
            <a:pPr marL="0" indent="0" algn="just" rtl="1">
              <a:lnSpc>
                <a:spcPct val="110000"/>
              </a:lnSpc>
              <a:spcBef>
                <a:spcPts val="0"/>
              </a:spcBef>
              <a:buFont typeface="Arial" pitchFamily="34" charset="0"/>
              <a:buNone/>
            </a:pPr>
            <a:endParaRPr lang="fr-FR" dirty="0"/>
          </a:p>
        </p:txBody>
      </p:sp>
      <p:sp>
        <p:nvSpPr>
          <p:cNvPr id="5" name="Espace réservé du contenu 2"/>
          <p:cNvSpPr txBox="1">
            <a:spLocks/>
          </p:cNvSpPr>
          <p:nvPr/>
        </p:nvSpPr>
        <p:spPr>
          <a:xfrm>
            <a:off x="444149" y="4869161"/>
            <a:ext cx="8229600" cy="792087"/>
          </a:xfrm>
          <a:prstGeom prst="rect">
            <a:avLst/>
          </a:prstGeom>
          <a:solidFill>
            <a:schemeClr val="bg1">
              <a:lumMod val="9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b="1" dirty="0">
                <a:latin typeface="Simplified Arabic" panose="02020603050405020304" pitchFamily="18" charset="-78"/>
                <a:cs typeface="Simplified Arabic" panose="02020603050405020304" pitchFamily="18" charset="-78"/>
              </a:rPr>
              <a:t>الإدارة الاستراتيجية للموارد البشرية</a:t>
            </a:r>
            <a:r>
              <a:rPr lang="ar-SA" sz="2000" dirty="0">
                <a:latin typeface="Simplified Arabic" panose="02020603050405020304" pitchFamily="18" charset="-78"/>
                <a:cs typeface="Simplified Arabic" panose="02020603050405020304" pitchFamily="18" charset="-78"/>
              </a:rPr>
              <a:t>: هي جميع الأنشطة والقرارات المرتبطة بتسيير الأفراد في مختلف المستويات التنظيمية، والموجهة نحو خلق أفضلية تنافسية مستدامة للمنظمة.</a:t>
            </a:r>
            <a:endParaRPr lang="fr-FR" sz="2000" dirty="0">
              <a:latin typeface="Simplified Arabic" panose="02020603050405020304" pitchFamily="18" charset="-78"/>
              <a:cs typeface="Simplified Arabic" panose="02020603050405020304" pitchFamily="18" charset="-78"/>
            </a:endParaRPr>
          </a:p>
          <a:p>
            <a:pPr marL="0" indent="0" algn="just" rtl="1">
              <a:lnSpc>
                <a:spcPct val="110000"/>
              </a:lnSpc>
              <a:spcBef>
                <a:spcPts val="0"/>
              </a:spcBef>
              <a:buFont typeface="Arial" pitchFamily="34" charset="0"/>
              <a:buNone/>
            </a:pPr>
            <a:endParaRPr lang="fr-FR" sz="2200" dirty="0">
              <a:latin typeface="Simplified Arabic" panose="02020603050405020304" pitchFamily="18" charset="-78"/>
              <a:cs typeface="Simplified Arabic" panose="02020603050405020304" pitchFamily="18" charset="-78"/>
            </a:endParaRPr>
          </a:p>
        </p:txBody>
      </p:sp>
      <p:sp>
        <p:nvSpPr>
          <p:cNvPr id="6" name="Espace réservé du contenu 2"/>
          <p:cNvSpPr txBox="1">
            <a:spLocks/>
          </p:cNvSpPr>
          <p:nvPr/>
        </p:nvSpPr>
        <p:spPr>
          <a:xfrm>
            <a:off x="457200" y="3501009"/>
            <a:ext cx="8229600" cy="864095"/>
          </a:xfrm>
          <a:prstGeom prst="rect">
            <a:avLst/>
          </a:prstGeom>
          <a:solidFill>
            <a:schemeClr val="bg1">
              <a:lumMod val="9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b="1" dirty="0">
                <a:latin typeface="Simplified Arabic" panose="02020603050405020304" pitchFamily="18" charset="-78"/>
                <a:cs typeface="Simplified Arabic" panose="02020603050405020304" pitchFamily="18" charset="-78"/>
              </a:rPr>
              <a:t>الإدارة الاستراتيجية للموارد البشرية</a:t>
            </a:r>
            <a:r>
              <a:rPr lang="ar-SA" sz="2000" dirty="0">
                <a:latin typeface="Simplified Arabic" panose="02020603050405020304" pitchFamily="18" charset="-78"/>
                <a:cs typeface="Simplified Arabic" panose="02020603050405020304" pitchFamily="18" charset="-78"/>
              </a:rPr>
              <a:t>: </a:t>
            </a:r>
            <a:r>
              <a:rPr lang="ar-DZ" sz="2000" dirty="0">
                <a:latin typeface="Simplified Arabic" panose="02020603050405020304" pitchFamily="18" charset="-78"/>
                <a:cs typeface="Simplified Arabic" panose="02020603050405020304" pitchFamily="18" charset="-78"/>
              </a:rPr>
              <a:t>هي </a:t>
            </a:r>
            <a:r>
              <a:rPr lang="ar-SA" sz="2000" dirty="0">
                <a:latin typeface="Simplified Arabic" panose="02020603050405020304" pitchFamily="18" charset="-78"/>
                <a:cs typeface="Simplified Arabic" panose="02020603050405020304" pitchFamily="18" charset="-78"/>
              </a:rPr>
              <a:t>منهج لإدارة الأفراد يركز على الكيفية التي تمكن الموارد </a:t>
            </a:r>
            <a:r>
              <a:rPr lang="ar-SA" sz="2000" dirty="0" smtClean="0">
                <a:latin typeface="Simplified Arabic" panose="02020603050405020304" pitchFamily="18" charset="-78"/>
                <a:cs typeface="Simplified Arabic" panose="02020603050405020304" pitchFamily="18" charset="-78"/>
              </a:rPr>
              <a:t>البشرية</a:t>
            </a:r>
            <a:r>
              <a:rPr lang="ar-DZ" sz="2000" dirty="0" smtClean="0">
                <a:latin typeface="Simplified Arabic" panose="02020603050405020304" pitchFamily="18" charset="-78"/>
                <a:cs typeface="Simplified Arabic" panose="02020603050405020304" pitchFamily="18" charset="-78"/>
              </a:rPr>
              <a:t> </a:t>
            </a:r>
            <a:r>
              <a:rPr lang="ar-SA" sz="2000" dirty="0" smtClean="0">
                <a:latin typeface="Simplified Arabic" panose="02020603050405020304" pitchFamily="18" charset="-78"/>
                <a:cs typeface="Simplified Arabic" panose="02020603050405020304" pitchFamily="18" charset="-78"/>
              </a:rPr>
              <a:t>من </a:t>
            </a:r>
            <a:r>
              <a:rPr lang="ar-SA" sz="2000" dirty="0">
                <a:latin typeface="Simplified Arabic" panose="02020603050405020304" pitchFamily="18" charset="-78"/>
                <a:cs typeface="Simplified Arabic" panose="02020603050405020304" pitchFamily="18" charset="-78"/>
              </a:rPr>
              <a:t>تحقيق أهداف المنظمة من خلال استراتيجيات وسياسيات وممارسات متكاملة.</a:t>
            </a:r>
            <a:endParaRPr lang="fr-FR"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90544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pPr rtl="1"/>
            <a:r>
              <a:rPr lang="ar-DZ" sz="2400" b="1" dirty="0">
                <a:latin typeface="Simplified Arabic" panose="02020603050405020304" pitchFamily="18" charset="-78"/>
                <a:cs typeface="Simplified Arabic" panose="02020603050405020304" pitchFamily="18" charset="-78"/>
              </a:rPr>
              <a:t>أوجه الاختلاف بين إدارة الموارد البشرية والإدارة الاستراتيجية للموارد البشرية</a:t>
            </a:r>
            <a:endParaRPr lang="fr-FR" sz="2400" dirty="0">
              <a:latin typeface="Simplified Arabic" panose="02020603050405020304" pitchFamily="18" charset="-78"/>
              <a:cs typeface="Simplified Arabic" panose="02020603050405020304" pitchFamily="18" charset="-78"/>
            </a:endParaRP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910686058"/>
              </p:ext>
            </p:extLst>
          </p:nvPr>
        </p:nvGraphicFramePr>
        <p:xfrm>
          <a:off x="534379" y="1772816"/>
          <a:ext cx="8075241" cy="4464494"/>
        </p:xfrm>
        <a:graphic>
          <a:graphicData uri="http://schemas.openxmlformats.org/drawingml/2006/table">
            <a:tbl>
              <a:tblPr rtl="1" firstRow="1" firstCol="1" bandRow="1"/>
              <a:tblGrid>
                <a:gridCol w="2019649">
                  <a:extLst>
                    <a:ext uri="{9D8B030D-6E8A-4147-A177-3AD203B41FA5}">
                      <a16:colId xmlns:a16="http://schemas.microsoft.com/office/drawing/2014/main" val="4228739195"/>
                    </a:ext>
                  </a:extLst>
                </a:gridCol>
                <a:gridCol w="2972440">
                  <a:extLst>
                    <a:ext uri="{9D8B030D-6E8A-4147-A177-3AD203B41FA5}">
                      <a16:colId xmlns:a16="http://schemas.microsoft.com/office/drawing/2014/main" val="4142447308"/>
                    </a:ext>
                  </a:extLst>
                </a:gridCol>
                <a:gridCol w="3083152">
                  <a:extLst>
                    <a:ext uri="{9D8B030D-6E8A-4147-A177-3AD203B41FA5}">
                      <a16:colId xmlns:a16="http://schemas.microsoft.com/office/drawing/2014/main" val="3619491991"/>
                    </a:ext>
                  </a:extLst>
                </a:gridCol>
              </a:tblGrid>
              <a:tr h="372042">
                <a:tc>
                  <a:txBody>
                    <a:bodyPr/>
                    <a:lstStyle/>
                    <a:p>
                      <a:pPr algn="ctr" rtl="1">
                        <a:lnSpc>
                          <a:spcPct val="107000"/>
                        </a:lnSpc>
                        <a:spcAft>
                          <a:spcPts val="0"/>
                        </a:spcAft>
                        <a:tabLst>
                          <a:tab pos="4040505" algn="l"/>
                        </a:tabLst>
                      </a:pPr>
                      <a:r>
                        <a:rPr lang="ar-DZ" sz="1400" b="1" dirty="0">
                          <a:effectLst/>
                          <a:latin typeface="Calibri" panose="020F0502020204030204" pitchFamily="34" charset="0"/>
                          <a:ea typeface="Times New Roman" panose="02020603050405020304" pitchFamily="18" charset="0"/>
                          <a:cs typeface="Simplified Arabic" panose="02020603050405020304" pitchFamily="18" charset="-78"/>
                        </a:rPr>
                        <a:t>مجالات المقارنة</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07000"/>
                        </a:lnSpc>
                        <a:spcAft>
                          <a:spcPts val="0"/>
                        </a:spcAft>
                        <a:tabLst>
                          <a:tab pos="4040505" algn="l"/>
                        </a:tabLst>
                      </a:pPr>
                      <a:r>
                        <a:rPr lang="ar-SA" sz="1400" b="1" dirty="0">
                          <a:effectLst/>
                          <a:latin typeface="Calibri" panose="020F0502020204030204" pitchFamily="34" charset="0"/>
                          <a:ea typeface="Calibri" panose="020F0502020204030204" pitchFamily="34" charset="0"/>
                          <a:cs typeface="Simplified Arabic" panose="02020603050405020304" pitchFamily="18" charset="-78"/>
                        </a:rPr>
                        <a:t>الإدارة الاستراتيجية للموارد البشرية</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07000"/>
                        </a:lnSpc>
                        <a:spcAft>
                          <a:spcPts val="0"/>
                        </a:spcAft>
                        <a:tabLst>
                          <a:tab pos="4040505" algn="l"/>
                        </a:tabLst>
                      </a:pPr>
                      <a:r>
                        <a:rPr lang="ar-SA" sz="1400" b="1" dirty="0">
                          <a:effectLst/>
                          <a:latin typeface="Calibri" panose="020F0502020204030204" pitchFamily="34" charset="0"/>
                          <a:ea typeface="Calibri" panose="020F0502020204030204" pitchFamily="34" charset="0"/>
                          <a:cs typeface="Simplified Arabic" panose="02020603050405020304" pitchFamily="18" charset="-78"/>
                        </a:rPr>
                        <a:t>إدارة الموارد البشرية</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51865560"/>
                  </a:ext>
                </a:extLst>
              </a:tr>
              <a:tr h="744082">
                <a:tc>
                  <a:txBody>
                    <a:bodyPr/>
                    <a:lstStyle/>
                    <a:p>
                      <a:pPr algn="ctr" rtl="1">
                        <a:lnSpc>
                          <a:spcPct val="107000"/>
                        </a:lnSpc>
                        <a:spcAft>
                          <a:spcPts val="0"/>
                        </a:spcAft>
                        <a:tabLst>
                          <a:tab pos="4040505" algn="l"/>
                        </a:tabLst>
                      </a:pPr>
                      <a:r>
                        <a:rPr lang="ar-SA" sz="1400" b="1" dirty="0">
                          <a:effectLst/>
                          <a:latin typeface="Calibri" panose="020F0502020204030204" pitchFamily="34" charset="0"/>
                          <a:ea typeface="Calibri" panose="020F0502020204030204" pitchFamily="34" charset="0"/>
                          <a:cs typeface="Simplified Arabic" panose="02020603050405020304" pitchFamily="18" charset="-78"/>
                        </a:rPr>
                        <a:t>التخطيط وتصميم الاستراتيجية</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dirty="0">
                          <a:effectLst/>
                          <a:latin typeface="Calibri" panose="020F0502020204030204" pitchFamily="34" charset="0"/>
                          <a:ea typeface="Calibri" panose="020F0502020204030204" pitchFamily="34" charset="0"/>
                          <a:cs typeface="Simplified Arabic" panose="02020603050405020304" pitchFamily="18" charset="-78"/>
                        </a:rPr>
                        <a:t>تساهم في تصميم الخطة الاستراتيجية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a:effectLst/>
                          <a:latin typeface="Calibri" panose="020F0502020204030204" pitchFamily="34" charset="0"/>
                          <a:ea typeface="Calibri" panose="020F0502020204030204" pitchFamily="34" charset="0"/>
                          <a:cs typeface="Simplified Arabic" panose="02020603050405020304" pitchFamily="18" charset="-78"/>
                        </a:rPr>
                        <a:t>التخطيط التشغيلي أو التنفيذي</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71123390"/>
                  </a:ext>
                </a:extLst>
              </a:tr>
              <a:tr h="744082">
                <a:tc>
                  <a:txBody>
                    <a:bodyPr/>
                    <a:lstStyle/>
                    <a:p>
                      <a:pPr algn="ctr" rtl="1">
                        <a:lnSpc>
                          <a:spcPct val="107000"/>
                        </a:lnSpc>
                        <a:spcAft>
                          <a:spcPts val="0"/>
                        </a:spcAft>
                        <a:tabLst>
                          <a:tab pos="4040505" algn="l"/>
                        </a:tabLst>
                      </a:pPr>
                      <a:r>
                        <a:rPr lang="ar-SA" sz="1400" b="1">
                          <a:effectLst/>
                          <a:latin typeface="Calibri" panose="020F0502020204030204" pitchFamily="34" charset="0"/>
                          <a:ea typeface="Calibri" panose="020F0502020204030204" pitchFamily="34" charset="0"/>
                          <a:cs typeface="Simplified Arabic" panose="02020603050405020304" pitchFamily="18" charset="-78"/>
                        </a:rPr>
                        <a:t>السلطة والمكانة التنظيمية</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dirty="0">
                          <a:effectLst/>
                          <a:latin typeface="Calibri" panose="020F0502020204030204" pitchFamily="34" charset="0"/>
                          <a:ea typeface="Calibri" panose="020F0502020204030204" pitchFamily="34" charset="0"/>
                          <a:cs typeface="Simplified Arabic" panose="02020603050405020304" pitchFamily="18" charset="-78"/>
                        </a:rPr>
                        <a:t>تعتبر جزء من الإدارة العليا</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a:effectLst/>
                          <a:latin typeface="Calibri" panose="020F0502020204030204" pitchFamily="34" charset="0"/>
                          <a:ea typeface="Calibri" panose="020F0502020204030204" pitchFamily="34" charset="0"/>
                          <a:cs typeface="Simplified Arabic" panose="02020603050405020304" pitchFamily="18" charset="-78"/>
                        </a:rPr>
                        <a:t>تعتبر جزء من الإدارة التنفيذية</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49339104"/>
                  </a:ext>
                </a:extLst>
              </a:tr>
              <a:tr h="744082">
                <a:tc>
                  <a:txBody>
                    <a:bodyPr/>
                    <a:lstStyle/>
                    <a:p>
                      <a:pPr algn="ctr" rtl="1">
                        <a:lnSpc>
                          <a:spcPct val="107000"/>
                        </a:lnSpc>
                        <a:spcAft>
                          <a:spcPts val="0"/>
                        </a:spcAft>
                        <a:tabLst>
                          <a:tab pos="4040505" algn="l"/>
                        </a:tabLst>
                      </a:pPr>
                      <a:r>
                        <a:rPr lang="ar-SA" sz="1400" b="1">
                          <a:effectLst/>
                          <a:latin typeface="Calibri" panose="020F0502020204030204" pitchFamily="34" charset="0"/>
                          <a:ea typeface="Calibri" panose="020F0502020204030204" pitchFamily="34" charset="0"/>
                          <a:cs typeface="Simplified Arabic" panose="02020603050405020304" pitchFamily="18" charset="-78"/>
                        </a:rPr>
                        <a:t>النطاق</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dirty="0">
                          <a:effectLst/>
                          <a:latin typeface="Calibri" panose="020F0502020204030204" pitchFamily="34" charset="0"/>
                          <a:ea typeface="Calibri" panose="020F0502020204030204" pitchFamily="34" charset="0"/>
                          <a:cs typeface="Simplified Arabic" panose="02020603050405020304" pitchFamily="18" charset="-78"/>
                        </a:rPr>
                        <a:t>تهتم بجميع المديرين والعاملين</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a:effectLst/>
                          <a:latin typeface="Calibri" panose="020F0502020204030204" pitchFamily="34" charset="0"/>
                          <a:ea typeface="Calibri" panose="020F0502020204030204" pitchFamily="34" charset="0"/>
                          <a:cs typeface="Simplified Arabic" panose="02020603050405020304" pitchFamily="18" charset="-78"/>
                        </a:rPr>
                        <a:t>تركز بصفة مبدئية على العمالة اليومية/التشغيلية والعاملين الإداريين</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15651115"/>
                  </a:ext>
                </a:extLst>
              </a:tr>
              <a:tr h="372042">
                <a:tc>
                  <a:txBody>
                    <a:bodyPr/>
                    <a:lstStyle/>
                    <a:p>
                      <a:pPr algn="ctr" rtl="1">
                        <a:lnSpc>
                          <a:spcPct val="107000"/>
                        </a:lnSpc>
                        <a:spcAft>
                          <a:spcPts val="0"/>
                        </a:spcAft>
                        <a:tabLst>
                          <a:tab pos="4040505" algn="l"/>
                        </a:tabLst>
                      </a:pPr>
                      <a:r>
                        <a:rPr lang="ar-SA" sz="1400" b="1">
                          <a:effectLst/>
                          <a:latin typeface="Calibri" panose="020F0502020204030204" pitchFamily="34" charset="0"/>
                          <a:ea typeface="Calibri" panose="020F0502020204030204" pitchFamily="34" charset="0"/>
                          <a:cs typeface="Simplified Arabic" panose="02020603050405020304" pitchFamily="18" charset="-78"/>
                        </a:rPr>
                        <a:t>اتخاذ القرار</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dirty="0">
                          <a:effectLst/>
                          <a:latin typeface="Calibri" panose="020F0502020204030204" pitchFamily="34" charset="0"/>
                          <a:ea typeface="Calibri" panose="020F0502020204030204" pitchFamily="34" charset="0"/>
                          <a:cs typeface="Simplified Arabic" panose="02020603050405020304" pitchFamily="18" charset="-78"/>
                        </a:rPr>
                        <a:t>اتخاذ القرارات الاستراتيجية</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a:effectLst/>
                          <a:latin typeface="Calibri" panose="020F0502020204030204" pitchFamily="34" charset="0"/>
                          <a:ea typeface="Calibri" panose="020F0502020204030204" pitchFamily="34" charset="0"/>
                          <a:cs typeface="Simplified Arabic" panose="02020603050405020304" pitchFamily="18" charset="-78"/>
                        </a:rPr>
                        <a:t>اتخاذ القرارات التشغيلية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7448200"/>
                  </a:ext>
                </a:extLst>
              </a:tr>
              <a:tr h="744082">
                <a:tc>
                  <a:txBody>
                    <a:bodyPr/>
                    <a:lstStyle/>
                    <a:p>
                      <a:pPr algn="ctr" rtl="1">
                        <a:lnSpc>
                          <a:spcPct val="107000"/>
                        </a:lnSpc>
                        <a:spcAft>
                          <a:spcPts val="0"/>
                        </a:spcAft>
                        <a:tabLst>
                          <a:tab pos="4040505" algn="l"/>
                        </a:tabLst>
                      </a:pPr>
                      <a:r>
                        <a:rPr lang="ar-SA" sz="1400" b="1">
                          <a:effectLst/>
                          <a:latin typeface="Calibri" panose="020F0502020204030204" pitchFamily="34" charset="0"/>
                          <a:ea typeface="Calibri" panose="020F0502020204030204" pitchFamily="34" charset="0"/>
                          <a:cs typeface="Simplified Arabic" panose="02020603050405020304" pitchFamily="18" charset="-78"/>
                        </a:rPr>
                        <a:t>التكامل</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dirty="0">
                          <a:effectLst/>
                          <a:latin typeface="Calibri" panose="020F0502020204030204" pitchFamily="34" charset="0"/>
                          <a:ea typeface="Calibri" panose="020F0502020204030204" pitchFamily="34" charset="0"/>
                          <a:cs typeface="Simplified Arabic" panose="02020603050405020304" pitchFamily="18" charset="-78"/>
                        </a:rPr>
                        <a:t>تكامل تام مع كامل الوظائف التنظيمية الأخرى</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dirty="0">
                          <a:effectLst/>
                          <a:latin typeface="Calibri" panose="020F0502020204030204" pitchFamily="34" charset="0"/>
                          <a:ea typeface="Calibri" panose="020F0502020204030204" pitchFamily="34" charset="0"/>
                          <a:cs typeface="Simplified Arabic" panose="02020603050405020304" pitchFamily="18" charset="-78"/>
                        </a:rPr>
                        <a:t>تكامل يتراوح ما بين المتوسط والبسيط بين الوظائف التنظيمية المختلفة</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70080565"/>
                  </a:ext>
                </a:extLst>
              </a:tr>
              <a:tr h="744082">
                <a:tc>
                  <a:txBody>
                    <a:bodyPr/>
                    <a:lstStyle/>
                    <a:p>
                      <a:pPr algn="ctr" rtl="1">
                        <a:lnSpc>
                          <a:spcPct val="107000"/>
                        </a:lnSpc>
                        <a:spcAft>
                          <a:spcPts val="0"/>
                        </a:spcAft>
                        <a:tabLst>
                          <a:tab pos="4040505" algn="l"/>
                        </a:tabLst>
                      </a:pPr>
                      <a:r>
                        <a:rPr lang="ar-SA" sz="1400" b="1">
                          <a:effectLst/>
                          <a:latin typeface="Calibri" panose="020F0502020204030204" pitchFamily="34" charset="0"/>
                          <a:ea typeface="Calibri" panose="020F0502020204030204" pitchFamily="34" charset="0"/>
                          <a:cs typeface="Simplified Arabic" panose="02020603050405020304" pitchFamily="18" charset="-78"/>
                        </a:rPr>
                        <a:t>التنسيق</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a:effectLst/>
                          <a:latin typeface="Calibri" panose="020F0502020204030204" pitchFamily="34" charset="0"/>
                          <a:ea typeface="Calibri" panose="020F0502020204030204" pitchFamily="34" charset="0"/>
                          <a:cs typeface="Simplified Arabic" panose="02020603050405020304" pitchFamily="18" charset="-78"/>
                        </a:rPr>
                        <a:t>التنسيق بين كافة أنشطة الموارد البشرية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1">
                        <a:lnSpc>
                          <a:spcPct val="107000"/>
                        </a:lnSpc>
                        <a:spcAft>
                          <a:spcPts val="0"/>
                        </a:spcAft>
                        <a:tabLst>
                          <a:tab pos="4040505" algn="l"/>
                        </a:tabLst>
                      </a:pPr>
                      <a:r>
                        <a:rPr lang="ar-SA" sz="1400" dirty="0">
                          <a:effectLst/>
                          <a:latin typeface="Calibri" panose="020F0502020204030204" pitchFamily="34" charset="0"/>
                          <a:ea typeface="Calibri" panose="020F0502020204030204" pitchFamily="34" charset="0"/>
                          <a:cs typeface="Simplified Arabic" panose="02020603050405020304" pitchFamily="18" charset="-78"/>
                        </a:rPr>
                        <a:t>لا تتضمن أي نوع من التنسيق بين وظائف الموارد البشرية</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86080605"/>
                  </a:ext>
                </a:extLst>
              </a:tr>
            </a:tbl>
          </a:graphicData>
        </a:graphic>
      </p:graphicFrame>
    </p:spTree>
    <p:extLst>
      <p:ext uri="{BB962C8B-B14F-4D97-AF65-F5344CB8AC3E}">
        <p14:creationId xmlns:p14="http://schemas.microsoft.com/office/powerpoint/2010/main" val="1164498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rgbClr r="0" g="0" b="0"/>
          </a:lnRef>
          <a:fillRef idx="1002">
            <a:schemeClr val="lt1"/>
          </a:fillRef>
          <a:effectRef idx="0">
            <a:scrgbClr r="0" g="0" b="0"/>
          </a:effectRef>
          <a:fontRef idx="major"/>
        </p:style>
        <p:txBody>
          <a:bodyPr>
            <a:normAutofit/>
          </a:bodyPr>
          <a:lstStyle/>
          <a:p>
            <a:r>
              <a:rPr lang="ar-SA" sz="2800" b="1" dirty="0"/>
              <a:t>خصائص الإدارة الاستراتيجية للموارد البشرية</a:t>
            </a:r>
            <a:endParaRPr lang="fr-FR" sz="2800" dirty="0"/>
          </a:p>
        </p:txBody>
      </p:sp>
      <p:sp>
        <p:nvSpPr>
          <p:cNvPr id="3" name="Espace réservé du contenu 2"/>
          <p:cNvSpPr>
            <a:spLocks noGrp="1"/>
          </p:cNvSpPr>
          <p:nvPr>
            <p:ph idx="1"/>
          </p:nvPr>
        </p:nvSpPr>
        <p:spPr>
          <a:xfrm>
            <a:off x="469301" y="2289347"/>
            <a:ext cx="8229600" cy="512475"/>
          </a:xfrm>
          <a:solidFill>
            <a:schemeClr val="bg1">
              <a:lumMod val="95000"/>
            </a:schemeClr>
          </a:solidFill>
          <a:ln>
            <a:solidFill>
              <a:schemeClr val="bg1">
                <a:lumMod val="50000"/>
              </a:schemeClr>
            </a:solidFill>
          </a:ln>
        </p:spPr>
        <p:txBody>
          <a:bodyPr>
            <a:normAutofit/>
          </a:bodyPr>
          <a:lstStyle/>
          <a:p>
            <a:pPr marL="0" lvl="0" indent="0" algn="just" rtl="1">
              <a:spcBef>
                <a:spcPts val="0"/>
              </a:spcBef>
              <a:buClr>
                <a:srgbClr val="000000"/>
              </a:buClr>
              <a:buNone/>
              <a:tabLst>
                <a:tab pos="89535" algn="l"/>
                <a:tab pos="367030" algn="l"/>
                <a:tab pos="4040505" algn="l"/>
              </a:tabLst>
            </a:pPr>
            <a:r>
              <a:rPr lang="ar-SA" sz="2200" dirty="0">
                <a:latin typeface="Calibri" panose="020F0502020204030204" pitchFamily="34" charset="0"/>
                <a:ea typeface="Felix Titling" panose="04060505060202020A04" pitchFamily="82" charset="0"/>
                <a:cs typeface="Simplified Arabic" panose="02020603050405020304" pitchFamily="18" charset="-78"/>
              </a:rPr>
              <a:t>الاهتمام بالبيئة الخارجية المحيطة بالمنظمة </a:t>
            </a:r>
            <a:r>
              <a:rPr lang="ar-DZ" sz="2200" dirty="0" smtClean="0">
                <a:latin typeface="Calibri" panose="020F0502020204030204" pitchFamily="34" charset="0"/>
                <a:ea typeface="Felix Titling" panose="04060505060202020A04" pitchFamily="82" charset="0"/>
                <a:cs typeface="Simplified Arabic" panose="02020603050405020304" pitchFamily="18" charset="-78"/>
              </a:rPr>
              <a:t>وبيئتها الداخلية</a:t>
            </a:r>
            <a:r>
              <a:rPr lang="ar-SA" sz="2200" dirty="0">
                <a:latin typeface="Simplified Arabic" panose="02020603050405020304" pitchFamily="18" charset="-78"/>
                <a:cs typeface="Simplified Arabic" panose="02020603050405020304" pitchFamily="18" charset="-78"/>
              </a:rPr>
              <a:t>.</a:t>
            </a:r>
            <a:endParaRPr lang="fr-FR" sz="2200" dirty="0">
              <a:latin typeface="Simplified Arabic" panose="02020603050405020304" pitchFamily="18" charset="-78"/>
              <a:cs typeface="Simplified Arabic" panose="02020603050405020304" pitchFamily="18" charset="-78"/>
            </a:endParaRPr>
          </a:p>
          <a:p>
            <a:pPr marL="0" indent="0">
              <a:buNone/>
            </a:pPr>
            <a:endParaRPr lang="fr-FR" dirty="0"/>
          </a:p>
        </p:txBody>
      </p:sp>
      <p:sp>
        <p:nvSpPr>
          <p:cNvPr id="4" name="Espace réservé du contenu 2"/>
          <p:cNvSpPr txBox="1">
            <a:spLocks/>
          </p:cNvSpPr>
          <p:nvPr/>
        </p:nvSpPr>
        <p:spPr>
          <a:xfrm>
            <a:off x="469301" y="3030321"/>
            <a:ext cx="8229600" cy="686711"/>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9535" algn="l"/>
                <a:tab pos="367030" algn="l"/>
                <a:tab pos="4040505" algn="l"/>
              </a:tabLst>
            </a:pPr>
            <a:r>
              <a:rPr lang="ar-SA" sz="2900" dirty="0">
                <a:latin typeface="Simplified Arabic" panose="02020603050405020304" pitchFamily="18" charset="-78"/>
                <a:cs typeface="Simplified Arabic" panose="02020603050405020304" pitchFamily="18" charset="-78"/>
              </a:rPr>
              <a:t>النظر إلى إدارة الموارد البشرية على أنها أداة لتحسين مستويات الأداء التنظيمي وتنمية ثقافة تنظيمية معززة لهذا الأداء.</a:t>
            </a:r>
            <a:endParaRPr lang="fr-FR" sz="2900" dirty="0">
              <a:latin typeface="Simplified Arabic" panose="02020603050405020304" pitchFamily="18" charset="-78"/>
              <a:cs typeface="Simplified Arabic" panose="02020603050405020304" pitchFamily="18" charset="-78"/>
            </a:endParaRPr>
          </a:p>
          <a:p>
            <a:pPr marL="0" indent="0">
              <a:buFont typeface="Arial" pitchFamily="34" charset="0"/>
              <a:buNone/>
            </a:pPr>
            <a:endParaRPr lang="fr-FR" dirty="0"/>
          </a:p>
        </p:txBody>
      </p:sp>
      <p:sp>
        <p:nvSpPr>
          <p:cNvPr id="5" name="Espace réservé du contenu 2"/>
          <p:cNvSpPr txBox="1">
            <a:spLocks/>
          </p:cNvSpPr>
          <p:nvPr/>
        </p:nvSpPr>
        <p:spPr>
          <a:xfrm>
            <a:off x="469301" y="1646013"/>
            <a:ext cx="8229600" cy="41483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spcBef>
                <a:spcPts val="0"/>
              </a:spcBef>
              <a:buClr>
                <a:srgbClr val="000000"/>
              </a:buClr>
              <a:buFont typeface="Arial" pitchFamily="34" charset="0"/>
              <a:buNone/>
              <a:tabLst>
                <a:tab pos="89535" algn="l"/>
                <a:tab pos="367030" algn="l"/>
                <a:tab pos="4040505" algn="l"/>
              </a:tabLst>
            </a:pPr>
            <a:r>
              <a:rPr lang="ar-SA" sz="2200" dirty="0" smtClean="0">
                <a:latin typeface="Simplified Arabic" panose="02020603050405020304" pitchFamily="18" charset="-78"/>
                <a:ea typeface="Felix Titling" panose="04060505060202020A04" pitchFamily="82" charset="0"/>
                <a:cs typeface="Simplified Arabic" panose="02020603050405020304" pitchFamily="18" charset="-78"/>
              </a:rPr>
              <a:t>الاهتمام بالجانب الاستراتيجي </a:t>
            </a:r>
            <a:r>
              <a:rPr lang="ar-SA" sz="2200" dirty="0" smtClean="0">
                <a:latin typeface="Simplified Arabic" panose="02020603050405020304" pitchFamily="18" charset="-78"/>
                <a:ea typeface="Felix Titling" panose="04060505060202020A04" pitchFamily="82" charset="0"/>
                <a:cs typeface="Simplified Arabic" panose="02020603050405020304" pitchFamily="18" charset="-78"/>
              </a:rPr>
              <a:t>عند </a:t>
            </a:r>
            <a:r>
              <a:rPr lang="ar-SA" sz="2200" dirty="0" smtClean="0">
                <a:latin typeface="Simplified Arabic" panose="02020603050405020304" pitchFamily="18" charset="-78"/>
                <a:ea typeface="Felix Titling" panose="04060505060202020A04" pitchFamily="82" charset="0"/>
                <a:cs typeface="Simplified Arabic" panose="02020603050405020304" pitchFamily="18" charset="-78"/>
              </a:rPr>
              <a:t>إدارة الموارد البشرية في المنظمة</a:t>
            </a:r>
            <a:r>
              <a:rPr lang="ar-SA" sz="2000" dirty="0" smtClean="0">
                <a:latin typeface="Simplified Arabic" panose="02020603050405020304" pitchFamily="18" charset="-78"/>
                <a:ea typeface="Felix Titling" panose="04060505060202020A04" pitchFamily="82" charset="0"/>
                <a:cs typeface="Simplified Arabic" panose="02020603050405020304" pitchFamily="18" charset="-78"/>
              </a:rPr>
              <a:t>.</a:t>
            </a:r>
            <a:endParaRPr lang="fr-FR" sz="2000" dirty="0" smtClean="0">
              <a:latin typeface="Simplified Arabic" panose="02020603050405020304" pitchFamily="18" charset="-78"/>
              <a:ea typeface="Felix Titling" panose="04060505060202020A04" pitchFamily="82" charset="0"/>
              <a:cs typeface="Simplified Arabic" panose="02020603050405020304" pitchFamily="18" charset="-78"/>
            </a:endParaRPr>
          </a:p>
          <a:p>
            <a:pPr marL="0" indent="0" algn="r" rtl="1">
              <a:buFont typeface="Arial" pitchFamily="34" charset="0"/>
              <a:buNone/>
            </a:pPr>
            <a:endParaRPr lang="fr-FR" dirty="0"/>
          </a:p>
        </p:txBody>
      </p:sp>
      <p:sp>
        <p:nvSpPr>
          <p:cNvPr id="6" name="Espace réservé du contenu 2"/>
          <p:cNvSpPr txBox="1">
            <a:spLocks/>
          </p:cNvSpPr>
          <p:nvPr/>
        </p:nvSpPr>
        <p:spPr>
          <a:xfrm>
            <a:off x="470251" y="3945531"/>
            <a:ext cx="8229600" cy="720080"/>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None/>
            </a:pPr>
            <a:r>
              <a:rPr lang="ar-SA" sz="2400" dirty="0">
                <a:latin typeface="Simplified Arabic" panose="02020603050405020304" pitchFamily="18" charset="-78"/>
                <a:cs typeface="Simplified Arabic" panose="02020603050405020304" pitchFamily="18" charset="-78"/>
              </a:rPr>
              <a:t>الربط بين الإدارة الاستراتيجية للموارد البشرية والاستراتيجية العامة للمنظمة وتحقيق التكامل بينهما.</a:t>
            </a:r>
            <a:endParaRPr lang="fr-FR" sz="2400" dirty="0">
              <a:latin typeface="Simplified Arabic" panose="02020603050405020304" pitchFamily="18" charset="-78"/>
              <a:cs typeface="Simplified Arabic" panose="02020603050405020304" pitchFamily="18" charset="-78"/>
            </a:endParaRPr>
          </a:p>
          <a:p>
            <a:pPr marL="0" indent="0">
              <a:buFont typeface="Arial" pitchFamily="34" charset="0"/>
              <a:buNone/>
            </a:pPr>
            <a:endParaRPr lang="fr-FR" dirty="0"/>
          </a:p>
        </p:txBody>
      </p:sp>
      <p:sp>
        <p:nvSpPr>
          <p:cNvPr id="7" name="Espace réservé du contenu 2"/>
          <p:cNvSpPr txBox="1">
            <a:spLocks/>
          </p:cNvSpPr>
          <p:nvPr/>
        </p:nvSpPr>
        <p:spPr>
          <a:xfrm>
            <a:off x="469301" y="4888287"/>
            <a:ext cx="8229600" cy="585517"/>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None/>
            </a:pPr>
            <a:r>
              <a:rPr lang="ar-SA" sz="2200" dirty="0"/>
              <a:t>النظر للموارد البشرية باعتبارها موردا استراتيجيا.</a:t>
            </a:r>
            <a:endParaRPr lang="fr-FR" sz="2200" dirty="0"/>
          </a:p>
          <a:p>
            <a:pPr marL="0" indent="0">
              <a:buFont typeface="Arial" pitchFamily="34" charset="0"/>
              <a:buNone/>
            </a:pPr>
            <a:endParaRPr lang="fr-FR" dirty="0"/>
          </a:p>
        </p:txBody>
      </p:sp>
    </p:spTree>
    <p:extLst>
      <p:ext uri="{BB962C8B-B14F-4D97-AF65-F5344CB8AC3E}">
        <p14:creationId xmlns:p14="http://schemas.microsoft.com/office/powerpoint/2010/main" val="126164434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785</Words>
  <Application>Microsoft Office PowerPoint</Application>
  <PresentationFormat>Affichage à l'écran (4:3)</PresentationFormat>
  <Paragraphs>64</Paragraphs>
  <Slides>10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Andalus</vt:lpstr>
      <vt:lpstr>Arial</vt:lpstr>
      <vt:lpstr>Calibri</vt:lpstr>
      <vt:lpstr>Felix Titling</vt:lpstr>
      <vt:lpstr>Simplified Arabic</vt:lpstr>
      <vt:lpstr>Times New Roman</vt:lpstr>
      <vt:lpstr>Thème Office</vt:lpstr>
      <vt:lpstr>  وزارة التعليم العالي والبحث العلمي المركز الجامعي عبد الحفيظ بوالصوف – ميلة معهد العلوم الاقتصادية والتجارية وعلوم التسيير </vt:lpstr>
      <vt:lpstr>Présentation PowerPoint</vt:lpstr>
      <vt:lpstr>أهداف المحاضرة الأولى</vt:lpstr>
      <vt:lpstr>تمهيد</vt:lpstr>
      <vt:lpstr>مدخل مفاهيمي</vt:lpstr>
      <vt:lpstr>Présentation PowerPoint</vt:lpstr>
      <vt:lpstr>تعريف الإدارة الاستراتيجية للموارد البشرية</vt:lpstr>
      <vt:lpstr>أوجه الاختلاف بين إدارة الموارد البشرية والإدارة الاستراتيجية للموارد البشرية</vt:lpstr>
      <vt:lpstr>خصائص الإدارة الاستراتيجية للموارد البشرية</vt:lpstr>
      <vt:lpstr>أهمية الإدارة الاستراتيجية للموارد البشرية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23</cp:revision>
  <dcterms:created xsi:type="dcterms:W3CDTF">2023-05-19T12:07:43Z</dcterms:created>
  <dcterms:modified xsi:type="dcterms:W3CDTF">2023-05-20T05:07:37Z</dcterms:modified>
</cp:coreProperties>
</file>