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365" r:id="rId2"/>
    <p:sldId id="268" r:id="rId3"/>
    <p:sldId id="271" r:id="rId4"/>
    <p:sldId id="272" r:id="rId5"/>
    <p:sldId id="304" r:id="rId6"/>
    <p:sldId id="305" r:id="rId7"/>
    <p:sldId id="306" r:id="rId8"/>
    <p:sldId id="307" r:id="rId9"/>
    <p:sldId id="309" r:id="rId10"/>
    <p:sldId id="311" r:id="rId11"/>
    <p:sldId id="313" r:id="rId12"/>
    <p:sldId id="315" r:id="rId13"/>
    <p:sldId id="317" r:id="rId14"/>
    <p:sldId id="319" r:id="rId15"/>
    <p:sldId id="320" r:id="rId16"/>
    <p:sldId id="321" r:id="rId17"/>
    <p:sldId id="322" r:id="rId18"/>
    <p:sldId id="323" r:id="rId19"/>
    <p:sldId id="325" r:id="rId20"/>
    <p:sldId id="326" r:id="rId21"/>
    <p:sldId id="327" r:id="rId22"/>
    <p:sldId id="328" r:id="rId23"/>
    <p:sldId id="329" r:id="rId24"/>
    <p:sldId id="333" r:id="rId25"/>
    <p:sldId id="335" r:id="rId26"/>
    <p:sldId id="338" r:id="rId27"/>
    <p:sldId id="340" r:id="rId28"/>
    <p:sldId id="341" r:id="rId29"/>
    <p:sldId id="343" r:id="rId30"/>
    <p:sldId id="344" r:id="rId31"/>
    <p:sldId id="345" r:id="rId32"/>
    <p:sldId id="346" r:id="rId33"/>
    <p:sldId id="347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63" r:id="rId42"/>
  </p:sldIdLst>
  <p:sldSz cx="4622800" cy="3467100"/>
  <p:notesSz cx="4622800" cy="3467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4" d="100"/>
          <a:sy n="124" d="100"/>
        </p:scale>
        <p:origin x="-1626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17377" y="886037"/>
            <a:ext cx="2600326" cy="924560"/>
          </a:xfrm>
        </p:spPr>
        <p:txBody>
          <a:bodyPr rtlCol="0" anchor="b">
            <a:normAutofit/>
          </a:bodyPr>
          <a:lstStyle>
            <a:lvl1pPr algn="l" rtl="0">
              <a:defRPr sz="2300"/>
            </a:lvl1pPr>
          </a:lstStyle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7377" y="1887643"/>
            <a:ext cx="2600326" cy="46228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000"/>
            </a:lvl1pPr>
            <a:lvl2pPr marL="194127" indent="0" algn="ctr" rtl="0">
              <a:buNone/>
              <a:defRPr sz="800"/>
            </a:lvl2pPr>
            <a:lvl3pPr marL="388254" indent="0" algn="ctr" rtl="0">
              <a:buNone/>
              <a:defRPr sz="800"/>
            </a:lvl3pPr>
            <a:lvl4pPr marL="582381" indent="0" algn="ctr" rtl="0">
              <a:buNone/>
              <a:defRPr sz="700"/>
            </a:lvl4pPr>
            <a:lvl5pPr marL="776508" indent="0" algn="ctr" rtl="0">
              <a:buNone/>
              <a:defRPr sz="700"/>
            </a:lvl5pPr>
            <a:lvl6pPr marL="970636" indent="0" algn="ctr" rtl="0">
              <a:buNone/>
              <a:defRPr sz="700"/>
            </a:lvl6pPr>
            <a:lvl7pPr marL="1164763" indent="0" algn="ctr" rtl="0">
              <a:buNone/>
              <a:defRPr sz="700"/>
            </a:lvl7pPr>
            <a:lvl8pPr marL="1358890" indent="0" algn="ctr" rtl="0">
              <a:buNone/>
              <a:defRPr sz="700"/>
            </a:lvl8pPr>
            <a:lvl9pPr marL="1553017" indent="0" algn="ctr" rtl="0">
              <a:buNone/>
              <a:defRPr sz="700"/>
            </a:lvl9pPr>
          </a:lstStyle>
          <a:p>
            <a:pPr rtl="0"/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3437606" y="213139"/>
            <a:ext cx="866775" cy="953229"/>
          </a:xfrm>
        </p:spPr>
        <p:txBody>
          <a:bodyPr rtlCol="0">
            <a:normAutofit/>
          </a:bodyPr>
          <a:lstStyle>
            <a:lvl1pPr algn="l" rtl="0">
              <a:defRPr sz="1000"/>
            </a:lvl1pPr>
          </a:lstStyle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grpSp>
        <p:nvGrpSpPr>
          <p:cNvPr id="3" name="Groupe 83"/>
          <p:cNvGrpSpPr>
            <a:grpSpLocks noChangeAspect="1"/>
          </p:cNvGrpSpPr>
          <p:nvPr/>
        </p:nvGrpSpPr>
        <p:grpSpPr>
          <a:xfrm rot="16200000" flipV="1">
            <a:off x="-215352" y="836081"/>
            <a:ext cx="2554908" cy="167282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97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7"/>
          </p:nvPr>
        </p:nvSpPr>
        <p:spPr>
          <a:xfrm>
            <a:off x="318801" y="515764"/>
            <a:ext cx="1473518" cy="2311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grpSp>
        <p:nvGrpSpPr>
          <p:cNvPr id="4" name="Groupe 97"/>
          <p:cNvGrpSpPr/>
          <p:nvPr/>
        </p:nvGrpSpPr>
        <p:grpSpPr>
          <a:xfrm>
            <a:off x="2018111" y="161362"/>
            <a:ext cx="1285226" cy="137047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0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11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2103154" y="267744"/>
            <a:ext cx="1134985" cy="116547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grpSp>
        <p:nvGrpSpPr>
          <p:cNvPr id="5" name="Groupe 111"/>
          <p:cNvGrpSpPr/>
          <p:nvPr/>
        </p:nvGrpSpPr>
        <p:grpSpPr>
          <a:xfrm>
            <a:off x="2018111" y="1640851"/>
            <a:ext cx="1285226" cy="137047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25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9"/>
          </p:nvPr>
        </p:nvSpPr>
        <p:spPr>
          <a:xfrm>
            <a:off x="2103154" y="1747234"/>
            <a:ext cx="1134985" cy="116547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26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3437606" y="1256302"/>
            <a:ext cx="866775" cy="1642413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679"/>
              </a:spcBef>
              <a:buNone/>
              <a:defRPr sz="700"/>
            </a:lvl1pPr>
            <a:lvl2pPr marL="194127" indent="0" algn="l" rtl="0">
              <a:buNone/>
              <a:defRPr sz="600"/>
            </a:lvl2pPr>
            <a:lvl3pPr marL="388254" indent="0" algn="l" rtl="0">
              <a:buNone/>
              <a:defRPr sz="500"/>
            </a:lvl3pPr>
            <a:lvl4pPr marL="582381" indent="0" algn="l" rtl="0">
              <a:buNone/>
              <a:defRPr sz="400"/>
            </a:lvl4pPr>
            <a:lvl5pPr marL="776508" indent="0" algn="l" rtl="0">
              <a:buNone/>
              <a:defRPr sz="400"/>
            </a:lvl5pPr>
            <a:lvl6pPr marL="970636" indent="0" algn="l" rtl="0">
              <a:buNone/>
              <a:defRPr sz="400"/>
            </a:lvl6pPr>
            <a:lvl7pPr marL="1164763" indent="0" algn="l" rtl="0">
              <a:buNone/>
              <a:defRPr sz="400"/>
            </a:lvl7pPr>
            <a:lvl8pPr marL="1358890" indent="0" algn="l" rtl="0">
              <a:buNone/>
              <a:defRPr sz="400"/>
            </a:lvl8pPr>
            <a:lvl9pPr marL="1553017" indent="0" algn="l" rtl="0">
              <a:buNone/>
              <a:defRPr sz="4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405801-45BA-4E16-B90B-05CB4F3B494B}" type="datetime1">
              <a:rPr lang="fr-FR" smtClean="0"/>
              <a:pPr/>
              <a:t>24/10/2021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8198" y="672564"/>
            <a:ext cx="1456182" cy="1063244"/>
          </a:xfrm>
        </p:spPr>
        <p:txBody>
          <a:bodyPr rtlCol="0" anchor="b">
            <a:normAutofit/>
          </a:bodyPr>
          <a:lstStyle>
            <a:lvl1pPr algn="l" rtl="0">
              <a:defRPr sz="1500"/>
            </a:lvl1pPr>
          </a:lstStyle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7216" y="462280"/>
            <a:ext cx="2340293" cy="2542540"/>
          </a:xfrm>
        </p:spPr>
        <p:txBody>
          <a:bodyPr rtlCol="0">
            <a:normAutofit/>
          </a:bodyPr>
          <a:lstStyle>
            <a:lvl1pPr algn="l" rtl="0">
              <a:defRPr sz="1000"/>
            </a:lvl1pPr>
            <a:lvl2pPr algn="l" rtl="0">
              <a:defRPr sz="800"/>
            </a:lvl2pPr>
            <a:lvl3pPr algn="l" rtl="0">
              <a:defRPr sz="800"/>
            </a:lvl3pPr>
            <a:lvl4pPr algn="l" rtl="0">
              <a:defRPr sz="700"/>
            </a:lvl4pPr>
            <a:lvl5pPr algn="l" rtl="0">
              <a:defRPr sz="700"/>
            </a:lvl5pPr>
            <a:lvl6pPr algn="l" rtl="0">
              <a:defRPr sz="800"/>
            </a:lvl6pPr>
            <a:lvl7pPr algn="l" rtl="0">
              <a:defRPr sz="800"/>
            </a:lvl7pPr>
            <a:lvl8pPr algn="l" rtl="0">
              <a:defRPr sz="800"/>
            </a:lvl8pPr>
            <a:lvl9pPr algn="l" rtl="0">
              <a:defRPr sz="8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2848198" y="1797514"/>
            <a:ext cx="1456182" cy="1207306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800"/>
            </a:lvl1pPr>
            <a:lvl2pPr marL="194127" indent="0" algn="l" rtl="0">
              <a:buNone/>
              <a:defRPr sz="600"/>
            </a:lvl2pPr>
            <a:lvl3pPr marL="388254" indent="0" algn="l" rtl="0">
              <a:buNone/>
              <a:defRPr sz="500"/>
            </a:lvl3pPr>
            <a:lvl4pPr marL="582381" indent="0" algn="l" rtl="0">
              <a:buNone/>
              <a:defRPr sz="400"/>
            </a:lvl4pPr>
            <a:lvl5pPr marL="776508" indent="0" algn="l" rtl="0">
              <a:buNone/>
              <a:defRPr sz="400"/>
            </a:lvl5pPr>
            <a:lvl6pPr marL="970636" indent="0" algn="l" rtl="0">
              <a:buNone/>
              <a:defRPr sz="400"/>
            </a:lvl6pPr>
            <a:lvl7pPr marL="1164763" indent="0" algn="l" rtl="0">
              <a:buNone/>
              <a:defRPr sz="400"/>
            </a:lvl7pPr>
            <a:lvl8pPr marL="1358890" indent="0" algn="l" rtl="0">
              <a:buNone/>
              <a:defRPr sz="400"/>
            </a:lvl8pPr>
            <a:lvl9pPr marL="1553017" indent="0" algn="l" rtl="0">
              <a:buNone/>
              <a:defRPr sz="4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403893" y="3043344"/>
            <a:ext cx="288925" cy="11557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3062003" y="3043344"/>
            <a:ext cx="529415" cy="115570"/>
          </a:xfrm>
        </p:spPr>
        <p:txBody>
          <a:bodyPr rtlCol="0"/>
          <a:lstStyle>
            <a:lvl1pPr>
              <a:defRPr/>
            </a:lvl1pPr>
          </a:lstStyle>
          <a:p>
            <a:fld id="{5D402225-A0BB-4261-999F-CF28F5F94268}" type="datetime1">
              <a:rPr lang="fr-FR" smtClean="0"/>
              <a:pPr/>
              <a:t>24/10/2021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841055" y="672564"/>
            <a:ext cx="1456182" cy="1063244"/>
          </a:xfrm>
        </p:spPr>
        <p:txBody>
          <a:bodyPr rtlCol="0" anchor="b">
            <a:normAutofit/>
          </a:bodyPr>
          <a:lstStyle>
            <a:lvl1pPr algn="l" rtl="0">
              <a:defRPr sz="1500"/>
            </a:lvl1pPr>
          </a:lstStyle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grpSp>
        <p:nvGrpSpPr>
          <p:cNvPr id="8" name="Groupe 7"/>
          <p:cNvGrpSpPr/>
          <p:nvPr/>
        </p:nvGrpSpPr>
        <p:grpSpPr>
          <a:xfrm>
            <a:off x="225811" y="395041"/>
            <a:ext cx="2439330" cy="2554908"/>
            <a:chOff x="5162444" y="781398"/>
            <a:chExt cx="6433398" cy="5053665"/>
          </a:xfrm>
        </p:grpSpPr>
        <p:sp>
          <p:nvSpPr>
            <p:cNvPr id="9" name="Forme libre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" name="Forme libre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e libre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" name="Forme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sp>
          <p:nvSpPr>
            <p:cNvPr id="12" name="Forme libre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317216" y="521326"/>
            <a:ext cx="2253615" cy="23114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1400"/>
            </a:lvl1pPr>
            <a:lvl2pPr marL="194127" indent="0" algn="l" rtl="0">
              <a:buNone/>
              <a:defRPr sz="1200"/>
            </a:lvl2pPr>
            <a:lvl3pPr marL="388254" indent="0" algn="l" rtl="0">
              <a:buNone/>
              <a:defRPr sz="1000"/>
            </a:lvl3pPr>
            <a:lvl4pPr marL="582381" indent="0" algn="l" rtl="0">
              <a:buNone/>
              <a:defRPr sz="800"/>
            </a:lvl4pPr>
            <a:lvl5pPr marL="776508" indent="0" algn="l" rtl="0">
              <a:buNone/>
              <a:defRPr sz="800"/>
            </a:lvl5pPr>
            <a:lvl6pPr marL="970636" indent="0" algn="l" rtl="0">
              <a:buNone/>
              <a:defRPr sz="800"/>
            </a:lvl6pPr>
            <a:lvl7pPr marL="1164763" indent="0" algn="l" rtl="0">
              <a:buNone/>
              <a:defRPr sz="800"/>
            </a:lvl7pPr>
            <a:lvl8pPr marL="1358890" indent="0" algn="l" rtl="0">
              <a:buNone/>
              <a:defRPr sz="800"/>
            </a:lvl8pPr>
            <a:lvl9pPr marL="1553017" indent="0" algn="l" rtl="0">
              <a:buNone/>
              <a:defRPr sz="800"/>
            </a:lvl9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2841055" y="1797514"/>
            <a:ext cx="1456182" cy="1096306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800"/>
            </a:lvl1pPr>
            <a:lvl2pPr marL="194127" indent="0" algn="l" rtl="0">
              <a:buNone/>
              <a:defRPr sz="600"/>
            </a:lvl2pPr>
            <a:lvl3pPr marL="388254" indent="0" algn="l" rtl="0">
              <a:buNone/>
              <a:defRPr sz="500"/>
            </a:lvl3pPr>
            <a:lvl4pPr marL="582381" indent="0" algn="l" rtl="0">
              <a:buNone/>
              <a:defRPr sz="400"/>
            </a:lvl4pPr>
            <a:lvl5pPr marL="776508" indent="0" algn="l" rtl="0">
              <a:buNone/>
              <a:defRPr sz="400"/>
            </a:lvl5pPr>
            <a:lvl6pPr marL="970636" indent="0" algn="l" rtl="0">
              <a:buNone/>
              <a:defRPr sz="400"/>
            </a:lvl6pPr>
            <a:lvl7pPr marL="1164763" indent="0" algn="l" rtl="0">
              <a:buNone/>
              <a:defRPr sz="400"/>
            </a:lvl7pPr>
            <a:lvl8pPr marL="1358890" indent="0" algn="l" rtl="0">
              <a:buNone/>
              <a:defRPr sz="400"/>
            </a:lvl8pPr>
            <a:lvl9pPr marL="1553017" indent="0" algn="l" rtl="0">
              <a:buNone/>
              <a:defRPr sz="4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E19890-E203-4F29-91EA-9D8FCF3B97FC}" type="datetime1">
              <a:rPr lang="fr-FR" smtClean="0"/>
              <a:pPr/>
              <a:t>24/10/2021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D71D5E-8FED-49D7-918A-BA1D8CCD7B9F}" type="datetime1">
              <a:rPr lang="fr-FR" smtClean="0"/>
              <a:pPr/>
              <a:t>24/10/2021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3649202" y="154094"/>
            <a:ext cx="655781" cy="2869988"/>
          </a:xfrm>
        </p:spPr>
        <p:txBody>
          <a:bodyPr vert="eaVert" rtlCol="0"/>
          <a:lstStyle/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7817" y="154094"/>
            <a:ext cx="3273600" cy="2869988"/>
          </a:xfrm>
        </p:spPr>
        <p:txBody>
          <a:bodyPr vert="eaVert" rtlCol="0"/>
          <a:lstStyle/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D6B917-7E14-4B31-A1D5-38C55D264C09}" type="datetime1">
              <a:rPr lang="fr-FR" smtClean="0"/>
              <a:pPr/>
              <a:t>24/10/2021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5D6175-BB73-49DE-94C2-615D1D73AF89}" type="datetime1">
              <a:rPr lang="fr-FR" smtClean="0"/>
              <a:pPr/>
              <a:t>24/10/2021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7378" y="924560"/>
            <a:ext cx="2600326" cy="924560"/>
          </a:xfrm>
        </p:spPr>
        <p:txBody>
          <a:bodyPr rtlCol="0" anchor="b">
            <a:normAutofit/>
          </a:bodyPr>
          <a:lstStyle>
            <a:lvl1pPr algn="l" rtl="0">
              <a:defRPr sz="1900"/>
            </a:lvl1pPr>
          </a:lstStyle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617377" y="1887643"/>
            <a:ext cx="2600326" cy="46228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194127" indent="0" algn="l" rtl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388254" indent="0" algn="l" rtl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582381" indent="0" algn="l" rtl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776508" indent="0" algn="l" rtl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970636" indent="0" algn="l" rtl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164763" indent="0" algn="l" rtl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358890" indent="0" algn="l" rtl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553017" indent="0" algn="l" rtl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03893" y="922955"/>
            <a:ext cx="1878615" cy="2117242"/>
          </a:xfrm>
        </p:spPr>
        <p:txBody>
          <a:bodyPr rtlCol="0"/>
          <a:lstStyle/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2340293" y="922955"/>
            <a:ext cx="1877411" cy="2117242"/>
          </a:xfrm>
        </p:spPr>
        <p:txBody>
          <a:bodyPr rtlCol="0"/>
          <a:lstStyle/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4F6FEE-9449-414B-97F1-D10EBE0251EA}" type="datetime1">
              <a:rPr lang="fr-FR" smtClean="0"/>
              <a:pPr/>
              <a:t>24/10/2021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5651" y="849921"/>
            <a:ext cx="1879168" cy="416533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000" b="1"/>
            </a:lvl1pPr>
            <a:lvl2pPr marL="194127" indent="0" algn="l" rtl="0">
              <a:buNone/>
              <a:defRPr sz="800" b="1"/>
            </a:lvl2pPr>
            <a:lvl3pPr marL="388254" indent="0" algn="l" rtl="0">
              <a:buNone/>
              <a:defRPr sz="800" b="1"/>
            </a:lvl3pPr>
            <a:lvl4pPr marL="582381" indent="0" algn="l" rtl="0">
              <a:buNone/>
              <a:defRPr sz="700" b="1"/>
            </a:lvl4pPr>
            <a:lvl5pPr marL="776508" indent="0" algn="l" rtl="0">
              <a:buNone/>
              <a:defRPr sz="700" b="1"/>
            </a:lvl5pPr>
            <a:lvl6pPr marL="970636" indent="0" algn="l" rtl="0">
              <a:buNone/>
              <a:defRPr sz="700" b="1"/>
            </a:lvl6pPr>
            <a:lvl7pPr marL="1164763" indent="0" algn="l" rtl="0">
              <a:buNone/>
              <a:defRPr sz="700" b="1"/>
            </a:lvl7pPr>
            <a:lvl8pPr marL="1358890" indent="0" algn="l" rtl="0">
              <a:buNone/>
              <a:defRPr sz="700" b="1"/>
            </a:lvl8pPr>
            <a:lvl9pPr marL="1553017" indent="0" algn="l" rtl="0">
              <a:buNone/>
              <a:defRPr sz="700" b="1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5651" y="1266455"/>
            <a:ext cx="1879168" cy="1757627"/>
          </a:xfrm>
        </p:spPr>
        <p:txBody>
          <a:bodyPr rtlCol="0"/>
          <a:lstStyle/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2340293" y="849921"/>
            <a:ext cx="1879168" cy="416533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000" b="1"/>
            </a:lvl1pPr>
            <a:lvl2pPr marL="194127" indent="0" algn="l" rtl="0">
              <a:buNone/>
              <a:defRPr sz="800" b="1"/>
            </a:lvl2pPr>
            <a:lvl3pPr marL="388254" indent="0" algn="l" rtl="0">
              <a:buNone/>
              <a:defRPr sz="800" b="1"/>
            </a:lvl3pPr>
            <a:lvl4pPr marL="582381" indent="0" algn="l" rtl="0">
              <a:buNone/>
              <a:defRPr sz="700" b="1"/>
            </a:lvl4pPr>
            <a:lvl5pPr marL="776508" indent="0" algn="l" rtl="0">
              <a:buNone/>
              <a:defRPr sz="700" b="1"/>
            </a:lvl5pPr>
            <a:lvl6pPr marL="970636" indent="0" algn="l" rtl="0">
              <a:buNone/>
              <a:defRPr sz="700" b="1"/>
            </a:lvl6pPr>
            <a:lvl7pPr marL="1164763" indent="0" algn="l" rtl="0">
              <a:buNone/>
              <a:defRPr sz="700" b="1"/>
            </a:lvl7pPr>
            <a:lvl8pPr marL="1358890" indent="0" algn="l" rtl="0">
              <a:buNone/>
              <a:defRPr sz="700" b="1"/>
            </a:lvl8pPr>
            <a:lvl9pPr marL="1553017" indent="0" algn="l" rtl="0">
              <a:buNone/>
              <a:defRPr sz="700" b="1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340293" y="1266455"/>
            <a:ext cx="1879168" cy="1757627"/>
          </a:xfrm>
        </p:spPr>
        <p:txBody>
          <a:bodyPr rtlCol="0"/>
          <a:lstStyle/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32E50F-0813-49A5-B43A-301177A5BFA8}" type="datetime1">
              <a:rPr lang="fr-FR" smtClean="0"/>
              <a:pPr/>
              <a:t>24/10/2021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910A9B-8775-4FA2-9053-97A28704979B}" type="datetime1">
              <a:rPr lang="fr-FR" smtClean="0"/>
              <a:pPr/>
              <a:t>24/10/2021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048D7F-F53C-490F-B39B-4D2B15AA61C8}" type="datetime1">
              <a:rPr lang="fr-FR" smtClean="0"/>
              <a:pPr/>
              <a:t>24/10/2021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403893" y="154093"/>
            <a:ext cx="3813811" cy="61483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grpSp>
        <p:nvGrpSpPr>
          <p:cNvPr id="3" name="Groupe 8"/>
          <p:cNvGrpSpPr/>
          <p:nvPr/>
        </p:nvGrpSpPr>
        <p:grpSpPr>
          <a:xfrm>
            <a:off x="399044" y="876406"/>
            <a:ext cx="1653357" cy="154196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6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7"/>
          </p:nvPr>
        </p:nvSpPr>
        <p:spPr>
          <a:xfrm>
            <a:off x="479656" y="960662"/>
            <a:ext cx="1492224" cy="1300155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9044" y="2495417"/>
            <a:ext cx="1656572" cy="50940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679"/>
              </a:spcBef>
              <a:buNone/>
              <a:defRPr sz="700"/>
            </a:lvl1pPr>
            <a:lvl2pPr marL="194127" indent="0" algn="l" rtl="0">
              <a:buNone/>
              <a:defRPr sz="600"/>
            </a:lvl2pPr>
            <a:lvl3pPr marL="388254" indent="0" algn="l" rtl="0">
              <a:buNone/>
              <a:defRPr sz="500"/>
            </a:lvl3pPr>
            <a:lvl4pPr marL="582381" indent="0" algn="l" rtl="0">
              <a:buNone/>
              <a:defRPr sz="400"/>
            </a:lvl4pPr>
            <a:lvl5pPr marL="776508" indent="0" algn="l" rtl="0">
              <a:buNone/>
              <a:defRPr sz="400"/>
            </a:lvl5pPr>
            <a:lvl6pPr marL="970636" indent="0" algn="l" rtl="0">
              <a:buNone/>
              <a:defRPr sz="400"/>
            </a:lvl6pPr>
            <a:lvl7pPr marL="1164763" indent="0" algn="l" rtl="0">
              <a:buNone/>
              <a:defRPr sz="400"/>
            </a:lvl7pPr>
            <a:lvl8pPr marL="1358890" indent="0" algn="l" rtl="0">
              <a:buNone/>
              <a:defRPr sz="400"/>
            </a:lvl8pPr>
            <a:lvl9pPr marL="1553017" indent="0" algn="l" rtl="0">
              <a:buNone/>
              <a:defRPr sz="4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grpSp>
        <p:nvGrpSpPr>
          <p:cNvPr id="4" name="Groupe 21"/>
          <p:cNvGrpSpPr/>
          <p:nvPr/>
        </p:nvGrpSpPr>
        <p:grpSpPr>
          <a:xfrm>
            <a:off x="2564347" y="876406"/>
            <a:ext cx="1653357" cy="154196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7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2644959" y="960662"/>
            <a:ext cx="1492224" cy="1300155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2556686" y="2495417"/>
            <a:ext cx="1656572" cy="50940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679"/>
              </a:spcBef>
              <a:buNone/>
              <a:defRPr sz="700"/>
            </a:lvl1pPr>
            <a:lvl2pPr marL="194127" indent="0" algn="l" rtl="0">
              <a:buNone/>
              <a:defRPr sz="600"/>
            </a:lvl2pPr>
            <a:lvl3pPr marL="388254" indent="0" algn="l" rtl="0">
              <a:buNone/>
              <a:defRPr sz="500"/>
            </a:lvl3pPr>
            <a:lvl4pPr marL="582381" indent="0" algn="l" rtl="0">
              <a:buNone/>
              <a:defRPr sz="400"/>
            </a:lvl4pPr>
            <a:lvl5pPr marL="776508" indent="0" algn="l" rtl="0">
              <a:buNone/>
              <a:defRPr sz="400"/>
            </a:lvl5pPr>
            <a:lvl6pPr marL="970636" indent="0" algn="l" rtl="0">
              <a:buNone/>
              <a:defRPr sz="400"/>
            </a:lvl6pPr>
            <a:lvl7pPr marL="1164763" indent="0" algn="l" rtl="0">
              <a:buNone/>
              <a:defRPr sz="400"/>
            </a:lvl7pPr>
            <a:lvl8pPr marL="1358890" indent="0" algn="l" rtl="0">
              <a:buNone/>
              <a:defRPr sz="400"/>
            </a:lvl8pPr>
            <a:lvl9pPr marL="1553017" indent="0" algn="l" rtl="0">
              <a:buNone/>
              <a:defRPr sz="4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1B75E-BFC9-4E45-91F6-B0A6FBA59631}" type="datetime1">
              <a:rPr lang="fr-FR" smtClean="0"/>
              <a:pPr/>
              <a:t>24/10/2021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grpSp>
        <p:nvGrpSpPr>
          <p:cNvPr id="3" name="Groupe 51"/>
          <p:cNvGrpSpPr>
            <a:grpSpLocks noChangeAspect="1"/>
          </p:cNvGrpSpPr>
          <p:nvPr/>
        </p:nvGrpSpPr>
        <p:grpSpPr>
          <a:xfrm rot="5400000">
            <a:off x="198904" y="1043629"/>
            <a:ext cx="1579025" cy="11715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9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9"/>
          </p:nvPr>
        </p:nvSpPr>
        <p:spPr>
          <a:xfrm>
            <a:off x="473643" y="922277"/>
            <a:ext cx="1029547" cy="140357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8351" y="2501188"/>
            <a:ext cx="1040130" cy="46228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679"/>
              </a:spcBef>
              <a:buNone/>
              <a:defRPr sz="700"/>
            </a:lvl1pPr>
            <a:lvl2pPr marL="194127" indent="0" algn="l" rtl="0">
              <a:buNone/>
              <a:defRPr sz="600"/>
            </a:lvl2pPr>
            <a:lvl3pPr marL="388254" indent="0" algn="l" rtl="0">
              <a:buNone/>
              <a:defRPr sz="500"/>
            </a:lvl3pPr>
            <a:lvl4pPr marL="582381" indent="0" algn="l" rtl="0">
              <a:buNone/>
              <a:defRPr sz="400"/>
            </a:lvl4pPr>
            <a:lvl5pPr marL="776508" indent="0" algn="l" rtl="0">
              <a:buNone/>
              <a:defRPr sz="400"/>
            </a:lvl5pPr>
            <a:lvl6pPr marL="970636" indent="0" algn="l" rtl="0">
              <a:buNone/>
              <a:defRPr sz="400"/>
            </a:lvl6pPr>
            <a:lvl7pPr marL="1164763" indent="0" algn="l" rtl="0">
              <a:buNone/>
              <a:defRPr sz="400"/>
            </a:lvl7pPr>
            <a:lvl8pPr marL="1358890" indent="0" algn="l" rtl="0">
              <a:buNone/>
              <a:defRPr sz="400"/>
            </a:lvl8pPr>
            <a:lvl9pPr marL="1553017" indent="0" algn="l" rtl="0">
              <a:buNone/>
              <a:defRPr sz="4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grpSp>
        <p:nvGrpSpPr>
          <p:cNvPr id="4" name="Groupe 83"/>
          <p:cNvGrpSpPr>
            <a:grpSpLocks noChangeAspect="1"/>
          </p:cNvGrpSpPr>
          <p:nvPr/>
        </p:nvGrpSpPr>
        <p:grpSpPr>
          <a:xfrm rot="5400000">
            <a:off x="1515369" y="1043629"/>
            <a:ext cx="1579025" cy="11715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8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8"/>
          </p:nvPr>
        </p:nvSpPr>
        <p:spPr>
          <a:xfrm>
            <a:off x="1790017" y="922277"/>
            <a:ext cx="1029729" cy="140357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2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1784816" y="2501188"/>
            <a:ext cx="1040130" cy="46228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679"/>
              </a:spcBef>
              <a:buNone/>
              <a:defRPr sz="700"/>
            </a:lvl1pPr>
            <a:lvl2pPr marL="194127" indent="0" algn="l" rtl="0">
              <a:buNone/>
              <a:defRPr sz="600"/>
            </a:lvl2pPr>
            <a:lvl3pPr marL="388254" indent="0" algn="l" rtl="0">
              <a:buNone/>
              <a:defRPr sz="500"/>
            </a:lvl3pPr>
            <a:lvl4pPr marL="582381" indent="0" algn="l" rtl="0">
              <a:buNone/>
              <a:defRPr sz="400"/>
            </a:lvl4pPr>
            <a:lvl5pPr marL="776508" indent="0" algn="l" rtl="0">
              <a:buNone/>
              <a:defRPr sz="400"/>
            </a:lvl5pPr>
            <a:lvl6pPr marL="970636" indent="0" algn="l" rtl="0">
              <a:buNone/>
              <a:defRPr sz="400"/>
            </a:lvl6pPr>
            <a:lvl7pPr marL="1164763" indent="0" algn="l" rtl="0">
              <a:buNone/>
              <a:defRPr sz="400"/>
            </a:lvl7pPr>
            <a:lvl8pPr marL="1358890" indent="0" algn="l" rtl="0">
              <a:buNone/>
              <a:defRPr sz="400"/>
            </a:lvl8pPr>
            <a:lvl9pPr marL="1553017" indent="0" algn="l" rtl="0">
              <a:buNone/>
              <a:defRPr sz="4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grpSp>
        <p:nvGrpSpPr>
          <p:cNvPr id="5" name="Groupe 96"/>
          <p:cNvGrpSpPr>
            <a:grpSpLocks noChangeAspect="1"/>
          </p:cNvGrpSpPr>
          <p:nvPr/>
        </p:nvGrpSpPr>
        <p:grpSpPr>
          <a:xfrm rot="5400000">
            <a:off x="2843163" y="1043629"/>
            <a:ext cx="1579025" cy="11715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9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80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20"/>
          </p:nvPr>
        </p:nvSpPr>
        <p:spPr>
          <a:xfrm>
            <a:off x="3117811" y="922277"/>
            <a:ext cx="1029729" cy="140357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3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3112610" y="2501188"/>
            <a:ext cx="1040130" cy="46228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679"/>
              </a:spcBef>
              <a:buNone/>
              <a:defRPr sz="700"/>
            </a:lvl1pPr>
            <a:lvl2pPr marL="194127" indent="0" algn="l" rtl="0">
              <a:buNone/>
              <a:defRPr sz="600"/>
            </a:lvl2pPr>
            <a:lvl3pPr marL="388254" indent="0" algn="l" rtl="0">
              <a:buNone/>
              <a:defRPr sz="500"/>
            </a:lvl3pPr>
            <a:lvl4pPr marL="582381" indent="0" algn="l" rtl="0">
              <a:buNone/>
              <a:defRPr sz="400"/>
            </a:lvl4pPr>
            <a:lvl5pPr marL="776508" indent="0" algn="l" rtl="0">
              <a:buNone/>
              <a:defRPr sz="400"/>
            </a:lvl5pPr>
            <a:lvl6pPr marL="970636" indent="0" algn="l" rtl="0">
              <a:buNone/>
              <a:defRPr sz="400"/>
            </a:lvl6pPr>
            <a:lvl7pPr marL="1164763" indent="0" algn="l" rtl="0">
              <a:buNone/>
              <a:defRPr sz="400"/>
            </a:lvl7pPr>
            <a:lvl8pPr marL="1358890" indent="0" algn="l" rtl="0">
              <a:buNone/>
              <a:defRPr sz="400"/>
            </a:lvl8pPr>
            <a:lvl9pPr marL="1553017" indent="0" algn="l" rtl="0">
              <a:buNone/>
              <a:defRPr sz="4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B85032-1B3C-4C66-B6F6-444778CB4E74}" type="datetime1">
              <a:rPr lang="fr-FR" smtClean="0"/>
              <a:pPr/>
              <a:t>24/10/2021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403893" y="154094"/>
            <a:ext cx="3813811" cy="616373"/>
          </a:xfrm>
          <a:prstGeom prst="rect">
            <a:avLst/>
          </a:prstGeom>
        </p:spPr>
        <p:txBody>
          <a:bodyPr vert="horz" lIns="38825" tIns="19413" rIns="38825" bIns="19413" rtlCol="0" anchor="b">
            <a:normAutofit/>
          </a:bodyPr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403894" y="886037"/>
            <a:ext cx="3813810" cy="2138045"/>
          </a:xfrm>
          <a:prstGeom prst="rect">
            <a:avLst/>
          </a:prstGeom>
        </p:spPr>
        <p:txBody>
          <a:bodyPr vert="horz" lIns="38825" tIns="19413" rIns="38825" bIns="19413" rtlCol="0">
            <a:normAutofit/>
          </a:bodyPr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03893" y="3043344"/>
            <a:ext cx="288925" cy="115570"/>
          </a:xfrm>
          <a:prstGeom prst="rect">
            <a:avLst/>
          </a:prstGeom>
        </p:spPr>
        <p:txBody>
          <a:bodyPr vert="horz" lIns="38825" tIns="19413" rIns="38825" bIns="19413" rtlCol="0" anchor="ctr"/>
          <a:lstStyle>
            <a:lvl1pPr algn="l" rtl="0">
              <a:defRPr sz="5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0603" y="3043344"/>
            <a:ext cx="2253615" cy="115570"/>
          </a:xfrm>
          <a:prstGeom prst="rect">
            <a:avLst/>
          </a:prstGeom>
        </p:spPr>
        <p:txBody>
          <a:bodyPr vert="horz" lIns="38825" tIns="19413" rIns="38825" bIns="19413" rtlCol="0" anchor="ctr"/>
          <a:lstStyle>
            <a:lvl1pPr algn="l" rtl="0">
              <a:defRPr sz="50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3062003" y="3043344"/>
            <a:ext cx="529415" cy="115570"/>
          </a:xfrm>
          <a:prstGeom prst="rect">
            <a:avLst/>
          </a:prstGeom>
        </p:spPr>
        <p:txBody>
          <a:bodyPr vert="horz" lIns="38825" tIns="19413" rIns="38825" bIns="19413" rtlCol="0" anchor="ctr"/>
          <a:lstStyle>
            <a:lvl1pPr algn="l" rtl="0">
              <a:defRPr sz="500">
                <a:solidFill>
                  <a:schemeClr val="tx1"/>
                </a:solidFill>
              </a:defRPr>
            </a:lvl1pPr>
          </a:lstStyle>
          <a:p>
            <a:fld id="{AE8FE1FB-D325-4094-B07B-EA12C6CC1C7D}" type="datetime1">
              <a:rPr lang="fr-FR" smtClean="0"/>
              <a:pPr/>
              <a:t>24/10/2021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388254" rtl="0" eaLnBrk="1" latinLnBrk="0" hangingPunct="1">
        <a:lnSpc>
          <a:spcPct val="90000"/>
        </a:lnSpc>
        <a:spcBef>
          <a:spcPct val="0"/>
        </a:spcBef>
        <a:buNone/>
        <a:defRPr sz="15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47537" indent="-147537" algn="l" defTabSz="388254" rtl="0" eaLnBrk="1" latinLnBrk="0" hangingPunct="1">
        <a:lnSpc>
          <a:spcPct val="100000"/>
        </a:lnSpc>
        <a:spcBef>
          <a:spcPts val="764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14486" indent="-120359" algn="l" defTabSz="388254" rtl="0" eaLnBrk="1" latinLnBrk="0" hangingPunct="1">
        <a:lnSpc>
          <a:spcPct val="100000"/>
        </a:lnSpc>
        <a:spcBef>
          <a:spcPts val="51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85318" indent="-97064" algn="l" defTabSz="388254" rtl="0" eaLnBrk="1" latinLnBrk="0" hangingPunct="1">
        <a:lnSpc>
          <a:spcPct val="100000"/>
        </a:lnSpc>
        <a:spcBef>
          <a:spcPts val="34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79445" indent="-97064" algn="l" defTabSz="388254" rtl="0" eaLnBrk="1" latinLnBrk="0" hangingPunct="1">
        <a:lnSpc>
          <a:spcPct val="100000"/>
        </a:lnSpc>
        <a:spcBef>
          <a:spcPts val="255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873572" indent="-97064" algn="l" defTabSz="388254" rtl="0" eaLnBrk="1" latinLnBrk="0" hangingPunct="1">
        <a:lnSpc>
          <a:spcPct val="100000"/>
        </a:lnSpc>
        <a:spcBef>
          <a:spcPts val="255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1067699" indent="-97064" algn="l" defTabSz="388254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261826" indent="-97064" algn="l" defTabSz="388254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455953" indent="-97064" algn="l" defTabSz="388254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50081" indent="-97064" algn="l" defTabSz="388254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38825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4127" algn="l" defTabSz="38825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8254" algn="l" defTabSz="38825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82381" algn="l" defTabSz="38825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76508" algn="l" defTabSz="38825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70636" algn="l" defTabSz="38825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64763" algn="l" defTabSz="38825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58890" algn="l" defTabSz="38825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53017" algn="l" defTabSz="38825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Le_Magicien_d'Oz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ryboardthat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Calvin_et_Hobbe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Test_A/B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-B_testing_simple_example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log.optimizely.com/2010/11/29/how-obama-raised-60-million-by-running-a-simple-experiment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books.org/wiki/Outils_m%C3%A9thodologiques_(sociologie)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/>
          <p:cNvSpPr txBox="1">
            <a:spLocks/>
          </p:cNvSpPr>
          <p:nvPr/>
        </p:nvSpPr>
        <p:spPr>
          <a:xfrm>
            <a:off x="254000" y="1721314"/>
            <a:ext cx="3352800" cy="10790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147537" marR="0" lvl="0" indent="-147537" algn="l" defTabSz="388254" rtl="0" eaLnBrk="1" fontAlgn="auto" latinLnBrk="0" hangingPunct="1">
              <a:lnSpc>
                <a:spcPct val="100000"/>
              </a:lnSpc>
              <a:spcBef>
                <a:spcPts val="764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Chapitre 2</a:t>
            </a:r>
          </a:p>
          <a:p>
            <a:pPr marL="147537" marR="0" lvl="0" indent="-147537" algn="l" defTabSz="388254" rtl="0" eaLnBrk="1" fontAlgn="auto" latinLnBrk="0" hangingPunct="1">
              <a:lnSpc>
                <a:spcPct val="100000"/>
              </a:lnSpc>
              <a:spcBef>
                <a:spcPts val="764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Méthodologie de construction d’une IHM</a:t>
            </a:r>
          </a:p>
          <a:p>
            <a:pPr marL="147537" indent="-147537" defTabSz="388254">
              <a:spcBef>
                <a:spcPts val="764"/>
              </a:spcBef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Analyse des besoins  </a:t>
            </a:r>
            <a:r>
              <a:rPr lang="fr-FR" sz="1400" dirty="0" smtClean="0">
                <a:latin typeface="Times New Roman"/>
                <a:cs typeface="Times New Roman"/>
              </a:rPr>
              <a:t>(Techniques de recueil  d’informations)</a:t>
            </a:r>
            <a:endParaRPr lang="fr-FR" sz="1400" dirty="0" smtClean="0"/>
          </a:p>
          <a:p>
            <a:pPr marL="147537" marR="0" lvl="0" indent="-147537" algn="l" defTabSz="388254" rtl="0" eaLnBrk="1" fontAlgn="auto" latinLnBrk="0" hangingPunct="1">
              <a:lnSpc>
                <a:spcPct val="100000"/>
              </a:lnSpc>
              <a:spcBef>
                <a:spcPts val="764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0" y="438150"/>
            <a:ext cx="1295400" cy="135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30200" y="5715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Centre Universitaire </a:t>
            </a:r>
            <a:r>
              <a:rPr lang="fr-FR" sz="1200" b="1" dirty="0" err="1" smtClean="0"/>
              <a:t>Abdelhafid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Boussouf</a:t>
            </a:r>
            <a:r>
              <a:rPr lang="fr-FR" sz="1200" b="1" dirty="0" smtClean="0"/>
              <a:t> - Mila</a:t>
            </a:r>
          </a:p>
          <a:p>
            <a:endParaRPr lang="fr-FR" sz="12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16000" y="594106"/>
            <a:ext cx="1676400" cy="10632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3882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nteraction</a:t>
            </a:r>
            <a:b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omme -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achine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1522920" y="2060213"/>
            <a:ext cx="1509712" cy="1012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9994" y="3150349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300" y="262789"/>
            <a:ext cx="1125503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Magicien</a:t>
            </a:r>
            <a:r>
              <a:rPr sz="1400" spc="1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d’Oz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294" y="674650"/>
            <a:ext cx="3780751" cy="336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Objectif</a:t>
            </a:r>
            <a:r>
              <a:rPr sz="1100" b="1" spc="240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r>
              <a:rPr sz="1100" b="1" spc="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obtenir</a:t>
            </a:r>
            <a:r>
              <a:rPr sz="1100" spc="15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inf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rmations</a:t>
            </a:r>
            <a:r>
              <a:rPr sz="1100" spc="9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système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inexistant</a:t>
            </a:r>
            <a:r>
              <a:rPr sz="1100" spc="17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endParaRPr sz="1100">
              <a:latin typeface="Times New Roman"/>
              <a:cs typeface="Times New Roman"/>
            </a:endParaRPr>
          </a:p>
          <a:p>
            <a:pPr marL="12700" marR="20857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rtiellement</a:t>
            </a:r>
            <a:r>
              <a:rPr sz="1100" spc="17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dévelop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é</a:t>
            </a:r>
            <a:r>
              <a:rPr sz="1100" spc="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simulant</a:t>
            </a:r>
            <a:r>
              <a:rPr sz="1100" spc="12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fonctionnalités</a:t>
            </a:r>
            <a:r>
              <a:rPr sz="1100" spc="15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absentes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1190879"/>
            <a:ext cx="75123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Prot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cole </a:t>
            </a:r>
            <a:r>
              <a:rPr sz="1100" b="1" spc="16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395" y="1401419"/>
            <a:ext cx="3520382" cy="546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200"/>
              </a:lnSpc>
              <a:spcBef>
                <a:spcPts val="60"/>
              </a:spcBef>
            </a:pP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dapté</a:t>
            </a:r>
            <a:r>
              <a:rPr sz="1100" spc="16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à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systèmes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lourds,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difficiles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à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dévelop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er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32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Une</a:t>
            </a:r>
            <a:r>
              <a:rPr sz="1100" spc="5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com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ère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(magicienne)</a:t>
            </a:r>
            <a:r>
              <a:rPr sz="1100" spc="14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effectue</a:t>
            </a:r>
            <a:r>
              <a:rPr sz="1100" spc="5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actions</a:t>
            </a:r>
            <a:r>
              <a:rPr sz="1100" spc="15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à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place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du système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389" y="1425626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1635659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175" y="3183776"/>
            <a:ext cx="2852297" cy="139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0"/>
              </a:lnSpc>
              <a:spcBef>
                <a:spcPts val="45"/>
              </a:spcBef>
            </a:pPr>
            <a:r>
              <a:rPr sz="1350" spc="0" baseline="-2946" dirty="0" smtClean="0">
                <a:solidFill>
                  <a:srgbClr val="0000FF"/>
                </a:solidFill>
                <a:latin typeface="BatangChe"/>
                <a:cs typeface="BatangChe"/>
                <a:hlinkClick r:id="rId3"/>
              </a:rPr>
              <a:t>http://fr.wikipedia.org/wiki/Le_Magicien_d%27Oz</a:t>
            </a:r>
            <a:endParaRPr sz="900">
              <a:latin typeface="BatangChe"/>
              <a:cs typeface="BatangChe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309193" y="2625432"/>
            <a:ext cx="3989652" cy="82384"/>
          </a:xfrm>
          <a:custGeom>
            <a:avLst/>
            <a:gdLst/>
            <a:ahLst/>
            <a:cxnLst/>
            <a:rect l="l" t="t" r="r" b="b"/>
            <a:pathLst>
              <a:path w="3989652" h="82384">
                <a:moveTo>
                  <a:pt x="0" y="50800"/>
                </a:moveTo>
                <a:lnTo>
                  <a:pt x="0" y="82384"/>
                </a:lnTo>
                <a:lnTo>
                  <a:pt x="3989652" y="82384"/>
                </a:lnTo>
                <a:lnTo>
                  <a:pt x="3989652" y="50800"/>
                </a:lnTo>
                <a:lnTo>
                  <a:pt x="3988755" y="41300"/>
                </a:lnTo>
                <a:lnTo>
                  <a:pt x="3965796" y="7786"/>
                </a:lnTo>
                <a:lnTo>
                  <a:pt x="3938852" y="0"/>
                </a:lnTo>
                <a:lnTo>
                  <a:pt x="50800" y="0"/>
                </a:lnTo>
                <a:lnTo>
                  <a:pt x="7786" y="23856"/>
                </a:lnTo>
                <a:lnTo>
                  <a:pt x="0" y="50800"/>
                </a:lnTo>
                <a:close/>
              </a:path>
            </a:pathLst>
          </a:custGeom>
          <a:solidFill>
            <a:srgbClr val="FFCF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35345" y="2814637"/>
            <a:ext cx="114301" cy="114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0794" y="2865437"/>
            <a:ext cx="3837250" cy="6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98846" y="2663295"/>
            <a:ext cx="50800" cy="1640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98846" y="2726795"/>
            <a:ext cx="50800" cy="1005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193" y="2669858"/>
            <a:ext cx="3989652" cy="208279"/>
          </a:xfrm>
          <a:custGeom>
            <a:avLst/>
            <a:gdLst/>
            <a:ahLst/>
            <a:cxnLst/>
            <a:rect l="l" t="t" r="r" b="b"/>
            <a:pathLst>
              <a:path w="3989652" h="208279">
                <a:moveTo>
                  <a:pt x="0" y="157478"/>
                </a:moveTo>
                <a:lnTo>
                  <a:pt x="16636" y="194992"/>
                </a:lnTo>
                <a:lnTo>
                  <a:pt x="50800" y="208279"/>
                </a:lnTo>
                <a:lnTo>
                  <a:pt x="3938852" y="208279"/>
                </a:lnTo>
                <a:lnTo>
                  <a:pt x="3976366" y="191643"/>
                </a:lnTo>
                <a:lnTo>
                  <a:pt x="3989652" y="157478"/>
                </a:lnTo>
                <a:lnTo>
                  <a:pt x="3989652" y="0"/>
                </a:lnTo>
                <a:lnTo>
                  <a:pt x="0" y="0"/>
                </a:lnTo>
                <a:lnTo>
                  <a:pt x="0" y="157478"/>
                </a:lnTo>
                <a:close/>
              </a:path>
            </a:pathLst>
          </a:custGeom>
          <a:solidFill>
            <a:srgbClr val="FFCF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98846" y="2714095"/>
            <a:ext cx="0" cy="132291"/>
          </a:xfrm>
          <a:custGeom>
            <a:avLst/>
            <a:gdLst/>
            <a:ahLst/>
            <a:cxnLst/>
            <a:rect l="l" t="t" r="r" b="b"/>
            <a:pathLst>
              <a:path h="132291">
                <a:moveTo>
                  <a:pt x="0" y="132291"/>
                </a:moveTo>
                <a:lnTo>
                  <a:pt x="0" y="0"/>
                </a:lnTo>
              </a:path>
            </a:pathLst>
          </a:custGeom>
          <a:ln w="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98846" y="270139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0">
            <a:solidFill>
              <a:srgbClr val="A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98846" y="268869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0">
            <a:solidFill>
              <a:srgbClr val="CECE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98846" y="267599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0">
            <a:solidFill>
              <a:srgbClr val="EFE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994" y="3150349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300" y="262789"/>
            <a:ext cx="1413010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Magicien</a:t>
            </a:r>
            <a:r>
              <a:rPr sz="1400" spc="14" dirty="0" smtClean="0">
                <a:latin typeface="Times New Roman"/>
                <a:cs typeface="Times New Roman"/>
              </a:rPr>
              <a:t> </a:t>
            </a:r>
            <a:r>
              <a:rPr sz="1400" spc="0" dirty="0" err="1" smtClean="0">
                <a:latin typeface="Times New Roman"/>
                <a:cs typeface="Times New Roman"/>
              </a:rPr>
              <a:t>d’Oz</a:t>
            </a:r>
            <a:r>
              <a:rPr sz="1400" spc="63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(</a:t>
            </a:r>
            <a:r>
              <a:rPr lang="fr-FR" sz="1400" spc="0" dirty="0" smtClean="0">
                <a:latin typeface="Times New Roman"/>
                <a:cs typeface="Times New Roman"/>
              </a:rPr>
              <a:t>2</a:t>
            </a:r>
            <a:r>
              <a:rPr sz="1400" spc="0" dirty="0" smtClean="0">
                <a:latin typeface="Times New Roman"/>
                <a:cs typeface="Times New Roman"/>
              </a:rPr>
              <a:t>)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294" y="655562"/>
            <a:ext cx="3886977" cy="11953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cédure</a:t>
            </a:r>
            <a:r>
              <a:rPr sz="1100" b="1" spc="27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 marL="112737" marR="11396">
              <a:lnSpc>
                <a:spcPct val="95825"/>
              </a:lnSpc>
              <a:spcBef>
                <a:spcPts val="325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1. </a:t>
            </a:r>
            <a:r>
              <a:rPr sz="1100" spc="11" dirty="0" smtClean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4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magicienne</a:t>
            </a:r>
            <a:r>
              <a:rPr sz="1100" spc="3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inter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rète</a:t>
            </a:r>
            <a:r>
              <a:rPr sz="1100" spc="2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entrées</a:t>
            </a:r>
            <a:r>
              <a:rPr sz="1100" spc="15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l’utilisatrice</a:t>
            </a:r>
            <a:endParaRPr sz="1100">
              <a:latin typeface="Times New Roman"/>
              <a:cs typeface="Times New Roman"/>
            </a:endParaRPr>
          </a:p>
          <a:p>
            <a:pPr marL="289801" marR="497371" indent="-177063">
              <a:lnSpc>
                <a:spcPts val="1264"/>
              </a:lnSpc>
              <a:spcBef>
                <a:spcPts val="385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2. </a:t>
            </a:r>
            <a:r>
              <a:rPr sz="1100" spc="11" dirty="0" smtClean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Elle</a:t>
            </a:r>
            <a:r>
              <a:rPr sz="1100" spc="-3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supplée</a:t>
            </a:r>
            <a:r>
              <a:rPr sz="1100" spc="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aux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manques</a:t>
            </a:r>
            <a:r>
              <a:rPr sz="1100" spc="12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du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roto</a:t>
            </a:r>
            <a:r>
              <a:rPr sz="1100" spc="-29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</a:t>
            </a:r>
            <a:r>
              <a:rPr sz="1100" spc="21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contrôle</a:t>
            </a:r>
            <a:r>
              <a:rPr sz="1100" spc="1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 com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rtement </a:t>
            </a:r>
            <a:r>
              <a:rPr sz="1100" spc="1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du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système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837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Exemple</a:t>
            </a:r>
            <a:r>
              <a:rPr sz="1100" b="1" spc="206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r>
              <a:rPr sz="1100" b="1" spc="56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rojet</a:t>
            </a:r>
            <a:r>
              <a:rPr sz="1100" spc="16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DIALORS,</a:t>
            </a:r>
            <a:r>
              <a:rPr sz="1100" spc="10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système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</a:t>
            </a:r>
            <a:r>
              <a:rPr sz="1100" spc="1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réserver</a:t>
            </a:r>
            <a:r>
              <a:rPr sz="1100" spc="1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billet</a:t>
            </a:r>
            <a:r>
              <a:rPr sz="1100" spc="4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 train</a:t>
            </a:r>
            <a:r>
              <a:rPr sz="1100" spc="19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langage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naturel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95" y="1896961"/>
            <a:ext cx="3394235" cy="593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05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Ex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érimentations</a:t>
            </a:r>
            <a:r>
              <a:rPr sz="1100" spc="1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réelles</a:t>
            </a:r>
            <a:r>
              <a:rPr sz="1100" spc="-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1984</a:t>
            </a:r>
            <a:r>
              <a:rPr sz="1100" spc="6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avec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”magicien</a:t>
            </a:r>
            <a:r>
              <a:rPr sz="1100" spc="4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d’Oz”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50"/>
              </a:lnSpc>
              <a:spcBef>
                <a:spcPts val="342"/>
              </a:spcBef>
            </a:pPr>
            <a:r>
              <a:rPr sz="1100" spc="-29" dirty="0" smtClean="0">
                <a:latin typeface="Times New Roman"/>
                <a:cs typeface="Times New Roman"/>
              </a:rPr>
              <a:t>F</a:t>
            </a:r>
            <a:r>
              <a:rPr sz="1100" spc="0" dirty="0" smtClean="0">
                <a:latin typeface="Times New Roman"/>
                <a:cs typeface="Times New Roman"/>
              </a:rPr>
              <a:t>ace</a:t>
            </a:r>
            <a:r>
              <a:rPr sz="1100" spc="1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à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machine,</a:t>
            </a:r>
            <a:r>
              <a:rPr sz="1100" spc="12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utilisatrices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ont</a:t>
            </a:r>
            <a:r>
              <a:rPr sz="1100" spc="18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adopté</a:t>
            </a:r>
            <a:r>
              <a:rPr sz="1100" spc="23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langage haché</a:t>
            </a:r>
            <a:r>
              <a:rPr sz="1100" spc="14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Batang"/>
                <a:cs typeface="Batang"/>
              </a:rPr>
              <a:t>⇒</a:t>
            </a:r>
            <a:r>
              <a:rPr sz="1100" spc="-10" dirty="0" smtClean="0">
                <a:latin typeface="Batang"/>
                <a:cs typeface="Batang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simplification</a:t>
            </a:r>
            <a:r>
              <a:rPr sz="1100" spc="-3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du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dèle</a:t>
            </a:r>
            <a:r>
              <a:rPr sz="1100" spc="53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</a:t>
            </a:r>
            <a:r>
              <a:rPr sz="1100" spc="1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langage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naturel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389" y="1921180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389" y="2131213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294" y="2677084"/>
            <a:ext cx="3577012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7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moins</a:t>
            </a:r>
            <a:r>
              <a:rPr sz="1100" spc="3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moins</a:t>
            </a:r>
            <a:r>
              <a:rPr sz="1100" spc="3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utilisé</a:t>
            </a:r>
            <a:r>
              <a:rPr sz="1100" spc="3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(logiciels</a:t>
            </a:r>
            <a:r>
              <a:rPr sz="1100" spc="-7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</a:t>
            </a:r>
            <a:r>
              <a:rPr sz="1100" spc="-29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ypage</a:t>
            </a:r>
            <a:r>
              <a:rPr sz="1100" spc="16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d’interface)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175" y="3212799"/>
            <a:ext cx="3504748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40"/>
              </a:lnSpc>
              <a:spcBef>
                <a:spcPts val="32"/>
              </a:spcBef>
            </a:pPr>
            <a:endParaRPr sz="600">
              <a:latin typeface="BatangChe"/>
              <a:cs typeface="BatangCh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9994" y="3010649"/>
            <a:ext cx="18288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1669008" y="2296286"/>
            <a:ext cx="1270000" cy="858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300" y="262789"/>
            <a:ext cx="1046066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-119" dirty="0" smtClean="0">
                <a:latin typeface="Times New Roman"/>
                <a:cs typeface="Times New Roman"/>
              </a:rPr>
              <a:t>T</a:t>
            </a:r>
            <a:r>
              <a:rPr sz="1400" spc="0" dirty="0" smtClean="0">
                <a:latin typeface="Times New Roman"/>
                <a:cs typeface="Times New Roman"/>
              </a:rPr>
              <a:t>ri</a:t>
            </a:r>
            <a:r>
              <a:rPr sz="1400" spc="171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p</a:t>
            </a:r>
            <a:r>
              <a:rPr sz="1400" spc="-39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r>
              <a:rPr sz="1400" spc="195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c</a:t>
            </a:r>
            <a:r>
              <a:rPr sz="1400" spc="-39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rtes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684556"/>
            <a:ext cx="3011408" cy="164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Objectif</a:t>
            </a:r>
            <a:r>
              <a:rPr sz="1100" b="1" spc="240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r>
              <a:rPr sz="1100" b="1" spc="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construire</a:t>
            </a:r>
            <a:r>
              <a:rPr sz="1100" spc="13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rchitecture</a:t>
            </a:r>
            <a:r>
              <a:rPr sz="1100" spc="1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l’inf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rmation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4" y="1028713"/>
            <a:ext cx="75123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Prot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cole </a:t>
            </a:r>
            <a:r>
              <a:rPr sz="1100" b="1" spc="16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395" y="1239253"/>
            <a:ext cx="3660406" cy="928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096">
              <a:lnSpc>
                <a:spcPts val="1200"/>
              </a:lnSpc>
              <a:spcBef>
                <a:spcPts val="60"/>
              </a:spcBef>
            </a:pP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anel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résentatif</a:t>
            </a:r>
            <a:r>
              <a:rPr sz="1100" spc="22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d’utilisatrices</a:t>
            </a:r>
            <a:r>
              <a:rPr sz="1100" spc="3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(en</a:t>
            </a:r>
            <a:r>
              <a:rPr sz="1100" spc="14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individuel</a:t>
            </a:r>
            <a:r>
              <a:rPr sz="1100" spc="-8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grou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e)</a:t>
            </a:r>
            <a:endParaRPr sz="1100">
              <a:latin typeface="Times New Roman"/>
              <a:cs typeface="Times New Roman"/>
            </a:endParaRPr>
          </a:p>
          <a:p>
            <a:pPr marL="12700" marR="228830">
              <a:lnSpc>
                <a:spcPts val="1264"/>
              </a:lnSpc>
              <a:spcBef>
                <a:spcPts val="32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Effectuer</a:t>
            </a:r>
            <a:r>
              <a:rPr sz="1100" spc="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plusieurs</a:t>
            </a:r>
            <a:r>
              <a:rPr sz="1100" spc="1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tris</a:t>
            </a:r>
            <a:r>
              <a:rPr sz="1100" spc="11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(de</a:t>
            </a:r>
            <a:r>
              <a:rPr sz="1100" spc="14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3</a:t>
            </a:r>
            <a:r>
              <a:rPr sz="1100" spc="8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à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10</a:t>
            </a:r>
            <a:r>
              <a:rPr sz="1100" spc="7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selon</a:t>
            </a:r>
            <a:r>
              <a:rPr sz="1100" spc="2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convergence</a:t>
            </a:r>
            <a:r>
              <a:rPr sz="1100" spc="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 résultats)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8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Prép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rer</a:t>
            </a:r>
            <a:r>
              <a:rPr sz="1100" spc="19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rtes</a:t>
            </a:r>
            <a:r>
              <a:rPr sz="1100" spc="17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avec</a:t>
            </a:r>
            <a:r>
              <a:rPr sz="1100" spc="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une</a:t>
            </a:r>
            <a:r>
              <a:rPr sz="1100" spc="8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inf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rmation</a:t>
            </a:r>
            <a:r>
              <a:rPr sz="1100" spc="10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une</a:t>
            </a:r>
            <a:r>
              <a:rPr sz="1100" spc="8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fonctionnalité</a:t>
            </a:r>
            <a:endParaRPr sz="1100">
              <a:latin typeface="Times New Roman"/>
              <a:cs typeface="Times New Roman"/>
            </a:endParaRPr>
          </a:p>
          <a:p>
            <a:pPr marL="12700" marR="24096">
              <a:lnSpc>
                <a:spcPct val="95825"/>
              </a:lnSpc>
              <a:spcBef>
                <a:spcPts val="9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(décrite</a:t>
            </a:r>
            <a:r>
              <a:rPr sz="1100" spc="19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1</a:t>
            </a:r>
            <a:r>
              <a:rPr sz="1100" spc="8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2</a:t>
            </a:r>
            <a:r>
              <a:rPr sz="1100" spc="8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mots-clés)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1263460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389" y="1473492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89" y="1855610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309193" y="2707423"/>
            <a:ext cx="3989652" cy="82384"/>
          </a:xfrm>
          <a:custGeom>
            <a:avLst/>
            <a:gdLst/>
            <a:ahLst/>
            <a:cxnLst/>
            <a:rect l="l" t="t" r="r" b="b"/>
            <a:pathLst>
              <a:path w="3989652" h="82384">
                <a:moveTo>
                  <a:pt x="0" y="50800"/>
                </a:moveTo>
                <a:lnTo>
                  <a:pt x="0" y="82384"/>
                </a:lnTo>
                <a:lnTo>
                  <a:pt x="3989652" y="82384"/>
                </a:lnTo>
                <a:lnTo>
                  <a:pt x="3989652" y="50800"/>
                </a:lnTo>
                <a:lnTo>
                  <a:pt x="3988755" y="41300"/>
                </a:lnTo>
                <a:lnTo>
                  <a:pt x="3965796" y="7786"/>
                </a:lnTo>
                <a:lnTo>
                  <a:pt x="3938852" y="0"/>
                </a:lnTo>
                <a:lnTo>
                  <a:pt x="50800" y="0"/>
                </a:lnTo>
                <a:lnTo>
                  <a:pt x="7786" y="23856"/>
                </a:lnTo>
                <a:lnTo>
                  <a:pt x="0" y="50800"/>
                </a:lnTo>
                <a:close/>
              </a:path>
            </a:pathLst>
          </a:custGeom>
          <a:solidFill>
            <a:srgbClr val="CFE7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35345" y="2884436"/>
            <a:ext cx="114301" cy="114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0794" y="2935237"/>
            <a:ext cx="3837250" cy="6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98846" y="2745286"/>
            <a:ext cx="50800" cy="151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98846" y="2808786"/>
            <a:ext cx="50800" cy="883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9193" y="2751849"/>
            <a:ext cx="3989652" cy="196087"/>
          </a:xfrm>
          <a:custGeom>
            <a:avLst/>
            <a:gdLst/>
            <a:ahLst/>
            <a:cxnLst/>
            <a:rect l="l" t="t" r="r" b="b"/>
            <a:pathLst>
              <a:path w="3989652" h="196087">
                <a:moveTo>
                  <a:pt x="0" y="145286"/>
                </a:moveTo>
                <a:lnTo>
                  <a:pt x="16636" y="182800"/>
                </a:lnTo>
                <a:lnTo>
                  <a:pt x="50800" y="196087"/>
                </a:lnTo>
                <a:lnTo>
                  <a:pt x="3938852" y="196087"/>
                </a:lnTo>
                <a:lnTo>
                  <a:pt x="3976366" y="179451"/>
                </a:lnTo>
                <a:lnTo>
                  <a:pt x="3989652" y="145286"/>
                </a:lnTo>
                <a:lnTo>
                  <a:pt x="3989652" y="0"/>
                </a:lnTo>
                <a:lnTo>
                  <a:pt x="0" y="0"/>
                </a:lnTo>
                <a:lnTo>
                  <a:pt x="0" y="145286"/>
                </a:lnTo>
                <a:close/>
              </a:path>
            </a:pathLst>
          </a:custGeom>
          <a:solidFill>
            <a:srgbClr val="CFE7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98846" y="2796086"/>
            <a:ext cx="0" cy="120099"/>
          </a:xfrm>
          <a:custGeom>
            <a:avLst/>
            <a:gdLst/>
            <a:ahLst/>
            <a:cxnLst/>
            <a:rect l="l" t="t" r="r" b="b"/>
            <a:pathLst>
              <a:path h="120099">
                <a:moveTo>
                  <a:pt x="0" y="120099"/>
                </a:moveTo>
                <a:lnTo>
                  <a:pt x="0" y="0"/>
                </a:lnTo>
              </a:path>
            </a:pathLst>
          </a:custGeom>
          <a:ln w="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98846" y="278338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0">
            <a:solidFill>
              <a:srgbClr val="A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98846" y="277068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0">
            <a:solidFill>
              <a:srgbClr val="CECE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98846" y="275798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0">
            <a:solidFill>
              <a:srgbClr val="EFE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300" y="262789"/>
            <a:ext cx="1333572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-119" dirty="0" smtClean="0">
                <a:latin typeface="Times New Roman"/>
                <a:cs typeface="Times New Roman"/>
              </a:rPr>
              <a:t>T</a:t>
            </a:r>
            <a:r>
              <a:rPr sz="1400" spc="0" dirty="0" smtClean="0">
                <a:latin typeface="Times New Roman"/>
                <a:cs typeface="Times New Roman"/>
              </a:rPr>
              <a:t>ri</a:t>
            </a:r>
            <a:r>
              <a:rPr sz="1400" spc="171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p</a:t>
            </a:r>
            <a:r>
              <a:rPr sz="1400" spc="-39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r>
              <a:rPr sz="1400" spc="195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c</a:t>
            </a:r>
            <a:r>
              <a:rPr sz="1400" spc="-39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rtes</a:t>
            </a:r>
            <a:r>
              <a:rPr sz="1400" spc="290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(2)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94" y="788696"/>
            <a:ext cx="785183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cédure</a:t>
            </a:r>
            <a:r>
              <a:rPr sz="1100" b="1" spc="27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7332" y="999236"/>
            <a:ext cx="153970" cy="584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25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85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95" y="999236"/>
            <a:ext cx="3531985" cy="584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-29" dirty="0" smtClean="0">
                <a:latin typeface="Times New Roman"/>
                <a:cs typeface="Times New Roman"/>
              </a:rPr>
              <a:t>V</a:t>
            </a:r>
            <a:r>
              <a:rPr sz="1100" spc="0" dirty="0" smtClean="0">
                <a:latin typeface="Times New Roman"/>
                <a:cs typeface="Times New Roman"/>
              </a:rPr>
              <a:t>alidation</a:t>
            </a:r>
            <a:r>
              <a:rPr sz="1100" spc="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mots-clés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rtes</a:t>
            </a:r>
            <a:r>
              <a:rPr sz="1100" spc="19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(réécriture</a:t>
            </a:r>
            <a:r>
              <a:rPr sz="1100" spc="1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au</a:t>
            </a:r>
            <a:r>
              <a:rPr sz="1100" spc="131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esoin)</a:t>
            </a:r>
            <a:endParaRPr sz="1100">
              <a:latin typeface="Times New Roman"/>
              <a:cs typeface="Times New Roman"/>
            </a:endParaRPr>
          </a:p>
          <a:p>
            <a:pPr marL="12700" marR="807130">
              <a:lnSpc>
                <a:spcPct val="125000"/>
              </a:lnSpc>
              <a:spcBef>
                <a:spcPts val="23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Regrou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ement</a:t>
            </a:r>
            <a:r>
              <a:rPr sz="1100" spc="15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rtes</a:t>
            </a:r>
            <a:r>
              <a:rPr sz="1100" spc="19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”qui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</a:t>
            </a:r>
            <a:r>
              <a:rPr sz="1100" spc="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ressemblent” Choix</a:t>
            </a:r>
            <a:r>
              <a:rPr sz="1100" spc="-4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d’un</a:t>
            </a:r>
            <a:r>
              <a:rPr sz="1100" spc="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nom</a:t>
            </a:r>
            <a:r>
              <a:rPr sz="1100" spc="109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</a:t>
            </a:r>
            <a:r>
              <a:rPr sz="1100" spc="1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chaque</a:t>
            </a:r>
            <a:r>
              <a:rPr sz="1100" spc="15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grou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</a:t>
            </a:r>
            <a:r>
              <a:rPr sz="1100" spc="11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construit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4" y="1818577"/>
            <a:ext cx="1471260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Analyse</a:t>
            </a:r>
            <a:r>
              <a:rPr sz="1100" b="1" spc="199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des</a:t>
            </a:r>
            <a:r>
              <a:rPr sz="1100" b="1" spc="216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résultats </a:t>
            </a:r>
            <a:r>
              <a:rPr sz="1100" b="1" spc="1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395" y="2029117"/>
            <a:ext cx="3197952" cy="3739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781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Statistique  (grou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es</a:t>
            </a:r>
            <a:r>
              <a:rPr sz="1100" spc="13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plus</a:t>
            </a:r>
            <a:r>
              <a:rPr sz="1100" spc="5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fréquemment</a:t>
            </a:r>
            <a:r>
              <a:rPr sz="1100" spc="20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rmés)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2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Qualitative,</a:t>
            </a:r>
            <a:r>
              <a:rPr sz="1100" spc="19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basée</a:t>
            </a:r>
            <a:r>
              <a:rPr sz="1100" spc="11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observations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rs</a:t>
            </a:r>
            <a:r>
              <a:rPr sz="1100" spc="3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séances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2053336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389" y="2263369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94" y="2752979"/>
            <a:ext cx="3760723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Convergence</a:t>
            </a:r>
            <a:r>
              <a:rPr sz="1100" spc="-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rapide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vers</a:t>
            </a:r>
            <a:r>
              <a:rPr sz="1100" spc="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une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rganisation</a:t>
            </a:r>
            <a:r>
              <a:rPr sz="1100" spc="133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ertinente</a:t>
            </a:r>
            <a:r>
              <a:rPr sz="1100" spc="25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du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contenu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602869" y="1892960"/>
            <a:ext cx="3349752" cy="1017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9994" y="3150349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300" y="262789"/>
            <a:ext cx="1955956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Scén</a:t>
            </a:r>
            <a:r>
              <a:rPr sz="1400" spc="-39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rimage</a:t>
            </a:r>
            <a:r>
              <a:rPr sz="1400" spc="186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(st</a:t>
            </a:r>
            <a:r>
              <a:rPr sz="1400" spc="-39" dirty="0" smtClean="0">
                <a:latin typeface="Times New Roman"/>
                <a:cs typeface="Times New Roman"/>
              </a:rPr>
              <a:t>o</a:t>
            </a:r>
            <a:r>
              <a:rPr sz="1400" spc="0" dirty="0" smtClean="0">
                <a:latin typeface="Times New Roman"/>
                <a:cs typeface="Times New Roman"/>
              </a:rPr>
              <a:t>ry</a:t>
            </a:r>
            <a:r>
              <a:rPr sz="1400" spc="39" dirty="0" smtClean="0">
                <a:latin typeface="Times New Roman"/>
                <a:cs typeface="Times New Roman"/>
              </a:rPr>
              <a:t>b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39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rd)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782828"/>
            <a:ext cx="3892557" cy="164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Objectif</a:t>
            </a:r>
            <a:r>
              <a:rPr sz="1100" b="1" spc="240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r>
              <a:rPr sz="1100" b="1" spc="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créer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une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description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réaliste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l’utilisation</a:t>
            </a:r>
            <a:r>
              <a:rPr sz="1100" spc="-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du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système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4" y="1126986"/>
            <a:ext cx="75123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Prot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cole </a:t>
            </a:r>
            <a:r>
              <a:rPr sz="1100" b="1" spc="16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395" y="1337526"/>
            <a:ext cx="3415606" cy="33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Utiliser</a:t>
            </a:r>
            <a:r>
              <a:rPr sz="1100" spc="-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st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ry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o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rds</a:t>
            </a:r>
            <a:r>
              <a:rPr sz="1100" spc="15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du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monde</a:t>
            </a:r>
            <a:r>
              <a:rPr sz="1100" spc="11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du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cinéma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</a:t>
            </a:r>
            <a:r>
              <a:rPr sz="1100" spc="1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une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vue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d’ensemble</a:t>
            </a:r>
            <a:r>
              <a:rPr sz="1100" spc="-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interactions</a:t>
            </a:r>
            <a:r>
              <a:rPr sz="1100" spc="192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</a:t>
            </a:r>
            <a:r>
              <a:rPr sz="1100" spc="1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résoudre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une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tâche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1361732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175" y="3183776"/>
            <a:ext cx="1835981" cy="139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0"/>
              </a:lnSpc>
              <a:spcBef>
                <a:spcPts val="45"/>
              </a:spcBef>
            </a:pPr>
            <a:r>
              <a:rPr sz="1350" spc="0" baseline="-2946" dirty="0" smtClean="0">
                <a:solidFill>
                  <a:srgbClr val="0000FF"/>
                </a:solidFill>
                <a:latin typeface="BatangChe"/>
                <a:cs typeface="BatangChe"/>
                <a:hlinkClick r:id="rId3"/>
              </a:rPr>
              <a:t>http://www.storyboardthat.com/</a:t>
            </a:r>
            <a:endParaRPr sz="900">
              <a:latin typeface="BatangChe"/>
              <a:cs typeface="BatangCh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9994" y="3010649"/>
            <a:ext cx="18288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670433" y="2055482"/>
            <a:ext cx="3267075" cy="1057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300" y="262789"/>
            <a:ext cx="1267435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Scén</a:t>
            </a:r>
            <a:r>
              <a:rPr sz="1400" spc="-39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rimage</a:t>
            </a:r>
            <a:r>
              <a:rPr sz="1400" spc="186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(2)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712165"/>
            <a:ext cx="785183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cédure</a:t>
            </a:r>
            <a:r>
              <a:rPr sz="1100" b="1" spc="27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332" y="922706"/>
            <a:ext cx="153970" cy="3537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69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395" y="922706"/>
            <a:ext cx="3353538" cy="3537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355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Identifier</a:t>
            </a:r>
            <a:r>
              <a:rPr sz="1100" spc="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tâches</a:t>
            </a:r>
            <a:r>
              <a:rPr sz="1100" spc="19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existantes</a:t>
            </a:r>
            <a:r>
              <a:rPr sz="1100" spc="17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</a:t>
            </a:r>
            <a:r>
              <a:rPr sz="1100" spc="-29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ypiques</a:t>
            </a:r>
            <a:r>
              <a:rPr sz="1100" spc="16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inhabituelles)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6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Créer</a:t>
            </a:r>
            <a:r>
              <a:rPr sz="1100" spc="4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scén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rios</a:t>
            </a:r>
            <a:r>
              <a:rPr sz="1100" spc="4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travail</a:t>
            </a:r>
            <a:r>
              <a:rPr sz="1100" spc="11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généralisant</a:t>
            </a:r>
            <a:r>
              <a:rPr sz="1100" spc="1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histoires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484" y="1299115"/>
            <a:ext cx="2979360" cy="6074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100"/>
              </a:lnSpc>
              <a:spcBef>
                <a:spcPts val="55"/>
              </a:spcBef>
            </a:pPr>
            <a:r>
              <a:rPr sz="1000" spc="0" dirty="0" smtClean="0">
                <a:latin typeface="Times New Roman"/>
                <a:cs typeface="Times New Roman"/>
              </a:rPr>
              <a:t>mélanger</a:t>
            </a:r>
            <a:r>
              <a:rPr sz="1000" spc="7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les</a:t>
            </a:r>
            <a:r>
              <a:rPr sz="1000" spc="2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événements</a:t>
            </a:r>
            <a:r>
              <a:rPr sz="1000" spc="12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de</a:t>
            </a:r>
            <a:r>
              <a:rPr sz="1000" spc="8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différentes</a:t>
            </a:r>
            <a:r>
              <a:rPr sz="1000" spc="37" dirty="0" smtClean="0">
                <a:latin typeface="Times New Roman"/>
                <a:cs typeface="Times New Roman"/>
              </a:rPr>
              <a:t> </a:t>
            </a:r>
            <a:r>
              <a:rPr sz="1000" spc="-2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rovenances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9658"/>
              </a:lnSpc>
            </a:pPr>
            <a:r>
              <a:rPr sz="1000" spc="0" dirty="0" smtClean="0">
                <a:latin typeface="Times New Roman"/>
                <a:cs typeface="Times New Roman"/>
              </a:rPr>
              <a:t>inc</a:t>
            </a:r>
            <a:r>
              <a:rPr sz="1000" spc="-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r</a:t>
            </a:r>
            <a:r>
              <a:rPr sz="1000" spc="29" dirty="0" smtClean="0">
                <a:latin typeface="Times New Roman"/>
                <a:cs typeface="Times New Roman"/>
              </a:rPr>
              <a:t>p</a:t>
            </a:r>
            <a:r>
              <a:rPr sz="1000" spc="-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rer</a:t>
            </a:r>
            <a:r>
              <a:rPr sz="1000" spc="6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des</a:t>
            </a:r>
            <a:r>
              <a:rPr sz="1000" spc="7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situations</a:t>
            </a:r>
            <a:r>
              <a:rPr sz="1000" spc="19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inhabituelles</a:t>
            </a:r>
            <a:r>
              <a:rPr sz="1000" spc="7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dans</a:t>
            </a:r>
            <a:r>
              <a:rPr sz="1000" spc="13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des</a:t>
            </a:r>
            <a:r>
              <a:rPr sz="1000" spc="7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activités </a:t>
            </a:r>
            <a:r>
              <a:rPr sz="1000" spc="-29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ypiques</a:t>
            </a:r>
            <a:endParaRPr sz="1000">
              <a:latin typeface="Times New Roman"/>
              <a:cs typeface="Times New Roman"/>
            </a:endParaRPr>
          </a:p>
          <a:p>
            <a:pPr marL="12700" marR="9205">
              <a:lnSpc>
                <a:spcPct val="95825"/>
              </a:lnSpc>
            </a:pPr>
            <a:r>
              <a:rPr sz="1000" spc="0" dirty="0" smtClean="0">
                <a:latin typeface="Times New Roman"/>
                <a:cs typeface="Times New Roman"/>
              </a:rPr>
              <a:t>inclure</a:t>
            </a:r>
            <a:r>
              <a:rPr sz="1000" spc="2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des</a:t>
            </a:r>
            <a:r>
              <a:rPr sz="1000" spc="7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situations</a:t>
            </a:r>
            <a:r>
              <a:rPr sz="1000" spc="19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qui</a:t>
            </a:r>
            <a:r>
              <a:rPr sz="1000" spc="6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29" dirty="0" smtClean="0">
                <a:latin typeface="Times New Roman"/>
                <a:cs typeface="Times New Roman"/>
              </a:rPr>
              <a:t>b</a:t>
            </a:r>
            <a:r>
              <a:rPr sz="1000" spc="0" dirty="0" smtClean="0">
                <a:latin typeface="Times New Roman"/>
                <a:cs typeface="Times New Roman"/>
              </a:rPr>
              <a:t>outissent</a:t>
            </a:r>
            <a:r>
              <a:rPr sz="1000" spc="233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et</a:t>
            </a:r>
            <a:r>
              <a:rPr sz="1000" spc="15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d’autres</a:t>
            </a:r>
            <a:r>
              <a:rPr sz="1000" spc="14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pas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425" y="1329351"/>
            <a:ext cx="93116" cy="2531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"/>
              </a:lnSpc>
              <a:spcBef>
                <a:spcPts val="31"/>
              </a:spcBef>
            </a:pPr>
            <a:r>
              <a:rPr sz="6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74"/>
              </a:spcBef>
            </a:pPr>
            <a:r>
              <a:rPr sz="6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425" y="1784849"/>
            <a:ext cx="9311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"/>
              </a:lnSpc>
              <a:spcBef>
                <a:spcPts val="31"/>
              </a:spcBef>
            </a:pPr>
            <a:r>
              <a:rPr sz="6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359994" y="3150349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300" y="262789"/>
            <a:ext cx="1776492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Conception</a:t>
            </a:r>
            <a:r>
              <a:rPr sz="1400" spc="18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en</a:t>
            </a:r>
            <a:r>
              <a:rPr sz="1400" spc="133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p</a:t>
            </a:r>
            <a:r>
              <a:rPr sz="1400" spc="-39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rallèle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294" y="697179"/>
            <a:ext cx="3696654" cy="336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Objectif</a:t>
            </a:r>
            <a:r>
              <a:rPr sz="1100" b="1" spc="240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r>
              <a:rPr sz="1100" b="1" spc="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créer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plusieurs</a:t>
            </a:r>
            <a:r>
              <a:rPr sz="1100" spc="1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interfaces</a:t>
            </a:r>
            <a:r>
              <a:rPr sz="1100" spc="13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sélectionner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leurs</a:t>
            </a:r>
            <a:r>
              <a:rPr sz="1100" spc="47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oints</a:t>
            </a:r>
            <a:endParaRPr sz="1100">
              <a:latin typeface="Times New Roman"/>
              <a:cs typeface="Times New Roman"/>
            </a:endParaRPr>
          </a:p>
          <a:p>
            <a:pPr marL="12700" marR="20857">
              <a:lnSpc>
                <a:spcPct val="95825"/>
              </a:lnSpc>
              <a:spcBef>
                <a:spcPts val="29"/>
              </a:spcBef>
            </a:pPr>
            <a:r>
              <a:rPr sz="1100" dirty="0" smtClean="0">
                <a:latin typeface="Times New Roman"/>
                <a:cs typeface="Times New Roman"/>
              </a:rPr>
              <a:t>f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rts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294" y="1213396"/>
            <a:ext cx="75123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Prot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cole </a:t>
            </a:r>
            <a:r>
              <a:rPr sz="1100" b="1" spc="16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395" y="1423936"/>
            <a:ext cx="3457447" cy="33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anel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résentatif</a:t>
            </a:r>
            <a:r>
              <a:rPr sz="1100" spc="22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d’utilisatrices</a:t>
            </a:r>
            <a:r>
              <a:rPr sz="1100" spc="3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et/ou </a:t>
            </a:r>
            <a:r>
              <a:rPr sz="1100" spc="14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conceptrices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(en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individuel</a:t>
            </a:r>
            <a:r>
              <a:rPr sz="1100" spc="-8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grou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389" y="1448156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1903756"/>
            <a:ext cx="785183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cédure</a:t>
            </a:r>
            <a:r>
              <a:rPr sz="1100" b="1" spc="27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332" y="2114296"/>
            <a:ext cx="153970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395" y="2114296"/>
            <a:ext cx="3541129" cy="756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Chaque</a:t>
            </a:r>
            <a:r>
              <a:rPr sz="1100" spc="12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utilisatrice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(ou</a:t>
            </a:r>
            <a:r>
              <a:rPr sz="1100" spc="14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grou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e)</a:t>
            </a:r>
            <a:r>
              <a:rPr sz="1100" spc="16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réalise</a:t>
            </a:r>
            <a:r>
              <a:rPr sz="1100" spc="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indé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endamment</a:t>
            </a:r>
            <a:r>
              <a:rPr sz="1100" spc="21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une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interface</a:t>
            </a:r>
            <a:r>
              <a:rPr sz="1100" spc="1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(papier,</a:t>
            </a:r>
            <a:r>
              <a:rPr sz="1100" spc="19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logiciel,</a:t>
            </a:r>
            <a:r>
              <a:rPr sz="1100" spc="-8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etc.)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8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Discussion</a:t>
            </a:r>
            <a:r>
              <a:rPr sz="1100" spc="-5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comp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raison</a:t>
            </a:r>
            <a:r>
              <a:rPr sz="1100" spc="9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interfaces</a:t>
            </a:r>
            <a:r>
              <a:rPr sz="1100" spc="13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réalisées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8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-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meilleures</a:t>
            </a:r>
            <a:r>
              <a:rPr sz="1100" spc="-4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idées</a:t>
            </a:r>
            <a:r>
              <a:rPr sz="1100" spc="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sont</a:t>
            </a:r>
            <a:r>
              <a:rPr sz="1100" spc="16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conservées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7332" y="2496401"/>
            <a:ext cx="153970" cy="3739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25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175" y="3183776"/>
            <a:ext cx="2672947" cy="139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0"/>
              </a:lnSpc>
              <a:spcBef>
                <a:spcPts val="45"/>
              </a:spcBef>
            </a:pPr>
            <a:endParaRPr sz="900">
              <a:latin typeface="BatangChe"/>
              <a:cs typeface="BatangCh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9994" y="3010649"/>
            <a:ext cx="18288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08000" y="540003"/>
            <a:ext cx="1973580" cy="1463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2004" y="2088019"/>
            <a:ext cx="2302510" cy="1102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5995" y="576021"/>
            <a:ext cx="2302509" cy="1400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300" y="262789"/>
            <a:ext cx="2063999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Conception</a:t>
            </a:r>
            <a:r>
              <a:rPr sz="1400" spc="18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en</a:t>
            </a:r>
            <a:r>
              <a:rPr sz="1400" spc="133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p</a:t>
            </a:r>
            <a:r>
              <a:rPr sz="1400" spc="-39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rallèle</a:t>
            </a:r>
            <a:r>
              <a:rPr sz="1400" spc="81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(2)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300" y="262789"/>
            <a:ext cx="334538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Ins</a:t>
            </a:r>
            <a:r>
              <a:rPr sz="1400" spc="39" dirty="0" smtClean="0">
                <a:latin typeface="Times New Roman"/>
                <a:cs typeface="Times New Roman"/>
              </a:rPr>
              <a:t>p</a:t>
            </a:r>
            <a:r>
              <a:rPr sz="1400" spc="0" dirty="0" smtClean="0">
                <a:latin typeface="Times New Roman"/>
                <a:cs typeface="Times New Roman"/>
              </a:rPr>
              <a:t>ection</a:t>
            </a:r>
            <a:r>
              <a:rPr sz="1400" spc="115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cognitive</a:t>
            </a:r>
            <a:r>
              <a:rPr sz="1400" spc="67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(cognitive</a:t>
            </a:r>
            <a:r>
              <a:rPr sz="1400" spc="176" dirty="0" smtClean="0">
                <a:latin typeface="Times New Roman"/>
                <a:cs typeface="Times New Roman"/>
              </a:rPr>
              <a:t> </a:t>
            </a:r>
            <a:r>
              <a:rPr sz="1400" spc="-39" dirty="0" smtClean="0">
                <a:latin typeface="Times New Roman"/>
                <a:cs typeface="Times New Roman"/>
              </a:rPr>
              <a:t>w</a:t>
            </a:r>
            <a:r>
              <a:rPr sz="1400" spc="0" dirty="0" smtClean="0">
                <a:latin typeface="Times New Roman"/>
                <a:cs typeface="Times New Roman"/>
              </a:rPr>
              <a:t>alkthrough)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94" y="822046"/>
            <a:ext cx="3359573" cy="336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Objectif</a:t>
            </a:r>
            <a:r>
              <a:rPr sz="1100" b="1" spc="240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r>
              <a:rPr sz="1100" b="1" spc="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évaluer</a:t>
            </a:r>
            <a:r>
              <a:rPr sz="1100" spc="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système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</a:t>
            </a:r>
            <a:r>
              <a:rPr sz="1100" spc="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mettant 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à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place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endParaRPr sz="1100">
              <a:latin typeface="Times New Roman"/>
              <a:cs typeface="Times New Roman"/>
            </a:endParaRPr>
          </a:p>
          <a:p>
            <a:pPr marL="12700" marR="20857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l’utilisatrice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294" y="1389291"/>
            <a:ext cx="75123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Prot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cole </a:t>
            </a:r>
            <a:r>
              <a:rPr sz="1100" b="1" spc="16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95" y="1599831"/>
            <a:ext cx="2541246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S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écifier</a:t>
            </a:r>
            <a:r>
              <a:rPr sz="1100" spc="-5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scén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rios</a:t>
            </a:r>
            <a:r>
              <a:rPr sz="1100" spc="4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(tâches</a:t>
            </a:r>
            <a:r>
              <a:rPr sz="1100" spc="24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contexte)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389" y="1624051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294" y="2032445"/>
            <a:ext cx="3509171" cy="506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cédure</a:t>
            </a:r>
            <a:r>
              <a:rPr sz="1100" b="1" spc="27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 marL="289801" indent="-177063">
              <a:lnSpc>
                <a:spcPts val="1200"/>
              </a:lnSpc>
              <a:spcBef>
                <a:spcPts val="295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1. </a:t>
            </a:r>
            <a:r>
              <a:rPr sz="1100" spc="11" dirty="0" smtClean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Évaluation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imaginant</a:t>
            </a:r>
            <a:r>
              <a:rPr sz="1100" spc="17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ce</a:t>
            </a:r>
            <a:r>
              <a:rPr sz="1100" spc="8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que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ferait</a:t>
            </a:r>
            <a:r>
              <a:rPr sz="1100" spc="13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l’utilisatrice</a:t>
            </a:r>
            <a:r>
              <a:rPr sz="1100" spc="-16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 résoudre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tâche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484" y="2561190"/>
            <a:ext cx="3170824" cy="151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0"/>
              </a:lnSpc>
              <a:spcBef>
                <a:spcPts val="55"/>
              </a:spcBef>
            </a:pPr>
            <a:r>
              <a:rPr sz="1000" spc="0" dirty="0" smtClean="0">
                <a:latin typeface="Times New Roman"/>
                <a:cs typeface="Times New Roman"/>
              </a:rPr>
              <a:t>com</a:t>
            </a:r>
            <a:r>
              <a:rPr sz="1000" spc="-2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rend-elle</a:t>
            </a:r>
            <a:r>
              <a:rPr sz="1000" spc="31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les</a:t>
            </a:r>
            <a:r>
              <a:rPr sz="1000" spc="2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messages,</a:t>
            </a:r>
            <a:r>
              <a:rPr sz="1000" spc="120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le</a:t>
            </a:r>
            <a:r>
              <a:rPr sz="1000" spc="3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com</a:t>
            </a:r>
            <a:r>
              <a:rPr sz="1000" spc="29" dirty="0" smtClean="0">
                <a:latin typeface="Times New Roman"/>
                <a:cs typeface="Times New Roman"/>
              </a:rPr>
              <a:t>p</a:t>
            </a:r>
            <a:r>
              <a:rPr sz="1000" spc="-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rtement </a:t>
            </a:r>
            <a:r>
              <a:rPr sz="1000" spc="30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du</a:t>
            </a:r>
            <a:r>
              <a:rPr sz="1000" spc="10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système</a:t>
            </a:r>
            <a:r>
              <a:rPr sz="1000" spc="112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?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425" y="2591439"/>
            <a:ext cx="9311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"/>
              </a:lnSpc>
              <a:spcBef>
                <a:spcPts val="31"/>
              </a:spcBef>
            </a:pPr>
            <a:r>
              <a:rPr sz="6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332" y="2761742"/>
            <a:ext cx="2890522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2. </a:t>
            </a:r>
            <a:r>
              <a:rPr sz="1100" spc="11" dirty="0" smtClean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Inter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rétation </a:t>
            </a:r>
            <a:r>
              <a:rPr sz="1100" spc="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rise</a:t>
            </a:r>
            <a:r>
              <a:rPr sz="1100" spc="3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compte</a:t>
            </a:r>
            <a:r>
              <a:rPr sz="1100" spc="18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résultats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359994" y="3150349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300" y="262789"/>
            <a:ext cx="938205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Observation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294" y="777621"/>
            <a:ext cx="3044382" cy="164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Objectif</a:t>
            </a:r>
            <a:r>
              <a:rPr sz="1100" b="1" spc="240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r>
              <a:rPr sz="1100" b="1" spc="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identifier</a:t>
            </a:r>
            <a:r>
              <a:rPr sz="1100" spc="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roblèmes</a:t>
            </a:r>
            <a:r>
              <a:rPr sz="1100" spc="6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d’une</a:t>
            </a:r>
            <a:r>
              <a:rPr sz="1100" spc="6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application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1121766"/>
            <a:ext cx="75123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Prot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cole </a:t>
            </a:r>
            <a:r>
              <a:rPr sz="1100" b="1" spc="16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395" y="1332306"/>
            <a:ext cx="3528798" cy="3739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781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7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ratoire</a:t>
            </a:r>
            <a:r>
              <a:rPr sz="1100" spc="17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terrain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2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Choisir</a:t>
            </a:r>
            <a:r>
              <a:rPr sz="1100" spc="-3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au</a:t>
            </a:r>
            <a:r>
              <a:rPr sz="1100" spc="13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moins</a:t>
            </a:r>
            <a:r>
              <a:rPr sz="1100" spc="3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2</a:t>
            </a:r>
            <a:r>
              <a:rPr sz="1100" spc="8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utilisatrices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qui</a:t>
            </a:r>
            <a:r>
              <a:rPr sz="1100" spc="6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agiront</a:t>
            </a:r>
            <a:r>
              <a:rPr sz="1100" spc="18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indé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endamment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389" y="1356525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1566558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175" y="3183776"/>
            <a:ext cx="2732731" cy="139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0"/>
              </a:lnSpc>
              <a:spcBef>
                <a:spcPts val="45"/>
              </a:spcBef>
            </a:pPr>
            <a:r>
              <a:rPr sz="1350" spc="0" baseline="-2946" dirty="0" smtClean="0">
                <a:solidFill>
                  <a:srgbClr val="0000FF"/>
                </a:solidFill>
                <a:latin typeface="BatangChe"/>
                <a:cs typeface="BatangChe"/>
                <a:hlinkClick r:id="rId2"/>
              </a:rPr>
              <a:t>http://fr.wikipedia.org/wiki/Calvin_et_Hobbes</a:t>
            </a:r>
            <a:endParaRPr sz="900">
              <a:latin typeface="BatangChe"/>
              <a:cs typeface="BatangCh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9994" y="3010649"/>
            <a:ext cx="18288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5300" y="262789"/>
            <a:ext cx="385056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Plan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000" y="1352550"/>
            <a:ext cx="215137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-89" dirty="0" smtClean="0">
                <a:solidFill>
                  <a:srgbClr val="04064C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echniques</a:t>
            </a:r>
            <a:r>
              <a:rPr sz="1100" spc="113" dirty="0" smtClean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de</a:t>
            </a:r>
            <a:r>
              <a:rPr sz="1100" spc="100" dirty="0" smtClean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recueil d’inf</a:t>
            </a:r>
            <a:r>
              <a:rPr sz="1100" spc="-29" dirty="0" smtClean="0">
                <a:solidFill>
                  <a:srgbClr val="04064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rmations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0200" y="1809750"/>
            <a:ext cx="909458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Un</a:t>
            </a:r>
            <a:r>
              <a:rPr sz="1100" spc="49" dirty="0" smtClean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cas</a:t>
            </a:r>
            <a:r>
              <a:rPr sz="1100" spc="103" dirty="0" smtClean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concret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300" y="262789"/>
            <a:ext cx="1225712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Observation</a:t>
            </a:r>
            <a:r>
              <a:rPr sz="1400" spc="188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(2)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294" y="825335"/>
            <a:ext cx="785183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cédure</a:t>
            </a:r>
            <a:r>
              <a:rPr sz="1100" b="1" spc="27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7332" y="1035875"/>
            <a:ext cx="153970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395" y="1035875"/>
            <a:ext cx="3520624" cy="887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Définir</a:t>
            </a:r>
            <a:r>
              <a:rPr sz="1100" spc="-3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une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mission</a:t>
            </a:r>
            <a:r>
              <a:rPr sz="1100" spc="-1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écifique</a:t>
            </a:r>
            <a:r>
              <a:rPr sz="1100" spc="-5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(résoudre</a:t>
            </a:r>
            <a:r>
              <a:rPr sz="1100" spc="13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roblème,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suivre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scén</a:t>
            </a:r>
            <a:r>
              <a:rPr sz="1100" spc="-30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rio)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8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Décider</a:t>
            </a:r>
            <a:r>
              <a:rPr sz="1100" spc="2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ce</a:t>
            </a:r>
            <a:r>
              <a:rPr sz="1100" spc="8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que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l’on</a:t>
            </a:r>
            <a:r>
              <a:rPr sz="1100" spc="-1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veut</a:t>
            </a:r>
            <a:r>
              <a:rPr sz="1100" spc="12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mesurer</a:t>
            </a:r>
            <a:endParaRPr sz="1100">
              <a:latin typeface="Times New Roman"/>
              <a:cs typeface="Times New Roman"/>
            </a:endParaRPr>
          </a:p>
          <a:p>
            <a:pPr marL="12700" marR="201825">
              <a:lnSpc>
                <a:spcPts val="1200"/>
              </a:lnSpc>
              <a:spcBef>
                <a:spcPts val="35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Demander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à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l’utilisatrice</a:t>
            </a:r>
            <a:r>
              <a:rPr sz="1100" spc="-1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d’effectuer</a:t>
            </a:r>
            <a:r>
              <a:rPr sz="1100" spc="4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mission</a:t>
            </a:r>
            <a:r>
              <a:rPr sz="1100" spc="-1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(méth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de intrusive)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7332" y="1417980"/>
            <a:ext cx="153970" cy="3537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69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484" y="1946218"/>
            <a:ext cx="2823481" cy="6074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100"/>
              </a:lnSpc>
              <a:spcBef>
                <a:spcPts val="55"/>
              </a:spcBef>
            </a:pPr>
            <a:r>
              <a:rPr sz="1000" spc="0" dirty="0" smtClean="0">
                <a:latin typeface="Times New Roman"/>
                <a:cs typeface="Times New Roman"/>
              </a:rPr>
              <a:t>observation</a:t>
            </a:r>
            <a:r>
              <a:rPr sz="1000" spc="12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directe</a:t>
            </a:r>
            <a:r>
              <a:rPr sz="1000" spc="13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simple</a:t>
            </a:r>
            <a:endParaRPr sz="1000">
              <a:latin typeface="Times New Roman"/>
              <a:cs typeface="Times New Roman"/>
            </a:endParaRPr>
          </a:p>
          <a:p>
            <a:pPr marL="12700" marR="9205">
              <a:lnSpc>
                <a:spcPct val="95825"/>
              </a:lnSpc>
            </a:pPr>
            <a:r>
              <a:rPr sz="1000" spc="0" dirty="0" smtClean="0">
                <a:latin typeface="Times New Roman"/>
                <a:cs typeface="Times New Roman"/>
              </a:rPr>
              <a:t>avec</a:t>
            </a:r>
            <a:r>
              <a:rPr sz="1000" spc="61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explicitation</a:t>
            </a:r>
            <a:r>
              <a:rPr sz="1000" spc="7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à</a:t>
            </a:r>
            <a:r>
              <a:rPr sz="1000" spc="115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haute</a:t>
            </a:r>
            <a:r>
              <a:rPr sz="1000" spc="20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voix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9658"/>
              </a:lnSpc>
              <a:spcBef>
                <a:spcPts val="45"/>
              </a:spcBef>
            </a:pPr>
            <a:r>
              <a:rPr sz="1000" spc="0" dirty="0" smtClean="0">
                <a:latin typeface="Times New Roman"/>
                <a:cs typeface="Times New Roman"/>
              </a:rPr>
              <a:t>à</a:t>
            </a:r>
            <a:r>
              <a:rPr sz="1000" spc="115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deux</a:t>
            </a:r>
            <a:r>
              <a:rPr sz="1000" spc="60" dirty="0" smtClean="0">
                <a:latin typeface="Times New Roman"/>
                <a:cs typeface="Times New Roman"/>
              </a:rPr>
              <a:t> </a:t>
            </a:r>
            <a:r>
              <a:rPr sz="1000" spc="2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our</a:t>
            </a:r>
            <a:r>
              <a:rPr sz="1000" spc="10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observer</a:t>
            </a:r>
            <a:r>
              <a:rPr sz="1000" spc="45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les</a:t>
            </a:r>
            <a:r>
              <a:rPr sz="1000" spc="2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interactions</a:t>
            </a:r>
            <a:r>
              <a:rPr sz="1000" spc="21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(interrogations, explications)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425" y="1976467"/>
            <a:ext cx="93559" cy="404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43">
              <a:lnSpc>
                <a:spcPts val="630"/>
              </a:lnSpc>
              <a:spcBef>
                <a:spcPts val="31"/>
              </a:spcBef>
            </a:pPr>
            <a:r>
              <a:rPr sz="6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66666"/>
              </a:lnSpc>
              <a:spcBef>
                <a:spcPts val="129"/>
              </a:spcBef>
            </a:pPr>
            <a:r>
              <a:rPr sz="6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 I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332" y="2582011"/>
            <a:ext cx="153970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4.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395" y="2582011"/>
            <a:ext cx="2597911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Enregistrer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interactions,</a:t>
            </a:r>
            <a:r>
              <a:rPr sz="1100" spc="25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puis</a:t>
            </a:r>
            <a:r>
              <a:rPr sz="1100" spc="5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analyser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484" y="2768632"/>
            <a:ext cx="2122181" cy="151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0"/>
              </a:lnSpc>
              <a:spcBef>
                <a:spcPts val="55"/>
              </a:spcBef>
            </a:pPr>
            <a:r>
              <a:rPr sz="1000" spc="0" dirty="0" smtClean="0">
                <a:latin typeface="Times New Roman"/>
                <a:cs typeface="Times New Roman"/>
              </a:rPr>
              <a:t>papier,</a:t>
            </a:r>
            <a:r>
              <a:rPr sz="1000" spc="13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audio,</a:t>
            </a:r>
            <a:r>
              <a:rPr sz="1000" spc="12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vidéo,</a:t>
            </a:r>
            <a:r>
              <a:rPr sz="1000" spc="30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trace</a:t>
            </a:r>
            <a:r>
              <a:rPr sz="1000" spc="19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inf</a:t>
            </a:r>
            <a:r>
              <a:rPr sz="1000" spc="-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rmatique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425" y="2798881"/>
            <a:ext cx="9311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"/>
              </a:lnSpc>
              <a:spcBef>
                <a:spcPts val="31"/>
              </a:spcBef>
            </a:pPr>
            <a:r>
              <a:rPr sz="6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359994" y="3150349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300" y="262789"/>
            <a:ext cx="756555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-119" dirty="0" smtClean="0">
                <a:latin typeface="Times New Roman"/>
                <a:cs typeface="Times New Roman"/>
              </a:rPr>
              <a:t>T</a:t>
            </a:r>
            <a:r>
              <a:rPr sz="1400" spc="0" dirty="0" smtClean="0">
                <a:latin typeface="Times New Roman"/>
                <a:cs typeface="Times New Roman"/>
              </a:rPr>
              <a:t>est</a:t>
            </a:r>
            <a:r>
              <a:rPr sz="1400" spc="331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A/B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294" y="708025"/>
            <a:ext cx="3477059" cy="336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Objectif</a:t>
            </a:r>
            <a:r>
              <a:rPr sz="1100" b="1" spc="240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r>
              <a:rPr sz="1100" b="1" spc="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évaluer</a:t>
            </a:r>
            <a:r>
              <a:rPr sz="1100" spc="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erf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rmances</a:t>
            </a:r>
            <a:r>
              <a:rPr sz="1100" spc="10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deux</a:t>
            </a:r>
            <a:r>
              <a:rPr sz="1100" spc="4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alternatives</a:t>
            </a:r>
            <a:r>
              <a:rPr sz="1100" spc="19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endParaRPr sz="1100">
              <a:latin typeface="Times New Roman"/>
              <a:cs typeface="Times New Roman"/>
            </a:endParaRPr>
          </a:p>
          <a:p>
            <a:pPr marL="12700" marR="20857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conception</a:t>
            </a:r>
            <a:r>
              <a:rPr sz="1100" spc="138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</a:t>
            </a:r>
            <a:r>
              <a:rPr sz="1100" spc="1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com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osant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94" y="1161237"/>
            <a:ext cx="75123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Prot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cole </a:t>
            </a:r>
            <a:r>
              <a:rPr sz="1100" b="1" spc="16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4395" y="1371778"/>
            <a:ext cx="3647706" cy="14823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Deux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versions</a:t>
            </a:r>
            <a:r>
              <a:rPr sz="1100" spc="-1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d’une</a:t>
            </a:r>
            <a:r>
              <a:rPr sz="1100" spc="6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même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interface,</a:t>
            </a:r>
            <a:r>
              <a:rPr sz="1100" spc="17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chacune</a:t>
            </a:r>
            <a:r>
              <a:rPr sz="1100" spc="1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avec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v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riante</a:t>
            </a:r>
            <a:r>
              <a:rPr sz="1100" spc="17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du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com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osant</a:t>
            </a:r>
            <a:r>
              <a:rPr sz="1100" spc="2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à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tester</a:t>
            </a:r>
            <a:r>
              <a:rPr sz="1100" spc="2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(e.g.,</a:t>
            </a:r>
            <a:r>
              <a:rPr sz="1100" spc="22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couleur</a:t>
            </a:r>
            <a:r>
              <a:rPr sz="1100" spc="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d’un</a:t>
            </a:r>
            <a:r>
              <a:rPr sz="1100" spc="49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outon) 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388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Définir</a:t>
            </a:r>
            <a:r>
              <a:rPr sz="1100" spc="-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objectif</a:t>
            </a:r>
            <a:r>
              <a:rPr sz="1100" spc="5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(e.g.,</a:t>
            </a:r>
            <a:r>
              <a:rPr sz="1100" spc="19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clic</a:t>
            </a:r>
            <a:r>
              <a:rPr sz="1100" spc="-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sur</a:t>
            </a:r>
            <a:r>
              <a:rPr sz="1100" spc="5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r>
              <a:rPr sz="1100" spc="12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outon</a:t>
            </a:r>
            <a:r>
              <a:rPr sz="1100" spc="1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testé,</a:t>
            </a:r>
            <a:r>
              <a:rPr sz="1100" spc="2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une</a:t>
            </a:r>
            <a:r>
              <a:rPr sz="1100" spc="7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vente) 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388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Choisir</a:t>
            </a:r>
            <a:r>
              <a:rPr sz="1100" spc="-3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une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métrique</a:t>
            </a:r>
            <a:r>
              <a:rPr sz="1100" spc="167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</a:t>
            </a:r>
            <a:r>
              <a:rPr sz="1100" spc="1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quantifier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l’intérêt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</a:t>
            </a:r>
            <a:r>
              <a:rPr sz="1100" spc="1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chaque</a:t>
            </a:r>
            <a:endParaRPr sz="1100">
              <a:latin typeface="Times New Roman"/>
              <a:cs typeface="Times New Roman"/>
            </a:endParaRPr>
          </a:p>
          <a:p>
            <a:pPr marL="12700" marR="11396">
              <a:lnSpc>
                <a:spcPts val="980"/>
              </a:lnSpc>
              <a:spcBef>
                <a:spcPts val="437"/>
              </a:spcBef>
            </a:pPr>
            <a:r>
              <a:rPr sz="1650" spc="0" baseline="2635" dirty="0" smtClean="0">
                <a:latin typeface="Times New Roman"/>
                <a:cs typeface="Times New Roman"/>
              </a:rPr>
              <a:t>version</a:t>
            </a:r>
            <a:r>
              <a:rPr sz="1650" spc="-7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2635" dirty="0" smtClean="0">
                <a:latin typeface="Times New Roman"/>
                <a:cs typeface="Times New Roman"/>
              </a:rPr>
              <a:t>(e.g.,</a:t>
            </a:r>
            <a:r>
              <a:rPr sz="1650" spc="223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2635" dirty="0" smtClean="0">
                <a:latin typeface="Times New Roman"/>
                <a:cs typeface="Times New Roman"/>
              </a:rPr>
              <a:t>le</a:t>
            </a:r>
            <a:r>
              <a:rPr sz="1650" spc="42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2635" dirty="0" smtClean="0">
                <a:latin typeface="Times New Roman"/>
                <a:cs typeface="Times New Roman"/>
              </a:rPr>
              <a:t>nom</a:t>
            </a:r>
            <a:r>
              <a:rPr sz="1650" spc="-29" baseline="2635" dirty="0" smtClean="0">
                <a:latin typeface="Times New Roman"/>
                <a:cs typeface="Times New Roman"/>
              </a:rPr>
              <a:t>b</a:t>
            </a:r>
            <a:r>
              <a:rPr sz="1650" spc="0" baseline="2635" dirty="0" smtClean="0">
                <a:latin typeface="Times New Roman"/>
                <a:cs typeface="Times New Roman"/>
              </a:rPr>
              <a:t>re</a:t>
            </a:r>
            <a:r>
              <a:rPr sz="1650" spc="114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2635" dirty="0" smtClean="0">
                <a:latin typeface="Times New Roman"/>
                <a:cs typeface="Times New Roman"/>
              </a:rPr>
              <a:t>de</a:t>
            </a:r>
            <a:r>
              <a:rPr sz="1650" spc="100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2635" dirty="0" smtClean="0">
                <a:latin typeface="Times New Roman"/>
                <a:cs typeface="Times New Roman"/>
              </a:rPr>
              <a:t>clics</a:t>
            </a:r>
            <a:r>
              <a:rPr sz="1650" spc="-30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2635" dirty="0" smtClean="0">
                <a:latin typeface="Times New Roman"/>
                <a:cs typeface="Times New Roman"/>
              </a:rPr>
              <a:t>sur</a:t>
            </a:r>
            <a:r>
              <a:rPr sz="1650" spc="89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2635" dirty="0" smtClean="0">
                <a:latin typeface="Times New Roman"/>
                <a:cs typeface="Times New Roman"/>
              </a:rPr>
              <a:t>le</a:t>
            </a:r>
            <a:r>
              <a:rPr sz="1650" spc="42" baseline="2635" dirty="0" smtClean="0">
                <a:latin typeface="Times New Roman"/>
                <a:cs typeface="Times New Roman"/>
              </a:rPr>
              <a:t> </a:t>
            </a:r>
            <a:r>
              <a:rPr sz="1650" spc="29" baseline="2635" dirty="0" smtClean="0">
                <a:latin typeface="Times New Roman"/>
                <a:cs typeface="Times New Roman"/>
              </a:rPr>
              <a:t>b</a:t>
            </a:r>
            <a:r>
              <a:rPr sz="1650" spc="0" baseline="2635" dirty="0" smtClean="0">
                <a:latin typeface="Times New Roman"/>
                <a:cs typeface="Times New Roman"/>
              </a:rPr>
              <a:t>outon</a:t>
            </a:r>
            <a:r>
              <a:rPr sz="1650" spc="201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2635" dirty="0" smtClean="0">
                <a:latin typeface="Times New Roman"/>
                <a:cs typeface="Times New Roman"/>
              </a:rPr>
              <a:t>divisé</a:t>
            </a:r>
            <a:r>
              <a:rPr sz="1650" spc="-67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2635" dirty="0" smtClean="0">
                <a:latin typeface="Times New Roman"/>
                <a:cs typeface="Times New Roman"/>
              </a:rPr>
              <a:t>p</a:t>
            </a:r>
            <a:r>
              <a:rPr sz="1650" spc="-29" baseline="2635" dirty="0" smtClean="0">
                <a:latin typeface="Times New Roman"/>
                <a:cs typeface="Times New Roman"/>
              </a:rPr>
              <a:t>a</a:t>
            </a:r>
            <a:r>
              <a:rPr sz="1650" spc="0" baseline="2635" dirty="0" smtClean="0">
                <a:latin typeface="Times New Roman"/>
                <a:cs typeface="Times New Roman"/>
              </a:rPr>
              <a:t>r</a:t>
            </a:r>
            <a:r>
              <a:rPr sz="1650" spc="135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2635" dirty="0" smtClean="0">
                <a:latin typeface="Times New Roman"/>
                <a:cs typeface="Times New Roman"/>
              </a:rPr>
              <a:t>le</a:t>
            </a:r>
            <a:endParaRPr sz="1100">
              <a:latin typeface="Times New Roman"/>
              <a:cs typeface="Times New Roman"/>
            </a:endParaRPr>
          </a:p>
          <a:p>
            <a:pPr marL="12700" marR="11396">
              <a:lnSpc>
                <a:spcPct val="95825"/>
              </a:lnSpc>
              <a:spcBef>
                <a:spcPts val="41"/>
              </a:spcBef>
            </a:pPr>
            <a:r>
              <a:rPr sz="1100" spc="0" dirty="0" smtClean="0">
                <a:latin typeface="Times New Roman"/>
                <a:cs typeface="Times New Roman"/>
              </a:rPr>
              <a:t>nom</a:t>
            </a:r>
            <a:r>
              <a:rPr sz="1100" spc="-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re</a:t>
            </a:r>
            <a:r>
              <a:rPr sz="1100" spc="11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vues)</a:t>
            </a:r>
            <a:endParaRPr sz="1100">
              <a:latin typeface="Times New Roman"/>
              <a:cs typeface="Times New Roman"/>
            </a:endParaRPr>
          </a:p>
          <a:p>
            <a:pPr marL="12700" marR="96150">
              <a:lnSpc>
                <a:spcPts val="1264"/>
              </a:lnSpc>
              <a:spcBef>
                <a:spcPts val="38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Extensions</a:t>
            </a:r>
            <a:r>
              <a:rPr sz="1100" spc="41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</a:t>
            </a:r>
            <a:r>
              <a:rPr sz="1100" spc="1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tester</a:t>
            </a:r>
            <a:r>
              <a:rPr sz="1100" spc="2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plus</a:t>
            </a:r>
            <a:r>
              <a:rPr sz="1100" spc="5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deux</a:t>
            </a:r>
            <a:r>
              <a:rPr sz="1100" spc="4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versions</a:t>
            </a:r>
            <a:r>
              <a:rPr sz="1100" spc="-1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plus</a:t>
            </a:r>
            <a:r>
              <a:rPr sz="1100" spc="5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deux com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osants</a:t>
            </a:r>
            <a:r>
              <a:rPr sz="1100" spc="19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(tests </a:t>
            </a:r>
            <a:r>
              <a:rPr sz="1100" spc="2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A/Z,</a:t>
            </a:r>
            <a:r>
              <a:rPr sz="1100" spc="27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multiv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rié)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6389" y="1395984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389" y="1778089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389" y="1988122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2542312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175" y="3183776"/>
            <a:ext cx="2254464" cy="139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0"/>
              </a:lnSpc>
              <a:spcBef>
                <a:spcPts val="45"/>
              </a:spcBef>
            </a:pPr>
            <a:r>
              <a:rPr sz="1350" spc="0" baseline="-2946" dirty="0" smtClean="0">
                <a:solidFill>
                  <a:srgbClr val="0000FF"/>
                </a:solidFill>
                <a:latin typeface="BatangChe"/>
                <a:cs typeface="BatangChe"/>
                <a:hlinkClick r:id="rId2"/>
              </a:rPr>
              <a:t>http://fr.wikipedia.org/wiki/Test_A/B</a:t>
            </a:r>
            <a:endParaRPr sz="900">
              <a:latin typeface="BatangChe"/>
              <a:cs typeface="BatangCh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9994" y="3010649"/>
            <a:ext cx="18288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1058557" y="1592135"/>
            <a:ext cx="2438400" cy="1443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9994" y="3150349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300" y="262789"/>
            <a:ext cx="1044061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-119" dirty="0" smtClean="0">
                <a:latin typeface="Times New Roman"/>
                <a:cs typeface="Times New Roman"/>
              </a:rPr>
              <a:t>T</a:t>
            </a:r>
            <a:r>
              <a:rPr sz="1400" spc="0" dirty="0" smtClean="0">
                <a:latin typeface="Times New Roman"/>
                <a:cs typeface="Times New Roman"/>
              </a:rPr>
              <a:t>est</a:t>
            </a:r>
            <a:r>
              <a:rPr sz="1400" spc="331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A/B</a:t>
            </a:r>
            <a:r>
              <a:rPr sz="1400" spc="32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(2)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698729"/>
            <a:ext cx="785183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cédure</a:t>
            </a:r>
            <a:r>
              <a:rPr sz="1100" b="1" spc="27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332" y="909269"/>
            <a:ext cx="153970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395" y="909269"/>
            <a:ext cx="3448580" cy="546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781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Quand</a:t>
            </a:r>
            <a:r>
              <a:rPr sz="1100" spc="17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une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utilisatrice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rrive</a:t>
            </a:r>
            <a:r>
              <a:rPr sz="1100" spc="4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l’interface,</a:t>
            </a:r>
            <a:r>
              <a:rPr sz="1100" spc="41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oser</a:t>
            </a:r>
            <a:r>
              <a:rPr sz="1100" spc="9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au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has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rd</a:t>
            </a:r>
            <a:r>
              <a:rPr sz="1100" spc="18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l’une 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deux</a:t>
            </a:r>
            <a:r>
              <a:rPr sz="1100" spc="4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versions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8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Calculer</a:t>
            </a:r>
            <a:r>
              <a:rPr sz="1100" spc="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nom</a:t>
            </a:r>
            <a:r>
              <a:rPr sz="1100" spc="-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re</a:t>
            </a:r>
            <a:r>
              <a:rPr sz="1100" spc="11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d’objectifs</a:t>
            </a:r>
            <a:r>
              <a:rPr sz="1100" spc="-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atteints </a:t>
            </a:r>
            <a:r>
              <a:rPr sz="1100" spc="68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</a:t>
            </a:r>
            <a:r>
              <a:rPr sz="1100" spc="1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chaque</a:t>
            </a:r>
            <a:r>
              <a:rPr sz="1100" spc="15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version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7332" y="1291374"/>
            <a:ext cx="153970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175" y="3212799"/>
            <a:ext cx="281316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40"/>
              </a:lnSpc>
              <a:spcBef>
                <a:spcPts val="32"/>
              </a:spcBef>
            </a:pPr>
            <a:r>
              <a:rPr sz="90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3"/>
              </a:rPr>
              <a:t>http://commons.wikimedia.org/wiki/File:A</a:t>
            </a:r>
            <a:r>
              <a:rPr sz="900" spc="5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3"/>
              </a:rPr>
              <a:t>-</a:t>
            </a:r>
            <a:r>
              <a:rPr sz="900" spc="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3"/>
              </a:rPr>
              <a:t>B_testing_simple_example.png</a:t>
            </a:r>
            <a:endParaRPr sz="600">
              <a:latin typeface="BatangChe"/>
              <a:cs typeface="BatangCh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9994" y="3010649"/>
            <a:ext cx="18288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547408" y="2289378"/>
            <a:ext cx="714375" cy="803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85010" y="1936953"/>
            <a:ext cx="2423160" cy="1155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9994" y="3150349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300" y="262789"/>
            <a:ext cx="1044061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-119" dirty="0" smtClean="0">
                <a:latin typeface="Times New Roman"/>
                <a:cs typeface="Times New Roman"/>
              </a:rPr>
              <a:t>T</a:t>
            </a:r>
            <a:r>
              <a:rPr sz="1400" spc="0" dirty="0" smtClean="0">
                <a:latin typeface="Times New Roman"/>
                <a:cs typeface="Times New Roman"/>
              </a:rPr>
              <a:t>est</a:t>
            </a:r>
            <a:r>
              <a:rPr sz="1400" spc="331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A/B</a:t>
            </a:r>
            <a:r>
              <a:rPr sz="1400" spc="32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(3)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94" y="661048"/>
            <a:ext cx="3899902" cy="336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Exemple</a:t>
            </a:r>
            <a:r>
              <a:rPr sz="1100" b="1" spc="206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r>
              <a:rPr sz="1100" b="1" spc="56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</a:t>
            </a:r>
            <a:r>
              <a:rPr sz="1100" spc="1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campagne</a:t>
            </a:r>
            <a:r>
              <a:rPr sz="1100" spc="179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résidentielle</a:t>
            </a:r>
            <a:r>
              <a:rPr sz="1100" spc="-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B.</a:t>
            </a:r>
            <a:r>
              <a:rPr sz="1100" spc="11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Obama</a:t>
            </a:r>
            <a:r>
              <a:rPr sz="1100" spc="18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2008,</a:t>
            </a:r>
            <a:endParaRPr sz="1100">
              <a:latin typeface="Times New Roman"/>
              <a:cs typeface="Times New Roman"/>
            </a:endParaRPr>
          </a:p>
          <a:p>
            <a:pPr marL="12700" marR="20857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plusieurs</a:t>
            </a:r>
            <a:r>
              <a:rPr sz="1100" spc="1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versions</a:t>
            </a:r>
            <a:r>
              <a:rPr sz="1100" spc="-1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page</a:t>
            </a:r>
            <a:r>
              <a:rPr sz="1100" spc="13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d’accueil</a:t>
            </a:r>
            <a:r>
              <a:rPr sz="1100" spc="-3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4395" y="1043660"/>
            <a:ext cx="3507729" cy="7940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096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Six</a:t>
            </a:r>
            <a:r>
              <a:rPr sz="1100" spc="-1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médias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différents</a:t>
            </a:r>
            <a:r>
              <a:rPr sz="1100" spc="4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(images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vidéos)</a:t>
            </a:r>
            <a:endParaRPr sz="1100">
              <a:latin typeface="Times New Roman"/>
              <a:cs typeface="Times New Roman"/>
            </a:endParaRPr>
          </a:p>
          <a:p>
            <a:pPr marL="12700" marR="24096">
              <a:lnSpc>
                <a:spcPct val="95825"/>
              </a:lnSpc>
              <a:spcBef>
                <a:spcPts val="32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Quatre</a:t>
            </a:r>
            <a:r>
              <a:rPr sz="1100" spc="23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els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outon</a:t>
            </a:r>
            <a:r>
              <a:rPr sz="1100" spc="20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”call-to-action”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8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Métrique</a:t>
            </a:r>
            <a:r>
              <a:rPr sz="1100" spc="13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utilisée</a:t>
            </a:r>
            <a:r>
              <a:rPr sz="1100" spc="2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=</a:t>
            </a:r>
            <a:r>
              <a:rPr sz="1100" spc="-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nom</a:t>
            </a:r>
            <a:r>
              <a:rPr sz="1100" spc="-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re</a:t>
            </a:r>
            <a:r>
              <a:rPr sz="1100" spc="11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d’inscriptions</a:t>
            </a:r>
            <a:r>
              <a:rPr sz="1100" spc="-3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/</a:t>
            </a:r>
            <a:r>
              <a:rPr sz="1100" spc="-12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nom</a:t>
            </a:r>
            <a:r>
              <a:rPr sz="1100" spc="-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re</a:t>
            </a:r>
            <a:r>
              <a:rPr sz="1100" spc="11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vues</a:t>
            </a:r>
            <a:endParaRPr sz="1100">
              <a:latin typeface="Times New Roman"/>
              <a:cs typeface="Times New Roman"/>
            </a:endParaRPr>
          </a:p>
          <a:p>
            <a:pPr marL="12700" marR="24096">
              <a:lnSpc>
                <a:spcPct val="95825"/>
              </a:lnSpc>
              <a:spcBef>
                <a:spcPts val="38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Meilleur</a:t>
            </a:r>
            <a:r>
              <a:rPr sz="1100" spc="-6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résultat</a:t>
            </a:r>
            <a:r>
              <a:rPr sz="1100" spc="25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=</a:t>
            </a:r>
            <a:r>
              <a:rPr sz="1100" spc="-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el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”le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rn</a:t>
            </a:r>
            <a:r>
              <a:rPr sz="1100" spc="1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re”</a:t>
            </a:r>
            <a:r>
              <a:rPr sz="1100" spc="11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une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image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6389" y="1067867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389" y="1277900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389" y="1487932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1697965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5173" y="3212799"/>
            <a:ext cx="3992504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40"/>
              </a:lnSpc>
              <a:spcBef>
                <a:spcPts val="32"/>
              </a:spcBef>
            </a:pPr>
            <a:r>
              <a:rPr sz="90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4"/>
              </a:rPr>
              <a:t>http://blog.optimizely.com/2010/11/29/how</a:t>
            </a:r>
            <a:r>
              <a:rPr sz="900" spc="5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4"/>
              </a:rPr>
              <a:t>-</a:t>
            </a:r>
            <a:r>
              <a:rPr sz="900" spc="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4"/>
              </a:rPr>
              <a:t>obama</a:t>
            </a:r>
            <a:r>
              <a:rPr sz="900" spc="5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4"/>
              </a:rPr>
              <a:t>-</a:t>
            </a:r>
            <a:r>
              <a:rPr sz="900" spc="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4"/>
              </a:rPr>
              <a:t>raised</a:t>
            </a:r>
            <a:r>
              <a:rPr sz="900" spc="5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4"/>
              </a:rPr>
              <a:t>-</a:t>
            </a:r>
            <a:r>
              <a:rPr sz="900" spc="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4"/>
              </a:rPr>
              <a:t>60</a:t>
            </a:r>
            <a:r>
              <a:rPr sz="900" spc="5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4"/>
              </a:rPr>
              <a:t>-</a:t>
            </a:r>
            <a:r>
              <a:rPr sz="900" spc="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4"/>
              </a:rPr>
              <a:t>million</a:t>
            </a:r>
            <a:r>
              <a:rPr sz="900" spc="5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4"/>
              </a:rPr>
              <a:t>-</a:t>
            </a:r>
            <a:r>
              <a:rPr sz="900" spc="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4"/>
              </a:rPr>
              <a:t>by</a:t>
            </a:r>
            <a:r>
              <a:rPr sz="900" spc="5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4"/>
              </a:rPr>
              <a:t>-</a:t>
            </a:r>
            <a:r>
              <a:rPr sz="900" spc="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4"/>
              </a:rPr>
              <a:t>running</a:t>
            </a:r>
            <a:r>
              <a:rPr sz="900" spc="5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4"/>
              </a:rPr>
              <a:t>-</a:t>
            </a:r>
            <a:r>
              <a:rPr sz="900" spc="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4"/>
              </a:rPr>
              <a:t>a</a:t>
            </a:r>
            <a:r>
              <a:rPr sz="900" spc="5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4"/>
              </a:rPr>
              <a:t>-</a:t>
            </a:r>
            <a:r>
              <a:rPr sz="900" spc="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4"/>
              </a:rPr>
              <a:t>simple</a:t>
            </a:r>
            <a:r>
              <a:rPr sz="900" spc="5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4"/>
              </a:rPr>
              <a:t>-</a:t>
            </a:r>
            <a:r>
              <a:rPr sz="900" spc="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4"/>
              </a:rPr>
              <a:t>experiment/</a:t>
            </a:r>
            <a:endParaRPr sz="600">
              <a:latin typeface="BatangChe"/>
              <a:cs typeface="BatangCh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9994" y="3010649"/>
            <a:ext cx="18288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309193" y="2183243"/>
            <a:ext cx="2628810" cy="82384"/>
          </a:xfrm>
          <a:custGeom>
            <a:avLst/>
            <a:gdLst/>
            <a:ahLst/>
            <a:cxnLst/>
            <a:rect l="l" t="t" r="r" b="b"/>
            <a:pathLst>
              <a:path w="2628810" h="82384">
                <a:moveTo>
                  <a:pt x="0" y="50800"/>
                </a:moveTo>
                <a:lnTo>
                  <a:pt x="0" y="82384"/>
                </a:lnTo>
                <a:lnTo>
                  <a:pt x="2628810" y="82384"/>
                </a:lnTo>
                <a:lnTo>
                  <a:pt x="2628810" y="50800"/>
                </a:lnTo>
                <a:lnTo>
                  <a:pt x="2627913" y="41300"/>
                </a:lnTo>
                <a:lnTo>
                  <a:pt x="2604954" y="7786"/>
                </a:lnTo>
                <a:lnTo>
                  <a:pt x="2578010" y="0"/>
                </a:lnTo>
                <a:lnTo>
                  <a:pt x="50800" y="0"/>
                </a:lnTo>
                <a:lnTo>
                  <a:pt x="7786" y="23856"/>
                </a:lnTo>
                <a:lnTo>
                  <a:pt x="0" y="50800"/>
                </a:lnTo>
                <a:close/>
              </a:path>
            </a:pathLst>
          </a:custGeom>
          <a:solidFill>
            <a:srgbClr val="CFE7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74503" y="2529014"/>
            <a:ext cx="114301" cy="114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0794" y="2579814"/>
            <a:ext cx="2476408" cy="6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38004" y="2221112"/>
            <a:ext cx="50800" cy="3206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38004" y="2284613"/>
            <a:ext cx="50800" cy="2571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193" y="2227675"/>
            <a:ext cx="2628810" cy="364839"/>
          </a:xfrm>
          <a:custGeom>
            <a:avLst/>
            <a:gdLst/>
            <a:ahLst/>
            <a:cxnLst/>
            <a:rect l="l" t="t" r="r" b="b"/>
            <a:pathLst>
              <a:path w="2628810" h="364839">
                <a:moveTo>
                  <a:pt x="0" y="314038"/>
                </a:moveTo>
                <a:lnTo>
                  <a:pt x="16636" y="351552"/>
                </a:lnTo>
                <a:lnTo>
                  <a:pt x="50800" y="364839"/>
                </a:lnTo>
                <a:lnTo>
                  <a:pt x="2578010" y="364839"/>
                </a:lnTo>
                <a:lnTo>
                  <a:pt x="2615524" y="348203"/>
                </a:lnTo>
                <a:lnTo>
                  <a:pt x="2628810" y="314038"/>
                </a:lnTo>
                <a:lnTo>
                  <a:pt x="2628810" y="0"/>
                </a:lnTo>
                <a:lnTo>
                  <a:pt x="0" y="0"/>
                </a:lnTo>
                <a:lnTo>
                  <a:pt x="0" y="314038"/>
                </a:lnTo>
                <a:close/>
              </a:path>
            </a:pathLst>
          </a:custGeom>
          <a:solidFill>
            <a:srgbClr val="CFE7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38004" y="2271912"/>
            <a:ext cx="0" cy="288851"/>
          </a:xfrm>
          <a:custGeom>
            <a:avLst/>
            <a:gdLst/>
            <a:ahLst/>
            <a:cxnLst/>
            <a:rect l="l" t="t" r="r" b="b"/>
            <a:pathLst>
              <a:path h="288851">
                <a:moveTo>
                  <a:pt x="0" y="288851"/>
                </a:moveTo>
                <a:lnTo>
                  <a:pt x="0" y="0"/>
                </a:lnTo>
              </a:path>
            </a:pathLst>
          </a:custGeom>
          <a:ln w="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38004" y="225921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0">
            <a:solidFill>
              <a:srgbClr val="A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38004" y="224651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0">
            <a:solidFill>
              <a:srgbClr val="CECE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38004" y="223381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0">
            <a:solidFill>
              <a:srgbClr val="EFE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9193" y="2744431"/>
            <a:ext cx="2628810" cy="82384"/>
          </a:xfrm>
          <a:custGeom>
            <a:avLst/>
            <a:gdLst/>
            <a:ahLst/>
            <a:cxnLst/>
            <a:rect l="l" t="t" r="r" b="b"/>
            <a:pathLst>
              <a:path w="2628810" h="82384">
                <a:moveTo>
                  <a:pt x="0" y="50800"/>
                </a:moveTo>
                <a:lnTo>
                  <a:pt x="0" y="82384"/>
                </a:lnTo>
                <a:lnTo>
                  <a:pt x="2628810" y="82384"/>
                </a:lnTo>
                <a:lnTo>
                  <a:pt x="2628810" y="50800"/>
                </a:lnTo>
                <a:lnTo>
                  <a:pt x="2627913" y="41300"/>
                </a:lnTo>
                <a:lnTo>
                  <a:pt x="2604954" y="7786"/>
                </a:lnTo>
                <a:lnTo>
                  <a:pt x="2578010" y="0"/>
                </a:lnTo>
                <a:lnTo>
                  <a:pt x="50800" y="0"/>
                </a:lnTo>
                <a:lnTo>
                  <a:pt x="7786" y="23856"/>
                </a:lnTo>
                <a:lnTo>
                  <a:pt x="0" y="50800"/>
                </a:lnTo>
                <a:close/>
              </a:path>
            </a:pathLst>
          </a:custGeom>
          <a:solidFill>
            <a:srgbClr val="FFCF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74503" y="3066503"/>
            <a:ext cx="114301" cy="114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0794" y="3117304"/>
            <a:ext cx="2476408" cy="6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38004" y="2782293"/>
            <a:ext cx="50800" cy="2969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38004" y="2845794"/>
            <a:ext cx="50800" cy="2334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9193" y="2788856"/>
            <a:ext cx="2628810" cy="341147"/>
          </a:xfrm>
          <a:custGeom>
            <a:avLst/>
            <a:gdLst/>
            <a:ahLst/>
            <a:cxnLst/>
            <a:rect l="l" t="t" r="r" b="b"/>
            <a:pathLst>
              <a:path w="2628810" h="341147">
                <a:moveTo>
                  <a:pt x="0" y="290347"/>
                </a:moveTo>
                <a:lnTo>
                  <a:pt x="16636" y="327860"/>
                </a:lnTo>
                <a:lnTo>
                  <a:pt x="50800" y="341147"/>
                </a:lnTo>
                <a:lnTo>
                  <a:pt x="2578010" y="341147"/>
                </a:lnTo>
                <a:lnTo>
                  <a:pt x="2615524" y="324511"/>
                </a:lnTo>
                <a:lnTo>
                  <a:pt x="2628810" y="290347"/>
                </a:lnTo>
                <a:lnTo>
                  <a:pt x="2628810" y="0"/>
                </a:lnTo>
                <a:lnTo>
                  <a:pt x="0" y="0"/>
                </a:lnTo>
                <a:lnTo>
                  <a:pt x="0" y="290347"/>
                </a:lnTo>
                <a:close/>
              </a:path>
            </a:pathLst>
          </a:custGeom>
          <a:solidFill>
            <a:srgbClr val="FFCF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38004" y="2833093"/>
            <a:ext cx="0" cy="265159"/>
          </a:xfrm>
          <a:custGeom>
            <a:avLst/>
            <a:gdLst/>
            <a:ahLst/>
            <a:cxnLst/>
            <a:rect l="l" t="t" r="r" b="b"/>
            <a:pathLst>
              <a:path h="265159">
                <a:moveTo>
                  <a:pt x="0" y="265159"/>
                </a:moveTo>
                <a:lnTo>
                  <a:pt x="0" y="0"/>
                </a:lnTo>
              </a:path>
            </a:pathLst>
          </a:custGeom>
          <a:ln w="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38004" y="282039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0">
            <a:solidFill>
              <a:srgbClr val="A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38004" y="280769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0">
            <a:solidFill>
              <a:srgbClr val="CECE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38004" y="279499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0">
            <a:solidFill>
              <a:srgbClr val="EFE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300" y="262789"/>
            <a:ext cx="1458741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-39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udit</a:t>
            </a:r>
            <a:r>
              <a:rPr sz="1400" spc="115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ergonomique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294" y="692620"/>
            <a:ext cx="3841850" cy="164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Objectif</a:t>
            </a:r>
            <a:r>
              <a:rPr sz="1100" b="1" spc="240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r>
              <a:rPr sz="1100" b="1" spc="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évaluation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interfaces</a:t>
            </a:r>
            <a:r>
              <a:rPr sz="1100" spc="13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ex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erts</a:t>
            </a:r>
            <a:r>
              <a:rPr sz="1100" spc="12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ergonomie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1036777"/>
            <a:ext cx="75123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Prot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cole </a:t>
            </a:r>
            <a:r>
              <a:rPr sz="1100" b="1" spc="16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395" y="1247318"/>
            <a:ext cx="3585879" cy="718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Dans</a:t>
            </a:r>
            <a:r>
              <a:rPr sz="1100" spc="11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l’idéal,</a:t>
            </a:r>
            <a:r>
              <a:rPr sz="1100" spc="-3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évaluation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plusieurs</a:t>
            </a:r>
            <a:r>
              <a:rPr sz="1100" spc="1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ex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erts</a:t>
            </a:r>
            <a:r>
              <a:rPr sz="1100" spc="12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indé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endants</a:t>
            </a:r>
            <a:r>
              <a:rPr sz="1100" spc="19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confrontation</a:t>
            </a:r>
            <a:r>
              <a:rPr sz="1100" spc="20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leurs</a:t>
            </a:r>
            <a:r>
              <a:rPr sz="1100" spc="4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résultats</a:t>
            </a:r>
            <a:endParaRPr sz="1100">
              <a:latin typeface="Times New Roman"/>
              <a:cs typeface="Times New Roman"/>
            </a:endParaRPr>
          </a:p>
          <a:p>
            <a:pPr marL="12700" marR="407565">
              <a:lnSpc>
                <a:spcPts val="1264"/>
              </a:lnSpc>
              <a:spcBef>
                <a:spcPts val="38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77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ratique,</a:t>
            </a:r>
            <a:r>
              <a:rPr sz="1100" spc="23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évaluation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ex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ert</a:t>
            </a:r>
            <a:r>
              <a:rPr sz="1100" spc="1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ergonomie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 relecture</a:t>
            </a:r>
            <a:r>
              <a:rPr sz="1100" spc="1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ex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ert</a:t>
            </a:r>
            <a:r>
              <a:rPr sz="1100" spc="1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du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domaine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389" y="1271524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1653642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294" y="2227148"/>
            <a:ext cx="2459643" cy="33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781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Rapidité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l’audit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Pistes</a:t>
            </a:r>
            <a:r>
              <a:rPr sz="1100" spc="192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</a:t>
            </a:r>
            <a:r>
              <a:rPr sz="1100" spc="115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ri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ritiser</a:t>
            </a:r>
            <a:r>
              <a:rPr sz="1100" spc="5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éta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es</a:t>
            </a:r>
            <a:r>
              <a:rPr sz="1100" spc="19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suivantes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94" y="2789999"/>
            <a:ext cx="1730201" cy="33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781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Coût</a:t>
            </a:r>
            <a:r>
              <a:rPr sz="1100" spc="13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l’audit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9"/>
              </a:spcBef>
            </a:pP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ucun</a:t>
            </a:r>
            <a:r>
              <a:rPr sz="1100" spc="3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retour</a:t>
            </a:r>
            <a:r>
              <a:rPr sz="1100" spc="1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utilisatrices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359994" y="3150349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03994" y="2268004"/>
            <a:ext cx="990600" cy="742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300" y="262789"/>
            <a:ext cx="1516680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Enquête</a:t>
            </a:r>
            <a:r>
              <a:rPr sz="1400" spc="257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/</a:t>
            </a:r>
            <a:r>
              <a:rPr sz="1400" spc="-163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entretien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294" y="736461"/>
            <a:ext cx="3798346" cy="336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Objectif</a:t>
            </a:r>
            <a:r>
              <a:rPr sz="1100" b="1" spc="240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r>
              <a:rPr sz="1100" b="1" spc="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identifier</a:t>
            </a:r>
            <a:r>
              <a:rPr sz="1100" spc="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pistes</a:t>
            </a:r>
            <a:r>
              <a:rPr sz="1100" spc="11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conception</a:t>
            </a:r>
            <a:r>
              <a:rPr sz="1100" spc="138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</a:t>
            </a:r>
            <a:r>
              <a:rPr sz="1100" spc="1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chaines</a:t>
            </a:r>
            <a:endParaRPr sz="1100">
              <a:latin typeface="Times New Roman"/>
              <a:cs typeface="Times New Roman"/>
            </a:endParaRPr>
          </a:p>
          <a:p>
            <a:pPr marL="12700" marR="20857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itérations</a:t>
            </a:r>
            <a:r>
              <a:rPr sz="1100" spc="21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roblèmes</a:t>
            </a:r>
            <a:r>
              <a:rPr sz="1100" spc="6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rencontrés</a:t>
            </a:r>
            <a:r>
              <a:rPr sz="1100" spc="1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utilisatrices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294" y="1252690"/>
            <a:ext cx="75123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Prot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cole </a:t>
            </a:r>
            <a:r>
              <a:rPr sz="1100" b="1" spc="16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395" y="1463230"/>
            <a:ext cx="3578110" cy="1348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096">
              <a:lnSpc>
                <a:spcPts val="1200"/>
              </a:lnSpc>
              <a:spcBef>
                <a:spcPts val="60"/>
              </a:spcBef>
            </a:pP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anel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résentatif</a:t>
            </a:r>
            <a:r>
              <a:rPr sz="1100" spc="22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d’utilisatrices</a:t>
            </a:r>
            <a:r>
              <a:rPr sz="1100" spc="3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(en</a:t>
            </a:r>
            <a:r>
              <a:rPr sz="1100" spc="14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individuel)</a:t>
            </a:r>
            <a:endParaRPr sz="1100">
              <a:latin typeface="Times New Roman"/>
              <a:cs typeface="Times New Roman"/>
            </a:endParaRPr>
          </a:p>
          <a:p>
            <a:pPr marL="12700" marR="24096">
              <a:lnSpc>
                <a:spcPct val="95825"/>
              </a:lnSpc>
              <a:spcBef>
                <a:spcPts val="32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Intervie</a:t>
            </a:r>
            <a:r>
              <a:rPr sz="1100" spc="-29" dirty="0" smtClean="0">
                <a:latin typeface="Times New Roman"/>
                <a:cs typeface="Times New Roman"/>
              </a:rPr>
              <a:t>w</a:t>
            </a:r>
            <a:r>
              <a:rPr sz="1100" spc="0" dirty="0" smtClean="0">
                <a:latin typeface="Times New Roman"/>
                <a:cs typeface="Times New Roman"/>
              </a:rPr>
              <a:t>er</a:t>
            </a:r>
            <a:r>
              <a:rPr sz="1100" spc="-3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l’utilisatrice</a:t>
            </a:r>
            <a:r>
              <a:rPr sz="1100" spc="-1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dans</a:t>
            </a:r>
            <a:r>
              <a:rPr sz="1100" spc="13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son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environnement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travail</a:t>
            </a:r>
            <a:endParaRPr sz="1100">
              <a:latin typeface="Times New Roman"/>
              <a:cs typeface="Times New Roman"/>
            </a:endParaRPr>
          </a:p>
          <a:p>
            <a:pPr marL="12700" marR="24096">
              <a:lnSpc>
                <a:spcPct val="95825"/>
              </a:lnSpc>
              <a:spcBef>
                <a:spcPts val="9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(face</a:t>
            </a:r>
            <a:r>
              <a:rPr sz="1100" spc="13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à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face)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8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Privilégier</a:t>
            </a:r>
            <a:r>
              <a:rPr sz="1100" spc="-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l’enregistrement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(son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re/vidéo) </a:t>
            </a:r>
            <a:r>
              <a:rPr sz="1100" spc="6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à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rise</a:t>
            </a:r>
            <a:r>
              <a:rPr sz="1100" spc="3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notes</a:t>
            </a:r>
            <a:endParaRPr sz="1100">
              <a:latin typeface="Times New Roman"/>
              <a:cs typeface="Times New Roman"/>
            </a:endParaRPr>
          </a:p>
          <a:p>
            <a:pPr marL="12700" marR="1304774">
              <a:lnSpc>
                <a:spcPts val="1264"/>
              </a:lnSpc>
              <a:spcBef>
                <a:spcPts val="9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(traces</a:t>
            </a:r>
            <a:r>
              <a:rPr sz="1100" spc="23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concentration</a:t>
            </a:r>
            <a:r>
              <a:rPr sz="1100" spc="2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l’échange) </a:t>
            </a:r>
            <a:endParaRPr sz="1100">
              <a:latin typeface="Times New Roman"/>
              <a:cs typeface="Times New Roman"/>
            </a:endParaRPr>
          </a:p>
          <a:p>
            <a:pPr marL="12700" marR="1304774">
              <a:lnSpc>
                <a:spcPts val="1264"/>
              </a:lnSpc>
              <a:spcBef>
                <a:spcPts val="388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Durée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recommandée</a:t>
            </a:r>
            <a:r>
              <a:rPr sz="1100" spc="15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1</a:t>
            </a:r>
            <a:r>
              <a:rPr sz="1100" spc="8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heure</a:t>
            </a:r>
            <a:endParaRPr sz="1100">
              <a:latin typeface="Times New Roman"/>
              <a:cs typeface="Times New Roman"/>
            </a:endParaRPr>
          </a:p>
          <a:p>
            <a:pPr marL="12700" marR="24096">
              <a:lnSpc>
                <a:spcPct val="95825"/>
              </a:lnSpc>
              <a:spcBef>
                <a:spcPts val="403"/>
              </a:spcBef>
            </a:pPr>
            <a:r>
              <a:rPr sz="1100" spc="0" dirty="0" smtClean="0">
                <a:latin typeface="Times New Roman"/>
                <a:cs typeface="Times New Roman"/>
              </a:rPr>
              <a:t>Neutralité</a:t>
            </a:r>
            <a:r>
              <a:rPr sz="1100" spc="17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l’enquêtrice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389" y="1487437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6389" y="1697469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389" y="2079587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389" y="2461692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2671725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175" y="3212799"/>
            <a:ext cx="2806859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40"/>
              </a:lnSpc>
              <a:spcBef>
                <a:spcPts val="32"/>
              </a:spcBef>
            </a:pPr>
            <a:r>
              <a:rPr sz="900" spc="0" baseline="-4419" dirty="0" smtClean="0">
                <a:solidFill>
                  <a:srgbClr val="0000FF"/>
                </a:solidFill>
                <a:latin typeface="BatangChe"/>
                <a:cs typeface="BatangChe"/>
                <a:hlinkClick r:id="rId3"/>
              </a:rPr>
              <a:t>http://fr.wikibooks.org/wiki/Outils_m%C3%A9thodologiques_(sociologie)</a:t>
            </a:r>
            <a:endParaRPr sz="600">
              <a:latin typeface="BatangChe"/>
              <a:cs typeface="BatangCh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9994" y="3010649"/>
            <a:ext cx="18288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309193" y="2185085"/>
            <a:ext cx="3989652" cy="82384"/>
          </a:xfrm>
          <a:custGeom>
            <a:avLst/>
            <a:gdLst/>
            <a:ahLst/>
            <a:cxnLst/>
            <a:rect l="l" t="t" r="r" b="b"/>
            <a:pathLst>
              <a:path w="3989652" h="82384">
                <a:moveTo>
                  <a:pt x="0" y="50800"/>
                </a:moveTo>
                <a:lnTo>
                  <a:pt x="0" y="82384"/>
                </a:lnTo>
                <a:lnTo>
                  <a:pt x="3989652" y="82384"/>
                </a:lnTo>
                <a:lnTo>
                  <a:pt x="3989652" y="50800"/>
                </a:lnTo>
                <a:lnTo>
                  <a:pt x="3988755" y="41300"/>
                </a:lnTo>
                <a:lnTo>
                  <a:pt x="3965796" y="7786"/>
                </a:lnTo>
                <a:lnTo>
                  <a:pt x="3938852" y="0"/>
                </a:lnTo>
                <a:lnTo>
                  <a:pt x="50800" y="0"/>
                </a:lnTo>
                <a:lnTo>
                  <a:pt x="7786" y="23856"/>
                </a:lnTo>
                <a:lnTo>
                  <a:pt x="0" y="50800"/>
                </a:lnTo>
                <a:close/>
              </a:path>
            </a:pathLst>
          </a:custGeom>
          <a:solidFill>
            <a:srgbClr val="CFE7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35345" y="2360307"/>
            <a:ext cx="114301" cy="114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0794" y="2411108"/>
            <a:ext cx="3837250" cy="6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98846" y="2222958"/>
            <a:ext cx="50800" cy="150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98846" y="2286459"/>
            <a:ext cx="50800" cy="86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193" y="2229521"/>
            <a:ext cx="3989652" cy="194286"/>
          </a:xfrm>
          <a:custGeom>
            <a:avLst/>
            <a:gdLst/>
            <a:ahLst/>
            <a:cxnLst/>
            <a:rect l="l" t="t" r="r" b="b"/>
            <a:pathLst>
              <a:path w="3989652" h="194286">
                <a:moveTo>
                  <a:pt x="0" y="143485"/>
                </a:moveTo>
                <a:lnTo>
                  <a:pt x="16636" y="180999"/>
                </a:lnTo>
                <a:lnTo>
                  <a:pt x="50800" y="194286"/>
                </a:lnTo>
                <a:lnTo>
                  <a:pt x="3938852" y="194286"/>
                </a:lnTo>
                <a:lnTo>
                  <a:pt x="3976366" y="177650"/>
                </a:lnTo>
                <a:lnTo>
                  <a:pt x="3989652" y="143485"/>
                </a:lnTo>
                <a:lnTo>
                  <a:pt x="3989652" y="0"/>
                </a:lnTo>
                <a:lnTo>
                  <a:pt x="0" y="0"/>
                </a:lnTo>
                <a:lnTo>
                  <a:pt x="0" y="143485"/>
                </a:lnTo>
                <a:close/>
              </a:path>
            </a:pathLst>
          </a:custGeom>
          <a:solidFill>
            <a:srgbClr val="CFE7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98846" y="2273759"/>
            <a:ext cx="0" cy="118298"/>
          </a:xfrm>
          <a:custGeom>
            <a:avLst/>
            <a:gdLst/>
            <a:ahLst/>
            <a:cxnLst/>
            <a:rect l="l" t="t" r="r" b="b"/>
            <a:pathLst>
              <a:path h="118298">
                <a:moveTo>
                  <a:pt x="0" y="118298"/>
                </a:moveTo>
                <a:lnTo>
                  <a:pt x="0" y="0"/>
                </a:lnTo>
              </a:path>
            </a:pathLst>
          </a:custGeom>
          <a:ln w="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98846" y="226105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0">
            <a:solidFill>
              <a:srgbClr val="A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98846" y="224835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0">
            <a:solidFill>
              <a:srgbClr val="CECE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98846" y="223565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0">
            <a:solidFill>
              <a:srgbClr val="EFE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9193" y="2737370"/>
            <a:ext cx="3989652" cy="82384"/>
          </a:xfrm>
          <a:custGeom>
            <a:avLst/>
            <a:gdLst/>
            <a:ahLst/>
            <a:cxnLst/>
            <a:rect l="l" t="t" r="r" b="b"/>
            <a:pathLst>
              <a:path w="3989652" h="82384">
                <a:moveTo>
                  <a:pt x="0" y="50800"/>
                </a:moveTo>
                <a:lnTo>
                  <a:pt x="0" y="82384"/>
                </a:lnTo>
                <a:lnTo>
                  <a:pt x="3989652" y="82384"/>
                </a:lnTo>
                <a:lnTo>
                  <a:pt x="3989652" y="50800"/>
                </a:lnTo>
                <a:lnTo>
                  <a:pt x="3988755" y="41300"/>
                </a:lnTo>
                <a:lnTo>
                  <a:pt x="3965796" y="7786"/>
                </a:lnTo>
                <a:lnTo>
                  <a:pt x="3938852" y="0"/>
                </a:lnTo>
                <a:lnTo>
                  <a:pt x="50800" y="0"/>
                </a:lnTo>
                <a:lnTo>
                  <a:pt x="7786" y="23856"/>
                </a:lnTo>
                <a:lnTo>
                  <a:pt x="0" y="50800"/>
                </a:lnTo>
                <a:close/>
              </a:path>
            </a:pathLst>
          </a:custGeom>
          <a:solidFill>
            <a:srgbClr val="FFCF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35345" y="2926575"/>
            <a:ext cx="114301" cy="114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0794" y="2977375"/>
            <a:ext cx="3837250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98846" y="2775232"/>
            <a:ext cx="50800" cy="1640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98846" y="2838733"/>
            <a:ext cx="50800" cy="1005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9193" y="2781796"/>
            <a:ext cx="3989652" cy="208279"/>
          </a:xfrm>
          <a:custGeom>
            <a:avLst/>
            <a:gdLst/>
            <a:ahLst/>
            <a:cxnLst/>
            <a:rect l="l" t="t" r="r" b="b"/>
            <a:pathLst>
              <a:path w="3989652" h="208279">
                <a:moveTo>
                  <a:pt x="0" y="157478"/>
                </a:moveTo>
                <a:lnTo>
                  <a:pt x="16636" y="194992"/>
                </a:lnTo>
                <a:lnTo>
                  <a:pt x="50800" y="208279"/>
                </a:lnTo>
                <a:lnTo>
                  <a:pt x="3938852" y="208279"/>
                </a:lnTo>
                <a:lnTo>
                  <a:pt x="3976366" y="191643"/>
                </a:lnTo>
                <a:lnTo>
                  <a:pt x="3989652" y="157478"/>
                </a:lnTo>
                <a:lnTo>
                  <a:pt x="3989652" y="0"/>
                </a:lnTo>
                <a:lnTo>
                  <a:pt x="0" y="0"/>
                </a:lnTo>
                <a:lnTo>
                  <a:pt x="0" y="157478"/>
                </a:lnTo>
                <a:close/>
              </a:path>
            </a:pathLst>
          </a:custGeom>
          <a:solidFill>
            <a:srgbClr val="FFCF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98846" y="2826033"/>
            <a:ext cx="0" cy="132291"/>
          </a:xfrm>
          <a:custGeom>
            <a:avLst/>
            <a:gdLst/>
            <a:ahLst/>
            <a:cxnLst/>
            <a:rect l="l" t="t" r="r" b="b"/>
            <a:pathLst>
              <a:path h="132291">
                <a:moveTo>
                  <a:pt x="0" y="132291"/>
                </a:moveTo>
                <a:lnTo>
                  <a:pt x="0" y="0"/>
                </a:lnTo>
              </a:path>
            </a:pathLst>
          </a:custGeom>
          <a:ln w="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98846" y="281333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0">
            <a:solidFill>
              <a:srgbClr val="A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98846" y="280063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0">
            <a:solidFill>
              <a:srgbClr val="CECE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98846" y="278793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0">
            <a:solidFill>
              <a:srgbClr val="EFE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300" y="262789"/>
            <a:ext cx="1804186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Enquête</a:t>
            </a:r>
            <a:r>
              <a:rPr sz="1400" spc="257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/</a:t>
            </a:r>
            <a:r>
              <a:rPr sz="1400" spc="-163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entretien </a:t>
            </a:r>
            <a:r>
              <a:rPr sz="1400" spc="1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(2)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294" y="760603"/>
            <a:ext cx="785183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cédure</a:t>
            </a:r>
            <a:r>
              <a:rPr sz="1100" b="1" spc="27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7332" y="971143"/>
            <a:ext cx="153970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395" y="971143"/>
            <a:ext cx="3616671" cy="928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200"/>
              </a:lnSpc>
              <a:spcBef>
                <a:spcPts val="60"/>
              </a:spcBef>
            </a:pP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oser</a:t>
            </a:r>
            <a:r>
              <a:rPr sz="1100" spc="15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questions</a:t>
            </a:r>
            <a:r>
              <a:rPr sz="1100" spc="13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semi-directives</a:t>
            </a:r>
            <a:r>
              <a:rPr sz="1100" spc="-4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rs</a:t>
            </a:r>
            <a:r>
              <a:rPr sz="1100" spc="3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l’analyse</a:t>
            </a:r>
            <a:r>
              <a:rPr sz="1100" spc="-6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(degré</a:t>
            </a:r>
            <a:r>
              <a:rPr sz="1100" spc="14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endParaRPr sz="1100">
              <a:latin typeface="Times New Roman"/>
              <a:cs typeface="Times New Roman"/>
            </a:endParaRPr>
          </a:p>
          <a:p>
            <a:pPr marL="12700" marR="11396">
              <a:lnSpc>
                <a:spcPct val="95825"/>
              </a:lnSpc>
              <a:spcBef>
                <a:spcPts val="29"/>
              </a:spcBef>
            </a:pPr>
            <a:r>
              <a:rPr sz="1100" dirty="0" smtClean="0">
                <a:latin typeface="Times New Roman"/>
                <a:cs typeface="Times New Roman"/>
              </a:rPr>
              <a:t>li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erté)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385"/>
              </a:spcBef>
            </a:pP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oser</a:t>
            </a:r>
            <a:r>
              <a:rPr sz="1100" spc="15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questions</a:t>
            </a:r>
            <a:r>
              <a:rPr sz="1100" spc="13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plutôt</a:t>
            </a:r>
            <a:r>
              <a:rPr sz="1100" spc="24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directives</a:t>
            </a:r>
            <a:r>
              <a:rPr sz="1100" spc="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rs</a:t>
            </a:r>
            <a:r>
              <a:rPr sz="1100" spc="3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l’évaluation</a:t>
            </a:r>
            <a:r>
              <a:rPr sz="1100" spc="-1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(e.g., cibler</a:t>
            </a:r>
            <a:r>
              <a:rPr sz="1100" spc="1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élément)</a:t>
            </a:r>
            <a:endParaRPr sz="1100">
              <a:latin typeface="Times New Roman"/>
              <a:cs typeface="Times New Roman"/>
            </a:endParaRPr>
          </a:p>
          <a:p>
            <a:pPr marL="12700" marR="11396">
              <a:lnSpc>
                <a:spcPct val="95825"/>
              </a:lnSpc>
              <a:spcBef>
                <a:spcPts val="38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Ref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rmuler</a:t>
            </a:r>
            <a:r>
              <a:rPr sz="1100" spc="-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onses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332" y="1353248"/>
            <a:ext cx="153970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7332" y="1735353"/>
            <a:ext cx="153970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294" y="2228989"/>
            <a:ext cx="1900751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Analyse</a:t>
            </a:r>
            <a:r>
              <a:rPr sz="1100" spc="-5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qualitative</a:t>
            </a:r>
            <a:r>
              <a:rPr sz="1100" spc="18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résultats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94" y="2789034"/>
            <a:ext cx="3443038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Vision</a:t>
            </a:r>
            <a:r>
              <a:rPr sz="1100" spc="-8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subjective</a:t>
            </a:r>
            <a:r>
              <a:rPr sz="1100" spc="4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(ne</a:t>
            </a:r>
            <a:r>
              <a:rPr sz="1100" spc="14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pas</a:t>
            </a:r>
            <a:r>
              <a:rPr sz="1100" spc="11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tirer</a:t>
            </a:r>
            <a:r>
              <a:rPr sz="1100" spc="14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conclusions</a:t>
            </a:r>
            <a:r>
              <a:rPr sz="1100" spc="-1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chiffrées)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300" y="262789"/>
            <a:ext cx="1069205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Questionnaire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94" y="817194"/>
            <a:ext cx="3389083" cy="336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Objectif</a:t>
            </a:r>
            <a:r>
              <a:rPr sz="1100" b="1" spc="240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r>
              <a:rPr sz="1100" b="1" spc="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résumer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économiquement</a:t>
            </a:r>
            <a:r>
              <a:rPr sz="1100" spc="16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l’avis</a:t>
            </a:r>
            <a:r>
              <a:rPr sz="1100" spc="-8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nom</a:t>
            </a:r>
            <a:r>
              <a:rPr sz="1100" spc="-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reuses</a:t>
            </a:r>
            <a:endParaRPr sz="1100">
              <a:latin typeface="Times New Roman"/>
              <a:cs typeface="Times New Roman"/>
            </a:endParaRPr>
          </a:p>
          <a:p>
            <a:pPr marL="12700" marR="20857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utilisatrices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294" y="1379576"/>
            <a:ext cx="75123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Prot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cole </a:t>
            </a:r>
            <a:r>
              <a:rPr sz="1100" b="1" spc="16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95" y="1590116"/>
            <a:ext cx="3289150" cy="1100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200"/>
              </a:lnSpc>
              <a:spcBef>
                <a:spcPts val="60"/>
              </a:spcBef>
            </a:pP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anel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résentatif</a:t>
            </a:r>
            <a:r>
              <a:rPr sz="1100" spc="22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d’utilisatrices</a:t>
            </a:r>
            <a:r>
              <a:rPr sz="1100" spc="3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(destinataire </a:t>
            </a:r>
            <a:r>
              <a:rPr sz="1100" spc="3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du</a:t>
            </a:r>
            <a:endParaRPr sz="1100">
              <a:latin typeface="Times New Roman"/>
              <a:cs typeface="Times New Roman"/>
            </a:endParaRPr>
          </a:p>
          <a:p>
            <a:pPr marL="12700" marR="11396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questionnaire)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38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Choisir</a:t>
            </a:r>
            <a:r>
              <a:rPr sz="1100" spc="-3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</a:t>
            </a:r>
            <a:r>
              <a:rPr sz="1100" spc="-29" dirty="0" smtClean="0">
                <a:latin typeface="Times New Roman"/>
                <a:cs typeface="Times New Roman"/>
              </a:rPr>
              <a:t>oy</a:t>
            </a:r>
            <a:r>
              <a:rPr sz="1100" spc="0" dirty="0" smtClean="0">
                <a:latin typeface="Times New Roman"/>
                <a:cs typeface="Times New Roman"/>
              </a:rPr>
              <a:t>ens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diffusion</a:t>
            </a:r>
            <a:r>
              <a:rPr sz="1100" spc="-6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récu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ération</a:t>
            </a:r>
            <a:r>
              <a:rPr sz="1100" spc="2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(e.g., application</a:t>
            </a:r>
            <a:r>
              <a:rPr sz="1100" spc="13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ligne,</a:t>
            </a:r>
            <a:r>
              <a:rPr sz="1100" spc="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email,</a:t>
            </a:r>
            <a:r>
              <a:rPr sz="1100" spc="6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version</a:t>
            </a:r>
            <a:r>
              <a:rPr sz="1100" spc="-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papier)</a:t>
            </a:r>
            <a:endParaRPr sz="1100">
              <a:latin typeface="Times New Roman"/>
              <a:cs typeface="Times New Roman"/>
            </a:endParaRPr>
          </a:p>
          <a:p>
            <a:pPr marL="12700" marR="11396">
              <a:lnSpc>
                <a:spcPct val="95825"/>
              </a:lnSpc>
              <a:spcBef>
                <a:spcPts val="38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Choisir</a:t>
            </a:r>
            <a:r>
              <a:rPr sz="1100" spc="-3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comment</a:t>
            </a:r>
            <a:r>
              <a:rPr sz="1100" spc="1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analyser</a:t>
            </a:r>
            <a:r>
              <a:rPr sz="1100" spc="5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résultats</a:t>
            </a:r>
            <a:endParaRPr sz="1100">
              <a:latin typeface="Times New Roman"/>
              <a:cs typeface="Times New Roman"/>
            </a:endParaRPr>
          </a:p>
          <a:p>
            <a:pPr marL="12700" marR="11396">
              <a:lnSpc>
                <a:spcPct val="95825"/>
              </a:lnSpc>
              <a:spcBef>
                <a:spcPts val="9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(automatiquement/manuellement)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389" y="1614335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389" y="1996440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2378545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175" y="3212799"/>
            <a:ext cx="2806859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40"/>
              </a:lnSpc>
              <a:spcBef>
                <a:spcPts val="32"/>
              </a:spcBef>
            </a:pPr>
            <a:endParaRPr sz="600">
              <a:latin typeface="BatangChe"/>
              <a:cs typeface="BatangChe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488679" y="720890"/>
            <a:ext cx="2015489" cy="2339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300" y="262789"/>
            <a:ext cx="1356711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Questionnaire</a:t>
            </a:r>
            <a:r>
              <a:rPr sz="1400" spc="276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(2)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94" y="671589"/>
            <a:ext cx="1125866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Prot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cole </a:t>
            </a:r>
            <a:r>
              <a:rPr sz="1100" b="1" spc="16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(suite)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4395" y="1033958"/>
            <a:ext cx="1686318" cy="315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Utiliser</a:t>
            </a:r>
            <a:r>
              <a:rPr sz="1100" spc="-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questions adapté</a:t>
            </a:r>
            <a:r>
              <a:rPr sz="1100" spc="26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6389" y="1058177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484" y="1372407"/>
            <a:ext cx="1098432" cy="4555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100"/>
              </a:lnSpc>
              <a:spcBef>
                <a:spcPts val="55"/>
              </a:spcBef>
            </a:pPr>
            <a:r>
              <a:rPr sz="1000" spc="0" dirty="0" smtClean="0">
                <a:latin typeface="Times New Roman"/>
                <a:cs typeface="Times New Roman"/>
              </a:rPr>
              <a:t>Questions</a:t>
            </a:r>
            <a:r>
              <a:rPr sz="1000" spc="11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ouvertes,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9658"/>
              </a:lnSpc>
            </a:pPr>
            <a:r>
              <a:rPr sz="1000" spc="0" dirty="0" smtClean="0">
                <a:latin typeface="Times New Roman"/>
                <a:cs typeface="Times New Roman"/>
              </a:rPr>
              <a:t>dirigées,</a:t>
            </a:r>
            <a:r>
              <a:rPr sz="1000" spc="11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QCM Échelle,</a:t>
            </a:r>
            <a:r>
              <a:rPr sz="1000" spc="15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classements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425" y="1402643"/>
            <a:ext cx="9311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"/>
              </a:lnSpc>
              <a:spcBef>
                <a:spcPts val="31"/>
              </a:spcBef>
            </a:pPr>
            <a:r>
              <a:rPr sz="6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425" y="1706313"/>
            <a:ext cx="9311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"/>
              </a:lnSpc>
              <a:spcBef>
                <a:spcPts val="31"/>
              </a:spcBef>
            </a:pPr>
            <a:r>
              <a:rPr sz="6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395" y="2073999"/>
            <a:ext cx="1561073" cy="102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Res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ecter</a:t>
            </a:r>
            <a:r>
              <a:rPr sz="1100" spc="13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certaines</a:t>
            </a:r>
            <a:r>
              <a:rPr sz="1100" spc="16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règles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(s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ciologie)</a:t>
            </a:r>
            <a:r>
              <a:rPr sz="1100" spc="13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</a:t>
            </a:r>
            <a:r>
              <a:rPr sz="1100" spc="1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rédiger c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rrectement</a:t>
            </a:r>
            <a:r>
              <a:rPr sz="1100" spc="26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questions (e.g.,</a:t>
            </a:r>
            <a:r>
              <a:rPr sz="1100" spc="22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rme</a:t>
            </a:r>
            <a:r>
              <a:rPr sz="1100" spc="4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affirmative, concision, sens</a:t>
            </a:r>
            <a:r>
              <a:rPr sz="1100" spc="7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équivalent quelque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soit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l’utilisatrice)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89" y="2098218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359994" y="3011169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300" y="262789"/>
            <a:ext cx="1345597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Analyse</a:t>
            </a:r>
            <a:r>
              <a:rPr sz="1400" spc="-17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de</a:t>
            </a:r>
            <a:r>
              <a:rPr sz="1400" spc="133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traces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94" y="759143"/>
            <a:ext cx="3751518" cy="336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Objectif</a:t>
            </a:r>
            <a:r>
              <a:rPr sz="1100" b="1" spc="240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r>
              <a:rPr sz="1100" b="1" spc="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étudier</a:t>
            </a:r>
            <a:r>
              <a:rPr sz="1100" spc="15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com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rtement </a:t>
            </a:r>
            <a:r>
              <a:rPr sz="1100" spc="1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réel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utilisatrices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une</a:t>
            </a:r>
            <a:endParaRPr sz="1100">
              <a:latin typeface="Times New Roman"/>
              <a:cs typeface="Times New Roman"/>
            </a:endParaRPr>
          </a:p>
          <a:p>
            <a:pPr marL="12700" marR="20857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tâche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294" y="1263472"/>
            <a:ext cx="75123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Prot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cole </a:t>
            </a:r>
            <a:r>
              <a:rPr sz="1100" b="1" spc="16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95" y="1474013"/>
            <a:ext cx="2272745" cy="3739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Choisir</a:t>
            </a:r>
            <a:r>
              <a:rPr sz="1100" spc="-3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plusieurs</a:t>
            </a:r>
            <a:r>
              <a:rPr sz="1100" spc="10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traces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2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Prép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rer</a:t>
            </a:r>
            <a:r>
              <a:rPr sz="1100" spc="2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méth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8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collecte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389" y="1498219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389" y="1708252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294" y="2053743"/>
            <a:ext cx="2915745" cy="584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781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cédure</a:t>
            </a:r>
            <a:r>
              <a:rPr sz="1100" b="1" spc="27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 marL="112737" marR="20781">
              <a:lnSpc>
                <a:spcPct val="95825"/>
              </a:lnSpc>
              <a:spcBef>
                <a:spcPts val="325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1. </a:t>
            </a:r>
            <a:r>
              <a:rPr sz="1100" spc="11" dirty="0" smtClean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Récolter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traces</a:t>
            </a:r>
            <a:r>
              <a:rPr sz="1100" spc="19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d’un</a:t>
            </a:r>
            <a:r>
              <a:rPr sz="1100" spc="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plusieurs</a:t>
            </a:r>
            <a:r>
              <a:rPr sz="1100" spc="10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es</a:t>
            </a:r>
            <a:endParaRPr sz="1100">
              <a:latin typeface="Times New Roman"/>
              <a:cs typeface="Times New Roman"/>
            </a:endParaRPr>
          </a:p>
          <a:p>
            <a:pPr marL="112737">
              <a:lnSpc>
                <a:spcPct val="95825"/>
              </a:lnSpc>
              <a:spcBef>
                <a:spcPts val="385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2. </a:t>
            </a:r>
            <a:r>
              <a:rPr sz="1100" spc="11" dirty="0" smtClean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Analyser</a:t>
            </a:r>
            <a:r>
              <a:rPr sz="1100" spc="-2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ces</a:t>
            </a:r>
            <a:r>
              <a:rPr sz="1100" spc="6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traces</a:t>
            </a:r>
            <a:r>
              <a:rPr sz="1100" spc="19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(qualitatif</a:t>
            </a:r>
            <a:r>
              <a:rPr sz="1100" spc="26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quantitatif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294" y="3041731"/>
            <a:ext cx="3930455" cy="278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580">
              <a:lnSpc>
                <a:spcPts val="1000"/>
              </a:lnSpc>
              <a:spcBef>
                <a:spcPts val="50"/>
              </a:spcBef>
            </a:pPr>
            <a:r>
              <a:rPr sz="900" spc="0" dirty="0" smtClean="0">
                <a:latin typeface="Times New Roman"/>
                <a:cs typeface="Times New Roman"/>
              </a:rPr>
              <a:t>Les</a:t>
            </a:r>
            <a:r>
              <a:rPr sz="900" spc="126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techniques </a:t>
            </a:r>
            <a:r>
              <a:rPr sz="900" spc="132" dirty="0" smtClean="0">
                <a:latin typeface="Times New Roman"/>
                <a:cs typeface="Times New Roman"/>
              </a:rPr>
              <a:t> </a:t>
            </a:r>
            <a:r>
              <a:rPr sz="900" spc="-25" dirty="0" smtClean="0">
                <a:latin typeface="Times New Roman"/>
                <a:cs typeface="Times New Roman"/>
              </a:rPr>
              <a:t>p</a:t>
            </a:r>
            <a:r>
              <a:rPr sz="900" spc="0" dirty="0" smtClean="0">
                <a:latin typeface="Times New Roman"/>
                <a:cs typeface="Times New Roman"/>
              </a:rPr>
              <a:t>récédentes </a:t>
            </a:r>
            <a:r>
              <a:rPr sz="900" spc="152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(e.g., </a:t>
            </a:r>
            <a:r>
              <a:rPr sz="900" spc="104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observation, </a:t>
            </a:r>
            <a:r>
              <a:rPr sz="900" spc="116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f</a:t>
            </a:r>
            <a:r>
              <a:rPr sz="900" spc="25" dirty="0" smtClean="0">
                <a:latin typeface="Times New Roman"/>
                <a:cs typeface="Times New Roman"/>
              </a:rPr>
              <a:t>o</a:t>
            </a:r>
            <a:r>
              <a:rPr sz="900" spc="0" dirty="0" smtClean="0">
                <a:latin typeface="Times New Roman"/>
                <a:cs typeface="Times New Roman"/>
              </a:rPr>
              <a:t>cus</a:t>
            </a:r>
            <a:r>
              <a:rPr sz="900" spc="193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group, </a:t>
            </a:r>
            <a:r>
              <a:rPr sz="900" spc="56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ins</a:t>
            </a:r>
            <a:r>
              <a:rPr sz="900" spc="25" dirty="0" smtClean="0">
                <a:latin typeface="Times New Roman"/>
                <a:cs typeface="Times New Roman"/>
              </a:rPr>
              <a:t>p</a:t>
            </a:r>
            <a:r>
              <a:rPr sz="900" spc="0" dirty="0" smtClean="0">
                <a:latin typeface="Times New Roman"/>
                <a:cs typeface="Times New Roman"/>
              </a:rPr>
              <a:t>ection) </a:t>
            </a:r>
            <a:r>
              <a:rPr sz="900" spc="104" dirty="0" smtClean="0">
                <a:latin typeface="Times New Roman"/>
                <a:cs typeface="Times New Roman"/>
              </a:rPr>
              <a:t> </a:t>
            </a:r>
            <a:r>
              <a:rPr sz="900" spc="25" dirty="0" smtClean="0">
                <a:latin typeface="Times New Roman"/>
                <a:cs typeface="Times New Roman"/>
              </a:rPr>
              <a:t>p</a:t>
            </a:r>
            <a:r>
              <a:rPr sz="900" spc="0" dirty="0" smtClean="0">
                <a:latin typeface="Times New Roman"/>
                <a:cs typeface="Times New Roman"/>
              </a:rPr>
              <a:t>er-</a:t>
            </a:r>
            <a:endParaRPr sz="900">
              <a:latin typeface="Times New Roman"/>
              <a:cs typeface="Times New Roman"/>
            </a:endParaRPr>
          </a:p>
          <a:p>
            <a:pPr marL="12700" marR="17080">
              <a:lnSpc>
                <a:spcPct val="95825"/>
              </a:lnSpc>
              <a:spcBef>
                <a:spcPts val="9"/>
              </a:spcBef>
            </a:pPr>
            <a:r>
              <a:rPr sz="900" spc="0" dirty="0" smtClean="0">
                <a:latin typeface="Times New Roman"/>
                <a:cs typeface="Times New Roman"/>
              </a:rPr>
              <a:t>mettent</a:t>
            </a:r>
            <a:r>
              <a:rPr sz="900" spc="57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de</a:t>
            </a:r>
            <a:r>
              <a:rPr sz="900" spc="118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collecter</a:t>
            </a:r>
            <a:r>
              <a:rPr sz="900" spc="177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des</a:t>
            </a:r>
            <a:r>
              <a:rPr sz="900" spc="120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traces </a:t>
            </a:r>
            <a:r>
              <a:rPr sz="900" spc="27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sur</a:t>
            </a:r>
            <a:r>
              <a:rPr sz="900" spc="128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l’activité</a:t>
            </a:r>
            <a:r>
              <a:rPr sz="900" spc="148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réalisée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9994" y="2871469"/>
            <a:ext cx="18288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solidFill>
                  <a:srgbClr val="7F4113"/>
                </a:solidFill>
                <a:latin typeface="Times New Roman"/>
                <a:cs typeface="Times New Roman"/>
              </a:rPr>
              <a:t>T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de</a:t>
            </a:r>
            <a:r>
              <a:rPr sz="600" spc="9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solidFill>
                  <a:srgbClr val="7F4113"/>
                </a:solidFill>
                <a:latin typeface="Times New Roman"/>
                <a:cs typeface="Times New Roman"/>
              </a:rPr>
              <a:t>o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300" y="262789"/>
            <a:ext cx="2916497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Concepts</a:t>
            </a:r>
            <a:r>
              <a:rPr sz="1400" spc="22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-</a:t>
            </a:r>
            <a:r>
              <a:rPr sz="1400" spc="11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utilisatrice,</a:t>
            </a:r>
            <a:r>
              <a:rPr sz="1400" spc="24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tâche,  contexte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94" y="725958"/>
            <a:ext cx="3214239" cy="164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Utilisatrice</a:t>
            </a:r>
            <a:r>
              <a:rPr sz="1100" b="1" spc="24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=</a:t>
            </a:r>
            <a:r>
              <a:rPr sz="1100" spc="-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plusieurs</a:t>
            </a:r>
            <a:r>
              <a:rPr sz="1100" spc="10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rofils,</a:t>
            </a:r>
            <a:r>
              <a:rPr sz="1100" spc="-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ractéristiques</a:t>
            </a:r>
            <a:r>
              <a:rPr sz="1100" spc="23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riées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294" y="1070115"/>
            <a:ext cx="3465288" cy="164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-25" dirty="0" smtClean="0">
                <a:latin typeface="Times New Roman"/>
                <a:cs typeface="Times New Roman"/>
              </a:rPr>
              <a:t>T</a:t>
            </a:r>
            <a:r>
              <a:rPr sz="1100" b="1" spc="0" dirty="0" smtClean="0">
                <a:latin typeface="Times New Roman"/>
                <a:cs typeface="Times New Roman"/>
              </a:rPr>
              <a:t>âche </a:t>
            </a:r>
            <a:r>
              <a:rPr sz="1100" b="1" spc="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=</a:t>
            </a:r>
            <a:r>
              <a:rPr sz="1100" spc="-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objectif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l’utilisatrice</a:t>
            </a:r>
            <a:r>
              <a:rPr sz="1100" spc="-1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(e.g.,</a:t>
            </a:r>
            <a:r>
              <a:rPr sz="1100" spc="22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rechercher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livre)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95" y="1280655"/>
            <a:ext cx="3617467" cy="33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Ré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étitive,</a:t>
            </a:r>
            <a:r>
              <a:rPr sz="1100" spc="13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régulière,</a:t>
            </a:r>
            <a:r>
              <a:rPr sz="1100" spc="6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ccasionnelle,</a:t>
            </a:r>
            <a:r>
              <a:rPr sz="1100" spc="-2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sensible</a:t>
            </a:r>
            <a:r>
              <a:rPr sz="1100" spc="-1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aux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difications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l’environnement,</a:t>
            </a:r>
            <a:r>
              <a:rPr sz="1100" spc="1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contrainte</a:t>
            </a:r>
            <a:r>
              <a:rPr sz="1100" spc="26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temps,</a:t>
            </a:r>
            <a:r>
              <a:rPr sz="1100" spc="2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risquée,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389" y="1304862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294" y="1789252"/>
            <a:ext cx="3225737" cy="164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Contexte </a:t>
            </a:r>
            <a:r>
              <a:rPr sz="1100" b="1" spc="10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=</a:t>
            </a:r>
            <a:r>
              <a:rPr sz="1100" spc="-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environnement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contraintes</a:t>
            </a:r>
            <a:r>
              <a:rPr sz="1100" spc="2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d’utilisation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395" y="1999793"/>
            <a:ext cx="3626092" cy="1062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Grand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public</a:t>
            </a:r>
            <a:r>
              <a:rPr sz="1100" spc="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oser</a:t>
            </a:r>
            <a:r>
              <a:rPr sz="1100" spc="15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une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rise</a:t>
            </a:r>
            <a:r>
              <a:rPr sz="1100" spc="3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main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immédiate),</a:t>
            </a:r>
            <a:r>
              <a:rPr sz="1100" spc="19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loisirs</a:t>
            </a:r>
            <a:endParaRPr sz="1100">
              <a:latin typeface="Times New Roman"/>
              <a:cs typeface="Times New Roman"/>
            </a:endParaRPr>
          </a:p>
          <a:p>
            <a:pPr marL="12700" marR="100029">
              <a:lnSpc>
                <a:spcPts val="1264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(rendre</a:t>
            </a:r>
            <a:r>
              <a:rPr sz="1100" spc="15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duit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attr</a:t>
            </a:r>
            <a:r>
              <a:rPr sz="1100" spc="-32" dirty="0" smtClean="0">
                <a:latin typeface="Times New Roman"/>
                <a:cs typeface="Times New Roman"/>
              </a:rPr>
              <a:t>ay</a:t>
            </a:r>
            <a:r>
              <a:rPr sz="1100" spc="0" dirty="0" smtClean="0">
                <a:latin typeface="Times New Roman"/>
                <a:cs typeface="Times New Roman"/>
              </a:rPr>
              <a:t>ant),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industrie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(augmenter </a:t>
            </a:r>
            <a:r>
              <a:rPr sz="1100" spc="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ductivité),</a:t>
            </a:r>
            <a:r>
              <a:rPr sz="1100" spc="2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systèmes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critiques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(assurer</a:t>
            </a:r>
            <a:r>
              <a:rPr sz="1100" spc="15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risque</a:t>
            </a:r>
            <a:r>
              <a:rPr sz="1100" spc="6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zéro),</a:t>
            </a:r>
            <a:r>
              <a:rPr sz="1100" spc="1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 mobilité,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389"/>
              </a:spcBef>
            </a:pPr>
            <a:r>
              <a:rPr sz="1100" spc="-89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echniques</a:t>
            </a:r>
            <a:r>
              <a:rPr sz="1100" spc="11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(e.g.,</a:t>
            </a:r>
            <a:r>
              <a:rPr sz="1100" spc="22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plate-f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rme,</a:t>
            </a:r>
            <a:r>
              <a:rPr sz="1100" spc="16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taille</a:t>
            </a:r>
            <a:r>
              <a:rPr sz="1100" spc="6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mémoire,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écran,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capteurs, réutilisation</a:t>
            </a:r>
            <a:r>
              <a:rPr sz="1100" spc="1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d’ancien</a:t>
            </a:r>
            <a:r>
              <a:rPr sz="1100" spc="5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de)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389" y="2024012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89" y="2750261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3094913" y="562025"/>
            <a:ext cx="731519" cy="634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23159" y="1381340"/>
            <a:ext cx="1275080" cy="774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83090" y="2340749"/>
            <a:ext cx="1619250" cy="9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300" y="262789"/>
            <a:ext cx="1633104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Analyse</a:t>
            </a:r>
            <a:r>
              <a:rPr sz="1400" spc="-17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de</a:t>
            </a:r>
            <a:r>
              <a:rPr sz="1400" spc="133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traces</a:t>
            </a:r>
            <a:r>
              <a:rPr sz="1400" spc="28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(2)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294" y="933386"/>
            <a:ext cx="103317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-89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es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traces</a:t>
            </a:r>
            <a:r>
              <a:rPr sz="1100" spc="19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95" y="1143419"/>
            <a:ext cx="1617979" cy="33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apier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(analyse</a:t>
            </a:r>
            <a:r>
              <a:rPr sz="1100" spc="12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acceptable,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mais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seul</a:t>
            </a:r>
            <a:r>
              <a:rPr sz="1100" spc="36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oint</a:t>
            </a:r>
            <a:r>
              <a:rPr sz="1100" spc="15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vue)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389" y="1167638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395" y="1697596"/>
            <a:ext cx="1899504" cy="336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Enregistrements</a:t>
            </a:r>
            <a:r>
              <a:rPr sz="1100" spc="16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vidéo</a:t>
            </a:r>
            <a:r>
              <a:rPr sz="1100" spc="-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audio,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29"/>
              </a:spcBef>
            </a:pP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culométrie</a:t>
            </a:r>
            <a:r>
              <a:rPr sz="1100" spc="8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(longue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analyse)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1721815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395" y="2251786"/>
            <a:ext cx="1699341" cy="6801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Inf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rmatiques</a:t>
            </a:r>
            <a:r>
              <a:rPr sz="1100" spc="8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(mém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risation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traces</a:t>
            </a:r>
            <a:r>
              <a:rPr sz="1100" spc="19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l’utilisatrice, analyse</a:t>
            </a:r>
            <a:r>
              <a:rPr sz="1100" spc="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automatique </a:t>
            </a:r>
            <a:r>
              <a:rPr sz="1100" spc="3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donc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révue</a:t>
            </a:r>
            <a:r>
              <a:rPr sz="1100" spc="5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avant)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89" y="2276005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5300" y="262789"/>
            <a:ext cx="82979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En</a:t>
            </a:r>
            <a:r>
              <a:rPr sz="1400" spc="11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résumé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1175" y="3183776"/>
            <a:ext cx="1477281" cy="139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0"/>
              </a:lnSpc>
              <a:spcBef>
                <a:spcPts val="45"/>
              </a:spcBef>
            </a:pPr>
            <a:endParaRPr sz="900">
              <a:latin typeface="BatangChe"/>
              <a:cs typeface="BatangCh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666750"/>
            <a:ext cx="4040209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5300" y="262789"/>
            <a:ext cx="385056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Plan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52550"/>
            <a:ext cx="215137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-89" dirty="0" smtClean="0">
                <a:solidFill>
                  <a:srgbClr val="CCCDDB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CCCDDB"/>
                </a:solidFill>
                <a:latin typeface="Times New Roman"/>
                <a:cs typeface="Times New Roman"/>
              </a:rPr>
              <a:t>echniques</a:t>
            </a:r>
            <a:r>
              <a:rPr sz="1100" spc="113" dirty="0" smtClean="0">
                <a:solidFill>
                  <a:srgbClr val="CCCDD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CCCDDB"/>
                </a:solidFill>
                <a:latin typeface="Times New Roman"/>
                <a:cs typeface="Times New Roman"/>
              </a:rPr>
              <a:t>de</a:t>
            </a:r>
            <a:r>
              <a:rPr sz="1100" spc="100" dirty="0" smtClean="0">
                <a:solidFill>
                  <a:srgbClr val="CCCDD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CCCDDB"/>
                </a:solidFill>
                <a:latin typeface="Times New Roman"/>
                <a:cs typeface="Times New Roman"/>
              </a:rPr>
              <a:t>recueil d’inf</a:t>
            </a:r>
            <a:r>
              <a:rPr sz="1100" spc="-29" dirty="0" smtClean="0">
                <a:solidFill>
                  <a:srgbClr val="CCCDDB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CCCDDB"/>
                </a:solidFill>
                <a:latin typeface="Times New Roman"/>
                <a:cs typeface="Times New Roman"/>
              </a:rPr>
              <a:t>rmations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0200" y="1733550"/>
            <a:ext cx="909458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Un</a:t>
            </a:r>
            <a:r>
              <a:rPr sz="1100" spc="49" dirty="0" smtClean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cas</a:t>
            </a:r>
            <a:r>
              <a:rPr sz="1100" spc="103" dirty="0" smtClean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concret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solidFill>
                  <a:srgbClr val="7F4113"/>
                </a:solidFill>
                <a:latin typeface="Times New Roman"/>
                <a:cs typeface="Times New Roman"/>
              </a:rPr>
              <a:t>T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de</a:t>
            </a:r>
            <a:r>
              <a:rPr sz="600" spc="9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solidFill>
                  <a:srgbClr val="7F4113"/>
                </a:solidFill>
                <a:latin typeface="Times New Roman"/>
                <a:cs typeface="Times New Roman"/>
              </a:rPr>
              <a:t>o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latin typeface="Times New Roman"/>
                <a:cs typeface="Times New Roman"/>
              </a:rPr>
              <a:t>Un</a:t>
            </a:r>
            <a:r>
              <a:rPr sz="600" spc="8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cas</a:t>
            </a:r>
            <a:r>
              <a:rPr sz="600" spc="121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300" y="262789"/>
            <a:ext cx="973551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lang="fr-FR" sz="1400" spc="0" dirty="0" smtClean="0">
                <a:latin typeface="Times New Roman"/>
                <a:cs typeface="Times New Roman"/>
              </a:rPr>
              <a:t>Etude de cas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294" y="721741"/>
            <a:ext cx="3869106" cy="336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err="1" smtClean="0">
                <a:latin typeface="Times New Roman"/>
                <a:cs typeface="Times New Roman"/>
              </a:rPr>
              <a:t>Sujet</a:t>
            </a:r>
            <a:r>
              <a:rPr sz="1100" b="1" spc="247" dirty="0" smtClean="0">
                <a:latin typeface="Times New Roman"/>
                <a:cs typeface="Times New Roman"/>
              </a:rPr>
              <a:t> </a:t>
            </a:r>
            <a:r>
              <a:rPr sz="1100" b="1" spc="32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r>
              <a:rPr sz="1100" b="1" spc="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conception</a:t>
            </a:r>
            <a:r>
              <a:rPr sz="1100" spc="13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d’une</a:t>
            </a:r>
            <a:r>
              <a:rPr sz="1100" spc="6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application</a:t>
            </a:r>
            <a:r>
              <a:rPr sz="1100" spc="13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lang="fr-FR" sz="1100" spc="0" dirty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reconnaissance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déchets</a:t>
            </a:r>
            <a:r>
              <a:rPr sz="1100" spc="155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</a:t>
            </a:r>
            <a:r>
              <a:rPr sz="1100" spc="1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tri</a:t>
            </a:r>
            <a:r>
              <a:rPr sz="1100" spc="13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sélectif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395" y="1104354"/>
            <a:ext cx="2234645" cy="1214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781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Description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l’application</a:t>
            </a:r>
            <a:endParaRPr sz="1100" dirty="0">
              <a:latin typeface="Times New Roman"/>
              <a:cs typeface="Times New Roman"/>
            </a:endParaRPr>
          </a:p>
          <a:p>
            <a:pPr marL="12700" marR="808654">
              <a:lnSpc>
                <a:spcPts val="1264"/>
              </a:lnSpc>
              <a:spcBef>
                <a:spcPts val="32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Public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err="1" smtClean="0">
                <a:latin typeface="Times New Roman"/>
                <a:cs typeface="Times New Roman"/>
              </a:rPr>
              <a:t>cible</a:t>
            </a:r>
            <a:r>
              <a:rPr sz="1100" spc="-96" dirty="0" smtClean="0">
                <a:latin typeface="Times New Roman"/>
                <a:cs typeface="Times New Roman"/>
              </a:rPr>
              <a:t> </a:t>
            </a:r>
            <a:endParaRPr lang="fr-FR" sz="1100" spc="-96" dirty="0" smtClean="0">
              <a:latin typeface="Times New Roman"/>
              <a:cs typeface="Times New Roman"/>
            </a:endParaRPr>
          </a:p>
          <a:p>
            <a:pPr marL="12700" marR="808654">
              <a:lnSpc>
                <a:spcPts val="1264"/>
              </a:lnSpc>
              <a:spcBef>
                <a:spcPts val="325"/>
              </a:spcBef>
            </a:pPr>
            <a:r>
              <a:rPr sz="1100" spc="0" dirty="0" err="1" smtClean="0">
                <a:latin typeface="Times New Roman"/>
                <a:cs typeface="Times New Roman"/>
              </a:rPr>
              <a:t>Dis</a:t>
            </a:r>
            <a:r>
              <a:rPr sz="1100" spc="29" dirty="0" err="1" smtClean="0">
                <a:latin typeface="Times New Roman"/>
                <a:cs typeface="Times New Roman"/>
              </a:rPr>
              <a:t>p</a:t>
            </a:r>
            <a:r>
              <a:rPr sz="1100" spc="0" dirty="0" err="1" smtClean="0">
                <a:latin typeface="Times New Roman"/>
                <a:cs typeface="Times New Roman"/>
              </a:rPr>
              <a:t>ositif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technique</a:t>
            </a:r>
            <a:r>
              <a:rPr sz="1100" spc="90" dirty="0" smtClean="0">
                <a:latin typeface="Times New Roman"/>
                <a:cs typeface="Times New Roman"/>
              </a:rPr>
              <a:t> </a:t>
            </a:r>
            <a:r>
              <a:rPr sz="1100" spc="0" dirty="0" err="1" smtClean="0">
                <a:latin typeface="Times New Roman"/>
                <a:cs typeface="Times New Roman"/>
              </a:rPr>
              <a:t>Liste</a:t>
            </a:r>
            <a:r>
              <a:rPr sz="1100" spc="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lang="fr-FR" sz="1100" spc="0" dirty="0" smtClean="0">
                <a:latin typeface="Times New Roman"/>
                <a:cs typeface="Times New Roman"/>
              </a:rPr>
              <a:t> </a:t>
            </a:r>
            <a:r>
              <a:rPr sz="1100" spc="0" dirty="0" err="1" smtClean="0">
                <a:latin typeface="Times New Roman"/>
                <a:cs typeface="Times New Roman"/>
              </a:rPr>
              <a:t>fonctionnalités</a:t>
            </a:r>
            <a:endParaRPr sz="1100" dirty="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403"/>
              </a:spcBef>
            </a:pPr>
            <a:r>
              <a:rPr sz="11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Dém</a:t>
            </a:r>
            <a:r>
              <a:rPr sz="1100" spc="-29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rche</a:t>
            </a:r>
            <a:r>
              <a:rPr sz="1100" spc="116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</a:t>
            </a:r>
            <a:r>
              <a:rPr sz="1100" spc="1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conception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8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Enchaînement</a:t>
            </a:r>
            <a:r>
              <a:rPr sz="1100" spc="15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z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om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écrans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6389" y="1128573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389" y="1338606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6389" y="1548638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389" y="1758671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389" y="1968703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2178736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175" y="3212799"/>
            <a:ext cx="2887481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40"/>
              </a:lnSpc>
              <a:spcBef>
                <a:spcPts val="32"/>
              </a:spcBef>
            </a:pPr>
            <a:endParaRPr sz="600">
              <a:latin typeface="BatangChe"/>
              <a:cs typeface="BatangChe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solidFill>
                  <a:srgbClr val="7F4113"/>
                </a:solidFill>
                <a:latin typeface="Times New Roman"/>
                <a:cs typeface="Times New Roman"/>
              </a:rPr>
              <a:t>T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de</a:t>
            </a:r>
            <a:r>
              <a:rPr sz="600" spc="9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solidFill>
                  <a:srgbClr val="7F4113"/>
                </a:solidFill>
                <a:latin typeface="Times New Roman"/>
                <a:cs typeface="Times New Roman"/>
              </a:rPr>
              <a:t>o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latin typeface="Times New Roman"/>
                <a:cs typeface="Times New Roman"/>
              </a:rPr>
              <a:t>Un</a:t>
            </a:r>
            <a:r>
              <a:rPr sz="600" spc="8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cas</a:t>
            </a:r>
            <a:r>
              <a:rPr sz="600" spc="121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300" y="262789"/>
            <a:ext cx="376170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smtClean="0">
                <a:latin typeface="Times New Roman"/>
                <a:cs typeface="Times New Roman"/>
              </a:rPr>
              <a:t>Pro</a:t>
            </a:r>
            <a:r>
              <a:rPr sz="1400" spc="39" smtClean="0">
                <a:latin typeface="Times New Roman"/>
                <a:cs typeface="Times New Roman"/>
              </a:rPr>
              <a:t>p</a:t>
            </a:r>
            <a:r>
              <a:rPr sz="1400" spc="0" smtClean="0">
                <a:latin typeface="Times New Roman"/>
                <a:cs typeface="Times New Roman"/>
              </a:rPr>
              <a:t>osition</a:t>
            </a:r>
            <a:r>
              <a:rPr sz="1400" spc="252" smtClean="0">
                <a:latin typeface="Times New Roman"/>
                <a:cs typeface="Times New Roman"/>
              </a:rPr>
              <a:t> </a:t>
            </a:r>
            <a:r>
              <a:rPr sz="1400" spc="119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:</a:t>
            </a:r>
            <a:r>
              <a:rPr sz="1400" spc="11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IHM-écolo,</a:t>
            </a:r>
            <a:r>
              <a:rPr sz="1400" spc="-77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une</a:t>
            </a:r>
            <a:r>
              <a:rPr sz="1400" spc="160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application</a:t>
            </a:r>
            <a:r>
              <a:rPr sz="1400" spc="18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mobile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294" y="691527"/>
            <a:ext cx="1708450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Description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l’application</a:t>
            </a:r>
            <a:r>
              <a:rPr sz="1100" spc="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395" y="901560"/>
            <a:ext cx="3639116" cy="1196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L’application</a:t>
            </a:r>
            <a:r>
              <a:rPr sz="1100" spc="-28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ermet</a:t>
            </a:r>
            <a:r>
              <a:rPr sz="1100" spc="2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d’identifier</a:t>
            </a:r>
            <a:r>
              <a:rPr sz="1100" spc="-5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déchet</a:t>
            </a:r>
            <a:r>
              <a:rPr sz="1100" spc="17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soit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photographiant 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avec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fonction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app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reil</a:t>
            </a:r>
            <a:r>
              <a:rPr sz="1100" spc="8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photo</a:t>
            </a:r>
            <a:r>
              <a:rPr sz="1100" spc="19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d’une</a:t>
            </a:r>
            <a:r>
              <a:rPr sz="1100" spc="6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tablette, soit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recherchant</a:t>
            </a:r>
            <a:r>
              <a:rPr sz="1100" spc="24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dans</a:t>
            </a:r>
            <a:r>
              <a:rPr sz="1100" spc="13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catég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ries,</a:t>
            </a:r>
            <a:r>
              <a:rPr sz="1100" spc="13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soit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saisissant 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mot-clés.</a:t>
            </a:r>
            <a:r>
              <a:rPr sz="1100" spc="13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Une</a:t>
            </a:r>
            <a:r>
              <a:rPr sz="1100" spc="5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fois</a:t>
            </a:r>
            <a:r>
              <a:rPr sz="1100" spc="-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déchet</a:t>
            </a:r>
            <a:r>
              <a:rPr sz="1100" spc="17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identifié,</a:t>
            </a:r>
            <a:r>
              <a:rPr sz="1100" spc="5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l’application</a:t>
            </a:r>
            <a:r>
              <a:rPr sz="1100" spc="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indique le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elles</a:t>
            </a:r>
            <a:r>
              <a:rPr sz="1100" spc="-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où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jeter.</a:t>
            </a:r>
            <a:r>
              <a:rPr sz="1100" spc="17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5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fonctionnalités c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rtographiques</a:t>
            </a:r>
            <a:r>
              <a:rPr sz="1100" spc="2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sont</a:t>
            </a:r>
            <a:r>
              <a:rPr sz="1100" spc="16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également</a:t>
            </a:r>
            <a:r>
              <a:rPr sz="1100" spc="18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dis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onibles</a:t>
            </a:r>
            <a:r>
              <a:rPr sz="1100" spc="-4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(l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calisation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elles,</a:t>
            </a:r>
            <a:r>
              <a:rPr sz="1100" spc="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édition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colla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rative).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389" y="925779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2236114"/>
            <a:ext cx="797375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Public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cible</a:t>
            </a:r>
            <a:r>
              <a:rPr sz="1100" spc="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395" y="2446147"/>
            <a:ext cx="3064117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-89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out</a:t>
            </a:r>
            <a:r>
              <a:rPr sz="1100" spc="25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public,</a:t>
            </a:r>
            <a:r>
              <a:rPr sz="1100" spc="5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équi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é</a:t>
            </a:r>
            <a:r>
              <a:rPr sz="1100" spc="6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d’un</a:t>
            </a:r>
            <a:r>
              <a:rPr sz="1100" spc="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mobile</a:t>
            </a:r>
            <a:r>
              <a:rPr sz="1100" spc="-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avec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app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reil</a:t>
            </a:r>
            <a:r>
              <a:rPr sz="1100" spc="8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photo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389" y="2470366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294" y="2748254"/>
            <a:ext cx="1273832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Dis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ositif</a:t>
            </a:r>
            <a:r>
              <a:rPr sz="1100" spc="-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technique</a:t>
            </a:r>
            <a:r>
              <a:rPr sz="1100" spc="17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395" y="2958287"/>
            <a:ext cx="1910587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Sm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rtphone</a:t>
            </a:r>
            <a:r>
              <a:rPr sz="1100" spc="22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avec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app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reil</a:t>
            </a:r>
            <a:r>
              <a:rPr sz="1100" spc="8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photo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89" y="2982494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solidFill>
                  <a:srgbClr val="7F4113"/>
                </a:solidFill>
                <a:latin typeface="Times New Roman"/>
                <a:cs typeface="Times New Roman"/>
              </a:rPr>
              <a:t>T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de</a:t>
            </a:r>
            <a:r>
              <a:rPr sz="600" spc="9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solidFill>
                  <a:srgbClr val="7F4113"/>
                </a:solidFill>
                <a:latin typeface="Times New Roman"/>
                <a:cs typeface="Times New Roman"/>
              </a:rPr>
              <a:t>o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latin typeface="Times New Roman"/>
                <a:cs typeface="Times New Roman"/>
              </a:rPr>
              <a:t>Un</a:t>
            </a:r>
            <a:r>
              <a:rPr sz="600" spc="8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cas</a:t>
            </a:r>
            <a:r>
              <a:rPr sz="600" spc="121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300" y="262789"/>
            <a:ext cx="4049215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Pro</a:t>
            </a:r>
            <a:r>
              <a:rPr sz="1400" spc="39" dirty="0" smtClean="0">
                <a:latin typeface="Times New Roman"/>
                <a:cs typeface="Times New Roman"/>
              </a:rPr>
              <a:t>p</a:t>
            </a:r>
            <a:r>
              <a:rPr sz="1400" spc="0" dirty="0" smtClean="0">
                <a:latin typeface="Times New Roman"/>
                <a:cs typeface="Times New Roman"/>
              </a:rPr>
              <a:t>osition</a:t>
            </a:r>
            <a:r>
              <a:rPr sz="1400" spc="252" dirty="0" smtClean="0">
                <a:latin typeface="Times New Roman"/>
                <a:cs typeface="Times New Roman"/>
              </a:rPr>
              <a:t> </a:t>
            </a:r>
            <a:r>
              <a:rPr sz="1400" spc="11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:</a:t>
            </a:r>
            <a:r>
              <a:rPr sz="1400" spc="11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IHM-écolo,</a:t>
            </a:r>
            <a:r>
              <a:rPr sz="1400" spc="-77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une</a:t>
            </a:r>
            <a:r>
              <a:rPr sz="1400" spc="160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application</a:t>
            </a:r>
            <a:r>
              <a:rPr sz="1400" spc="18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mobile</a:t>
            </a:r>
            <a:r>
              <a:rPr sz="1400" spc="4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(2)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294" y="678345"/>
            <a:ext cx="1520028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Liste</a:t>
            </a:r>
            <a:r>
              <a:rPr sz="1100" spc="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fonctionnalités</a:t>
            </a:r>
            <a:r>
              <a:rPr sz="1100" spc="15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95" y="888377"/>
            <a:ext cx="2812518" cy="1004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Recherche</a:t>
            </a:r>
            <a:r>
              <a:rPr sz="1100" spc="4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d’un</a:t>
            </a:r>
            <a:r>
              <a:rPr sz="1100" spc="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déchet</a:t>
            </a:r>
            <a:r>
              <a:rPr sz="1100" spc="17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mot-clé</a:t>
            </a:r>
            <a:r>
              <a:rPr sz="1100" spc="12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catég</a:t>
            </a:r>
            <a:r>
              <a:rPr sz="1100" spc="-30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rie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2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Reconnaissance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d’un</a:t>
            </a:r>
            <a:r>
              <a:rPr sz="1100" spc="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déchet</a:t>
            </a:r>
            <a:r>
              <a:rPr sz="1100" spc="17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photographie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8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Géol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calisation</a:t>
            </a:r>
            <a:r>
              <a:rPr sz="1100" spc="-4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elles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85"/>
              </a:spcBef>
            </a:pPr>
            <a:r>
              <a:rPr sz="1100" spc="-89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ravail</a:t>
            </a:r>
            <a:r>
              <a:rPr sz="1100" spc="8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colla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ratif</a:t>
            </a:r>
            <a:r>
              <a:rPr sz="1100" spc="8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d’ajout</a:t>
            </a:r>
            <a:r>
              <a:rPr sz="1100" spc="15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elles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8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…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389" y="912584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389" y="1122617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1332649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389" y="1542682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89" y="1752714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solidFill>
                  <a:srgbClr val="7F4113"/>
                </a:solidFill>
                <a:latin typeface="Times New Roman"/>
                <a:cs typeface="Times New Roman"/>
              </a:rPr>
              <a:t>T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de</a:t>
            </a:r>
            <a:r>
              <a:rPr sz="600" spc="9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solidFill>
                  <a:srgbClr val="7F4113"/>
                </a:solidFill>
                <a:latin typeface="Times New Roman"/>
                <a:cs typeface="Times New Roman"/>
              </a:rPr>
              <a:t>o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latin typeface="Times New Roman"/>
                <a:cs typeface="Times New Roman"/>
              </a:rPr>
              <a:t>Un</a:t>
            </a:r>
            <a:r>
              <a:rPr sz="600" spc="8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cas</a:t>
            </a:r>
            <a:r>
              <a:rPr sz="600" spc="121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300" y="262789"/>
            <a:ext cx="4049215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smtClean="0">
                <a:latin typeface="Times New Roman"/>
                <a:cs typeface="Times New Roman"/>
              </a:rPr>
              <a:t>Pro</a:t>
            </a:r>
            <a:r>
              <a:rPr sz="1400" spc="39" smtClean="0">
                <a:latin typeface="Times New Roman"/>
                <a:cs typeface="Times New Roman"/>
              </a:rPr>
              <a:t>p</a:t>
            </a:r>
            <a:r>
              <a:rPr sz="1400" spc="0" smtClean="0">
                <a:latin typeface="Times New Roman"/>
                <a:cs typeface="Times New Roman"/>
              </a:rPr>
              <a:t>osition</a:t>
            </a:r>
            <a:r>
              <a:rPr sz="1400" spc="252" smtClean="0">
                <a:latin typeface="Times New Roman"/>
                <a:cs typeface="Times New Roman"/>
              </a:rPr>
              <a:t> </a:t>
            </a:r>
            <a:r>
              <a:rPr sz="1400" spc="119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:</a:t>
            </a:r>
            <a:r>
              <a:rPr sz="1400" spc="11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IHM-écolo,</a:t>
            </a:r>
            <a:r>
              <a:rPr sz="1400" spc="-77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une</a:t>
            </a:r>
            <a:r>
              <a:rPr sz="1400" spc="160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application</a:t>
            </a:r>
            <a:r>
              <a:rPr sz="1400" spc="18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mobile</a:t>
            </a:r>
            <a:r>
              <a:rPr sz="1400" spc="4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(3)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294" y="680237"/>
            <a:ext cx="3528798" cy="33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Dém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rche</a:t>
            </a:r>
            <a:r>
              <a:rPr sz="1100" spc="11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conception</a:t>
            </a:r>
            <a:r>
              <a:rPr sz="1100" spc="13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itérative,</a:t>
            </a:r>
            <a:r>
              <a:rPr sz="1100" spc="167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roto</a:t>
            </a:r>
            <a:r>
              <a:rPr sz="1100" spc="-29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ée,</a:t>
            </a:r>
            <a:r>
              <a:rPr sz="1100" spc="2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basée</a:t>
            </a:r>
            <a:r>
              <a:rPr sz="1100" spc="11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29"/>
              </a:spcBef>
            </a:pP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ersonas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avec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évaluation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réc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7294" y="1196467"/>
            <a:ext cx="1170616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Première</a:t>
            </a:r>
            <a:r>
              <a:rPr sz="1100" spc="12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itération</a:t>
            </a:r>
            <a:r>
              <a:rPr sz="1100" spc="19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4395" y="1386256"/>
            <a:ext cx="573070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Analyse</a:t>
            </a:r>
            <a:r>
              <a:rPr sz="1100" spc="-5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6389" y="1410462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1484" y="1572400"/>
            <a:ext cx="3289700" cy="456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48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questionnaire </a:t>
            </a:r>
            <a:r>
              <a:rPr sz="1000" b="1" spc="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(sites</a:t>
            </a:r>
            <a:r>
              <a:rPr sz="1000" spc="143" dirty="0" smtClean="0">
                <a:latin typeface="Times New Roman"/>
                <a:cs typeface="Times New Roman"/>
              </a:rPr>
              <a:t> </a:t>
            </a:r>
            <a:r>
              <a:rPr sz="1000" spc="-29" dirty="0" smtClean="0">
                <a:latin typeface="Times New Roman"/>
                <a:cs typeface="Times New Roman"/>
              </a:rPr>
              <a:t>w</a:t>
            </a:r>
            <a:r>
              <a:rPr sz="1000" spc="0" dirty="0" smtClean="0">
                <a:latin typeface="Times New Roman"/>
                <a:cs typeface="Times New Roman"/>
              </a:rPr>
              <a:t>eb,</a:t>
            </a:r>
            <a:r>
              <a:rPr sz="1000" spc="72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</a:t>
            </a:r>
            <a:r>
              <a:rPr sz="1000" spc="-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rums,</a:t>
            </a:r>
            <a:r>
              <a:rPr sz="1000" spc="91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etc.)</a:t>
            </a:r>
            <a:r>
              <a:rPr sz="1000" spc="23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et</a:t>
            </a:r>
            <a:r>
              <a:rPr sz="1000" spc="15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résultats</a:t>
            </a:r>
            <a:r>
              <a:rPr sz="1000" spc="24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de</a:t>
            </a:r>
            <a:endParaRPr sz="1000">
              <a:latin typeface="Times New Roman"/>
              <a:cs typeface="Times New Roman"/>
            </a:endParaRPr>
          </a:p>
          <a:p>
            <a:pPr marL="12700" marR="19048">
              <a:lnSpc>
                <a:spcPct val="95825"/>
              </a:lnSpc>
            </a:pPr>
            <a:r>
              <a:rPr sz="1000" spc="0" dirty="0" smtClean="0">
                <a:latin typeface="Times New Roman"/>
                <a:cs typeface="Times New Roman"/>
              </a:rPr>
              <a:t>sondages</a:t>
            </a:r>
            <a:r>
              <a:rPr sz="1000" spc="116" dirty="0" smtClean="0">
                <a:latin typeface="Times New Roman"/>
                <a:cs typeface="Times New Roman"/>
              </a:rPr>
              <a:t> </a:t>
            </a:r>
            <a:r>
              <a:rPr sz="1000" spc="2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our</a:t>
            </a:r>
            <a:r>
              <a:rPr sz="1000" spc="10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définir des</a:t>
            </a:r>
            <a:r>
              <a:rPr sz="1000" spc="79" dirty="0" smtClean="0">
                <a:latin typeface="Times New Roman"/>
                <a:cs typeface="Times New Roman"/>
              </a:rPr>
              <a:t> </a:t>
            </a:r>
            <a:r>
              <a:rPr sz="1000" spc="2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ersonas</a:t>
            </a:r>
            <a:r>
              <a:rPr sz="1000" spc="12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et</a:t>
            </a:r>
            <a:r>
              <a:rPr sz="1000" spc="15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des</a:t>
            </a:r>
            <a:r>
              <a:rPr sz="1000" spc="7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scén</a:t>
            </a:r>
            <a:r>
              <a:rPr sz="1000" spc="-29" dirty="0" smtClean="0">
                <a:latin typeface="Times New Roman"/>
                <a:cs typeface="Times New Roman"/>
              </a:rPr>
              <a:t>a</a:t>
            </a:r>
            <a:r>
              <a:rPr sz="1000" spc="0" dirty="0" smtClean="0">
                <a:latin typeface="Times New Roman"/>
                <a:cs typeface="Times New Roman"/>
              </a:rPr>
              <a:t>rios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remue-méninges </a:t>
            </a:r>
            <a:r>
              <a:rPr sz="1000" b="1" spc="111" dirty="0" smtClean="0">
                <a:latin typeface="Times New Roman"/>
                <a:cs typeface="Times New Roman"/>
              </a:rPr>
              <a:t> </a:t>
            </a:r>
            <a:r>
              <a:rPr sz="1000" spc="2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our</a:t>
            </a:r>
            <a:r>
              <a:rPr sz="1000" spc="10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les</a:t>
            </a:r>
            <a:r>
              <a:rPr sz="1000" spc="2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idées</a:t>
            </a:r>
            <a:r>
              <a:rPr sz="1000" spc="3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et</a:t>
            </a:r>
            <a:r>
              <a:rPr sz="1000" spc="15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fonctionnalités</a:t>
            </a:r>
            <a:r>
              <a:rPr sz="1000" spc="139" dirty="0" smtClean="0">
                <a:latin typeface="Times New Roman"/>
                <a:cs typeface="Times New Roman"/>
              </a:rPr>
              <a:t> </a:t>
            </a:r>
            <a:r>
              <a:rPr sz="1000" spc="-2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ri</a:t>
            </a:r>
            <a:r>
              <a:rPr sz="1000" spc="-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ritaires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425" y="1603112"/>
            <a:ext cx="9311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"/>
              </a:lnSpc>
              <a:spcBef>
                <a:spcPts val="31"/>
              </a:spcBef>
            </a:pPr>
            <a:r>
              <a:rPr sz="6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425" y="1906769"/>
            <a:ext cx="9311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"/>
              </a:lnSpc>
              <a:spcBef>
                <a:spcPts val="31"/>
              </a:spcBef>
            </a:pPr>
            <a:r>
              <a:rPr sz="6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95" y="2182648"/>
            <a:ext cx="3584842" cy="336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Dévelop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ement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interfaces</a:t>
            </a:r>
            <a:r>
              <a:rPr sz="1100" spc="13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b="1" spc="-34" dirty="0" smtClean="0">
                <a:latin typeface="Times New Roman"/>
                <a:cs typeface="Times New Roman"/>
              </a:rPr>
              <a:t>p</a:t>
            </a:r>
            <a:r>
              <a:rPr sz="1100" b="1" spc="0" dirty="0" smtClean="0">
                <a:latin typeface="Times New Roman"/>
                <a:cs typeface="Times New Roman"/>
              </a:rPr>
              <a:t>roto</a:t>
            </a:r>
            <a:r>
              <a:rPr sz="1100" b="1" spc="-34" dirty="0" smtClean="0">
                <a:latin typeface="Times New Roman"/>
                <a:cs typeface="Times New Roman"/>
              </a:rPr>
              <a:t>t</a:t>
            </a:r>
            <a:r>
              <a:rPr sz="1100" b="1" spc="0" dirty="0" smtClean="0">
                <a:latin typeface="Times New Roman"/>
                <a:cs typeface="Times New Roman"/>
              </a:rPr>
              <a:t>ypage</a:t>
            </a:r>
            <a:r>
              <a:rPr sz="1100" spc="0" dirty="0" smtClean="0">
                <a:latin typeface="Times New Roman"/>
                <a:cs typeface="Times New Roman"/>
              </a:rPr>
              <a:t>. </a:t>
            </a:r>
            <a:r>
              <a:rPr sz="1100" spc="1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7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rallèle,</a:t>
            </a:r>
            <a:endParaRPr sz="1100">
              <a:latin typeface="Times New Roman"/>
              <a:cs typeface="Times New Roman"/>
            </a:endParaRPr>
          </a:p>
          <a:p>
            <a:pPr marL="12700" marR="20857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diffusion</a:t>
            </a:r>
            <a:r>
              <a:rPr sz="1100" spc="-6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romotion</a:t>
            </a:r>
            <a:r>
              <a:rPr sz="1100" spc="14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l’application</a:t>
            </a:r>
            <a:r>
              <a:rPr sz="1100" spc="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(site</a:t>
            </a:r>
            <a:r>
              <a:rPr sz="1100" spc="165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w</a:t>
            </a:r>
            <a:r>
              <a:rPr sz="1100" spc="0" dirty="0" smtClean="0">
                <a:latin typeface="Times New Roman"/>
                <a:cs typeface="Times New Roman"/>
              </a:rPr>
              <a:t>eb,</a:t>
            </a:r>
            <a:r>
              <a:rPr sz="1100" spc="6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etc.)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389" y="2207374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395" y="2641511"/>
            <a:ext cx="739463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Évaluation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2665717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484" y="2827655"/>
            <a:ext cx="2861278" cy="3042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ins</a:t>
            </a:r>
            <a:r>
              <a:rPr sz="1000" b="1" spc="29" dirty="0" smtClean="0">
                <a:latin typeface="Times New Roman"/>
                <a:cs typeface="Times New Roman"/>
              </a:rPr>
              <a:t>p</a:t>
            </a:r>
            <a:r>
              <a:rPr sz="1000" b="1" spc="0" dirty="0" smtClean="0">
                <a:latin typeface="Times New Roman"/>
                <a:cs typeface="Times New Roman"/>
              </a:rPr>
              <a:t>ection </a:t>
            </a:r>
            <a:r>
              <a:rPr sz="1000" b="1" spc="69" dirty="0" smtClean="0"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cognitive </a:t>
            </a:r>
            <a:r>
              <a:rPr sz="1000" b="1" spc="5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(en</a:t>
            </a:r>
            <a:r>
              <a:rPr sz="1000" spc="143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utilisant</a:t>
            </a:r>
            <a:r>
              <a:rPr sz="1000" spc="17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les</a:t>
            </a:r>
            <a:r>
              <a:rPr sz="1000" spc="24" dirty="0" smtClean="0">
                <a:latin typeface="Times New Roman"/>
                <a:cs typeface="Times New Roman"/>
              </a:rPr>
              <a:t> </a:t>
            </a:r>
            <a:r>
              <a:rPr sz="1000" spc="2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ersonas</a:t>
            </a:r>
            <a:r>
              <a:rPr sz="1000" spc="12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et</a:t>
            </a:r>
            <a:r>
              <a:rPr sz="1000" spc="15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les</a:t>
            </a:r>
            <a:endParaRPr sz="1000">
              <a:latin typeface="Times New Roman"/>
              <a:cs typeface="Times New Roman"/>
            </a:endParaRPr>
          </a:p>
          <a:p>
            <a:pPr marL="12700" marR="19048">
              <a:lnSpc>
                <a:spcPct val="95825"/>
              </a:lnSpc>
            </a:pPr>
            <a:r>
              <a:rPr sz="1000" dirty="0" smtClean="0">
                <a:latin typeface="Times New Roman"/>
                <a:cs typeface="Times New Roman"/>
              </a:rPr>
              <a:t>scén</a:t>
            </a:r>
            <a:r>
              <a:rPr sz="1000" spc="-29" dirty="0" smtClean="0">
                <a:latin typeface="Times New Roman"/>
                <a:cs typeface="Times New Roman"/>
              </a:rPr>
              <a:t>a</a:t>
            </a:r>
            <a:r>
              <a:rPr sz="1000" spc="0" dirty="0" smtClean="0">
                <a:latin typeface="Times New Roman"/>
                <a:cs typeface="Times New Roman"/>
              </a:rPr>
              <a:t>rios)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425" y="2858368"/>
            <a:ext cx="9311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"/>
              </a:lnSpc>
              <a:spcBef>
                <a:spcPts val="31"/>
              </a:spcBef>
            </a:pPr>
            <a:r>
              <a:rPr sz="6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solidFill>
                  <a:srgbClr val="7F4113"/>
                </a:solidFill>
                <a:latin typeface="Times New Roman"/>
                <a:cs typeface="Times New Roman"/>
              </a:rPr>
              <a:t>T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de</a:t>
            </a:r>
            <a:r>
              <a:rPr sz="600" spc="9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solidFill>
                  <a:srgbClr val="7F4113"/>
                </a:solidFill>
                <a:latin typeface="Times New Roman"/>
                <a:cs typeface="Times New Roman"/>
              </a:rPr>
              <a:t>o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latin typeface="Times New Roman"/>
                <a:cs typeface="Times New Roman"/>
              </a:rPr>
              <a:t>Un</a:t>
            </a:r>
            <a:r>
              <a:rPr sz="600" spc="8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cas</a:t>
            </a:r>
            <a:r>
              <a:rPr sz="600" spc="121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300" y="262789"/>
            <a:ext cx="4049215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smtClean="0">
                <a:latin typeface="Times New Roman"/>
                <a:cs typeface="Times New Roman"/>
              </a:rPr>
              <a:t>Pro</a:t>
            </a:r>
            <a:r>
              <a:rPr sz="1400" spc="39" smtClean="0">
                <a:latin typeface="Times New Roman"/>
                <a:cs typeface="Times New Roman"/>
              </a:rPr>
              <a:t>p</a:t>
            </a:r>
            <a:r>
              <a:rPr sz="1400" spc="0" smtClean="0">
                <a:latin typeface="Times New Roman"/>
                <a:cs typeface="Times New Roman"/>
              </a:rPr>
              <a:t>osition</a:t>
            </a:r>
            <a:r>
              <a:rPr sz="1400" spc="252" smtClean="0">
                <a:latin typeface="Times New Roman"/>
                <a:cs typeface="Times New Roman"/>
              </a:rPr>
              <a:t> </a:t>
            </a:r>
            <a:r>
              <a:rPr sz="1400" spc="0" smtClean="0">
                <a:latin typeface="Times New Roman"/>
                <a:cs typeface="Times New Roman"/>
              </a:rPr>
              <a:t>:</a:t>
            </a:r>
            <a:r>
              <a:rPr sz="1400" spc="119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IHM-écolo,</a:t>
            </a:r>
            <a:r>
              <a:rPr sz="1400" spc="-77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une</a:t>
            </a:r>
            <a:r>
              <a:rPr sz="1400" spc="160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application</a:t>
            </a:r>
            <a:r>
              <a:rPr sz="1400" spc="18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mobile</a:t>
            </a:r>
            <a:r>
              <a:rPr sz="1400" spc="4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(4)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395" y="900202"/>
            <a:ext cx="3646597" cy="852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Exemple</a:t>
            </a:r>
            <a:r>
              <a:rPr sz="1100" b="1" spc="206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de</a:t>
            </a:r>
            <a:r>
              <a:rPr sz="1100" b="1" spc="190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scén</a:t>
            </a:r>
            <a:r>
              <a:rPr sz="1100" b="1" spc="-34" dirty="0" smtClean="0">
                <a:latin typeface="Times New Roman"/>
                <a:cs typeface="Times New Roman"/>
              </a:rPr>
              <a:t>a</a:t>
            </a:r>
            <a:r>
              <a:rPr sz="1100" b="1" spc="0" dirty="0" smtClean="0">
                <a:latin typeface="Times New Roman"/>
                <a:cs typeface="Times New Roman"/>
              </a:rPr>
              <a:t>rio</a:t>
            </a:r>
            <a:r>
              <a:rPr sz="1100" b="1" spc="21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(</a:t>
            </a:r>
            <a:r>
              <a:rPr sz="1100" b="1" spc="-34" dirty="0" smtClean="0">
                <a:latin typeface="Times New Roman"/>
                <a:cs typeface="Times New Roman"/>
              </a:rPr>
              <a:t>p</a:t>
            </a:r>
            <a:r>
              <a:rPr sz="1100" b="1" spc="0" dirty="0" smtClean="0">
                <a:latin typeface="Times New Roman"/>
                <a:cs typeface="Times New Roman"/>
              </a:rPr>
              <a:t>remière</a:t>
            </a:r>
            <a:r>
              <a:rPr sz="1100" b="1" spc="259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itération) </a:t>
            </a:r>
            <a:r>
              <a:rPr sz="1100" b="1" spc="69" dirty="0" smtClean="0">
                <a:latin typeface="Times New Roman"/>
                <a:cs typeface="Times New Roman"/>
              </a:rPr>
              <a:t> </a:t>
            </a:r>
            <a:r>
              <a:rPr sz="1100" b="1" spc="0" smtClean="0">
                <a:latin typeface="Times New Roman"/>
                <a:cs typeface="Times New Roman"/>
              </a:rPr>
              <a:t>:</a:t>
            </a:r>
            <a:r>
              <a:rPr sz="1100" b="1" spc="56" smtClean="0">
                <a:latin typeface="Times New Roman"/>
                <a:cs typeface="Times New Roman"/>
              </a:rPr>
              <a:t> </a:t>
            </a:r>
            <a:r>
              <a:rPr lang="fr-FR" sz="1100" spc="0" dirty="0" smtClean="0">
                <a:latin typeface="Times New Roman"/>
                <a:cs typeface="Times New Roman"/>
              </a:rPr>
              <a:t>Ahmed</a:t>
            </a:r>
            <a:r>
              <a:rPr sz="1100" spc="0" smtClean="0">
                <a:latin typeface="Times New Roman"/>
                <a:cs typeface="Times New Roman"/>
              </a:rPr>
              <a:t>,</a:t>
            </a:r>
            <a:r>
              <a:rPr sz="1100" spc="144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22</a:t>
            </a:r>
            <a:r>
              <a:rPr sz="1100" spc="7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ans,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se</a:t>
            </a:r>
            <a:r>
              <a:rPr sz="1100" spc="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lève</a:t>
            </a:r>
            <a:r>
              <a:rPr sz="1100" spc="-1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à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7h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rend</a:t>
            </a:r>
            <a:r>
              <a:rPr sz="1100" spc="12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son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etit</a:t>
            </a:r>
            <a:r>
              <a:rPr sz="1100" spc="22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déjeuner.</a:t>
            </a:r>
            <a:r>
              <a:rPr sz="1100" spc="13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À</a:t>
            </a:r>
            <a:r>
              <a:rPr sz="1100" spc="1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fin</a:t>
            </a:r>
            <a:r>
              <a:rPr sz="1100" spc="1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son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repas, sa</a:t>
            </a:r>
            <a:r>
              <a:rPr sz="1100" spc="108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outeille</a:t>
            </a:r>
            <a:r>
              <a:rPr sz="1100" spc="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smtClean="0">
                <a:latin typeface="Times New Roman"/>
                <a:cs typeface="Times New Roman"/>
              </a:rPr>
              <a:t>lait</a:t>
            </a:r>
            <a:r>
              <a:rPr sz="1100" spc="117" smtClean="0">
                <a:latin typeface="Times New Roman"/>
                <a:cs typeface="Times New Roman"/>
              </a:rPr>
              <a:t> </a:t>
            </a:r>
            <a:r>
              <a:rPr sz="1100" spc="31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est</a:t>
            </a:r>
            <a:r>
              <a:rPr sz="1100" spc="16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vide</a:t>
            </a:r>
            <a:r>
              <a:rPr sz="1100" spc="-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il</a:t>
            </a:r>
            <a:r>
              <a:rPr sz="1100" spc="-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sait</a:t>
            </a:r>
            <a:r>
              <a:rPr sz="1100" spc="15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pas</a:t>
            </a:r>
            <a:r>
              <a:rPr sz="1100" spc="11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où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il</a:t>
            </a:r>
            <a:r>
              <a:rPr sz="1100" spc="-1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eut</a:t>
            </a:r>
            <a:r>
              <a:rPr sz="1100" spc="1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 jeter.</a:t>
            </a:r>
            <a:r>
              <a:rPr sz="1100" spc="17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Heureusement,</a:t>
            </a:r>
            <a:r>
              <a:rPr sz="1100" spc="2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il</a:t>
            </a:r>
            <a:r>
              <a:rPr sz="1100" spc="-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</a:t>
            </a:r>
            <a:r>
              <a:rPr sz="1100" spc="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souvient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avoir</a:t>
            </a:r>
            <a:r>
              <a:rPr sz="1100" spc="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téléch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rgé</a:t>
            </a:r>
            <a:r>
              <a:rPr sz="1100" spc="13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une application</a:t>
            </a:r>
            <a:r>
              <a:rPr sz="1100" spc="138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</a:t>
            </a:r>
            <a:r>
              <a:rPr sz="1100" spc="1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aider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à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recycler</a:t>
            </a:r>
            <a:r>
              <a:rPr sz="1100" spc="-1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dans</a:t>
            </a:r>
            <a:r>
              <a:rPr sz="1100" spc="13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onne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elle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924928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395" y="2023872"/>
            <a:ext cx="3423991" cy="852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Mesures</a:t>
            </a:r>
            <a:r>
              <a:rPr sz="1100" b="1" spc="243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d’évaluation</a:t>
            </a:r>
            <a:r>
              <a:rPr sz="1100" b="1" spc="242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r>
              <a:rPr sz="1100" b="1" spc="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temps</a:t>
            </a:r>
            <a:r>
              <a:rPr sz="1100" spc="16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d’exécution</a:t>
            </a:r>
            <a:r>
              <a:rPr sz="1100" spc="3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du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scén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rio</a:t>
            </a:r>
            <a:r>
              <a:rPr sz="1100" spc="6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endParaRPr sz="1100">
              <a:latin typeface="Times New Roman"/>
              <a:cs typeface="Times New Roman"/>
            </a:endParaRPr>
          </a:p>
          <a:p>
            <a:pPr marL="12700" marR="88428">
              <a:lnSpc>
                <a:spcPts val="1264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nom</a:t>
            </a:r>
            <a:r>
              <a:rPr sz="1100" spc="-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re</a:t>
            </a:r>
            <a:r>
              <a:rPr sz="1100" spc="11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d’éta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es</a:t>
            </a:r>
            <a:r>
              <a:rPr sz="1100" spc="15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nécessaires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à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sa</a:t>
            </a:r>
            <a:r>
              <a:rPr sz="1100" spc="10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complétion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(idéalement quatre,</a:t>
            </a:r>
            <a:r>
              <a:rPr sz="1100" spc="2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i.e.,</a:t>
            </a:r>
            <a:r>
              <a:rPr sz="1100" spc="1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dém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rrer</a:t>
            </a:r>
            <a:r>
              <a:rPr sz="1100" spc="15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l’application,</a:t>
            </a:r>
            <a:r>
              <a:rPr sz="1100" spc="3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sélectionner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l’option</a:t>
            </a:r>
            <a:endParaRPr sz="1100">
              <a:latin typeface="Times New Roman"/>
              <a:cs typeface="Times New Roman"/>
            </a:endParaRPr>
          </a:p>
          <a:p>
            <a:pPr marL="12700" marR="10149">
              <a:lnSpc>
                <a:spcPts val="1264"/>
              </a:lnSpc>
              <a:spcBef>
                <a:spcPts val="89"/>
              </a:spcBef>
            </a:pPr>
            <a:r>
              <a:rPr sz="1100" i="1" spc="0" dirty="0" smtClean="0">
                <a:latin typeface="Times New Roman"/>
                <a:cs typeface="Times New Roman"/>
              </a:rPr>
              <a:t>”reconnaissance</a:t>
            </a:r>
            <a:r>
              <a:rPr sz="1100" i="1" spc="100" dirty="0" smtClean="0">
                <a:latin typeface="Times New Roman"/>
                <a:cs typeface="Times New Roman"/>
              </a:rPr>
              <a:t> </a:t>
            </a:r>
            <a:r>
              <a:rPr sz="1100" i="1" spc="0" dirty="0" smtClean="0">
                <a:latin typeface="Times New Roman"/>
                <a:cs typeface="Times New Roman"/>
              </a:rPr>
              <a:t>photo”</a:t>
            </a:r>
            <a:r>
              <a:rPr sz="1100" spc="0" dirty="0" smtClean="0">
                <a:latin typeface="Times New Roman"/>
                <a:cs typeface="Times New Roman"/>
              </a:rPr>
              <a:t>,</a:t>
            </a:r>
            <a:r>
              <a:rPr sz="1100" spc="117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rendre</a:t>
            </a:r>
            <a:r>
              <a:rPr sz="1100" spc="12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photo</a:t>
            </a:r>
            <a:r>
              <a:rPr sz="1100" spc="19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outeille,</a:t>
            </a:r>
            <a:r>
              <a:rPr sz="1100" spc="6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 trouver</a:t>
            </a:r>
            <a:r>
              <a:rPr sz="1100" spc="12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elles</a:t>
            </a:r>
            <a:r>
              <a:rPr sz="1100" spc="-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ap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rié</a:t>
            </a:r>
            <a:r>
              <a:rPr sz="1100" spc="12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fiche</a:t>
            </a:r>
            <a:r>
              <a:rPr sz="1100" spc="2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duit)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89" y="2048586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solidFill>
                  <a:srgbClr val="7F4113"/>
                </a:solidFill>
                <a:latin typeface="Times New Roman"/>
                <a:cs typeface="Times New Roman"/>
              </a:rPr>
              <a:t>T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de</a:t>
            </a:r>
            <a:r>
              <a:rPr sz="600" spc="9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solidFill>
                  <a:srgbClr val="7F4113"/>
                </a:solidFill>
                <a:latin typeface="Times New Roman"/>
                <a:cs typeface="Times New Roman"/>
              </a:rPr>
              <a:t>o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latin typeface="Times New Roman"/>
                <a:cs typeface="Times New Roman"/>
              </a:rPr>
              <a:t>Un</a:t>
            </a:r>
            <a:r>
              <a:rPr sz="600" spc="8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cas</a:t>
            </a:r>
            <a:r>
              <a:rPr sz="600" spc="121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300" y="262789"/>
            <a:ext cx="4049215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Pro</a:t>
            </a:r>
            <a:r>
              <a:rPr sz="1400" spc="39" dirty="0" smtClean="0">
                <a:latin typeface="Times New Roman"/>
                <a:cs typeface="Times New Roman"/>
              </a:rPr>
              <a:t>p</a:t>
            </a:r>
            <a:r>
              <a:rPr sz="1400" spc="0" dirty="0" smtClean="0">
                <a:latin typeface="Times New Roman"/>
                <a:cs typeface="Times New Roman"/>
              </a:rPr>
              <a:t>osition</a:t>
            </a:r>
            <a:r>
              <a:rPr sz="1400" spc="25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1</a:t>
            </a:r>
            <a:r>
              <a:rPr sz="1400" spc="11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:</a:t>
            </a:r>
            <a:r>
              <a:rPr sz="1400" spc="11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IHM-écolo,</a:t>
            </a:r>
            <a:r>
              <a:rPr sz="1400" spc="-77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une</a:t>
            </a:r>
            <a:r>
              <a:rPr sz="1400" spc="160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application</a:t>
            </a:r>
            <a:r>
              <a:rPr sz="1400" spc="18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mobile</a:t>
            </a:r>
            <a:r>
              <a:rPr sz="1400" spc="4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(5)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294" y="681533"/>
            <a:ext cx="1133763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Seconde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itération</a:t>
            </a:r>
            <a:r>
              <a:rPr sz="1100" spc="19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4395" y="973633"/>
            <a:ext cx="3597278" cy="6078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Utilisatrices</a:t>
            </a:r>
            <a:r>
              <a:rPr sz="1100" spc="3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attirées</a:t>
            </a:r>
            <a:r>
              <a:rPr sz="1100" spc="24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l’application</a:t>
            </a:r>
            <a:r>
              <a:rPr sz="1100" spc="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grâce</a:t>
            </a:r>
            <a:r>
              <a:rPr sz="1100" spc="11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à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romotion</a:t>
            </a:r>
            <a:r>
              <a:rPr sz="1100" spc="14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Batang"/>
                <a:cs typeface="Batang"/>
              </a:rPr>
              <a:t>⇒</a:t>
            </a:r>
            <a:endParaRPr sz="1100">
              <a:latin typeface="Batang"/>
              <a:cs typeface="Batang"/>
            </a:endParaRPr>
          </a:p>
          <a:p>
            <a:pPr marL="12700" marR="27891">
              <a:lnSpc>
                <a:spcPct val="95825"/>
              </a:lnSpc>
              <a:spcBef>
                <a:spcPts val="29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conception </a:t>
            </a:r>
            <a:r>
              <a:rPr sz="1100" b="1" spc="154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centrée </a:t>
            </a:r>
            <a:r>
              <a:rPr sz="1100" b="1" spc="88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utilisatrice</a:t>
            </a:r>
            <a:endParaRPr sz="1100">
              <a:latin typeface="Times New Roman"/>
              <a:cs typeface="Times New Roman"/>
            </a:endParaRPr>
          </a:p>
          <a:p>
            <a:pPr marL="12700" marR="27891">
              <a:lnSpc>
                <a:spcPct val="95825"/>
              </a:lnSpc>
              <a:spcBef>
                <a:spcPts val="87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Analyse</a:t>
            </a:r>
            <a:r>
              <a:rPr sz="1100" spc="-5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6389" y="997839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6389" y="1441768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1484" y="1603706"/>
            <a:ext cx="3334482" cy="456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f</a:t>
            </a:r>
            <a:r>
              <a:rPr sz="1000" b="1" spc="29" dirty="0" smtClean="0"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latin typeface="Times New Roman"/>
                <a:cs typeface="Times New Roman"/>
              </a:rPr>
              <a:t>cus</a:t>
            </a:r>
            <a:r>
              <a:rPr sz="1000" b="1" spc="225" dirty="0" smtClean="0"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group</a:t>
            </a:r>
            <a:r>
              <a:rPr sz="1000" b="1" spc="105" dirty="0" smtClean="0">
                <a:latin typeface="Times New Roman"/>
                <a:cs typeface="Times New Roman"/>
              </a:rPr>
              <a:t> </a:t>
            </a:r>
            <a:r>
              <a:rPr sz="1000" spc="2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our</a:t>
            </a:r>
            <a:r>
              <a:rPr sz="1000" spc="10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com</a:t>
            </a:r>
            <a:r>
              <a:rPr sz="1000" spc="-2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rendre</a:t>
            </a:r>
            <a:r>
              <a:rPr sz="1000" spc="12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les</a:t>
            </a:r>
            <a:r>
              <a:rPr sz="1000" spc="2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motivations</a:t>
            </a:r>
            <a:r>
              <a:rPr sz="1000" spc="17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des</a:t>
            </a:r>
            <a:r>
              <a:rPr sz="1000" spc="7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utilisatrices</a:t>
            </a:r>
            <a:endParaRPr sz="1000">
              <a:latin typeface="Times New Roman"/>
              <a:cs typeface="Times New Roman"/>
            </a:endParaRPr>
          </a:p>
          <a:p>
            <a:pPr marL="12700" marR="281736">
              <a:lnSpc>
                <a:spcPct val="99658"/>
              </a:lnSpc>
            </a:pPr>
            <a:r>
              <a:rPr sz="1000" b="1" spc="0" dirty="0" smtClean="0">
                <a:latin typeface="Times New Roman"/>
                <a:cs typeface="Times New Roman"/>
              </a:rPr>
              <a:t>entretiens </a:t>
            </a:r>
            <a:r>
              <a:rPr sz="1000" b="1" spc="82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avec</a:t>
            </a:r>
            <a:r>
              <a:rPr sz="1000" spc="61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les</a:t>
            </a:r>
            <a:r>
              <a:rPr sz="1000" spc="2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utilisatrices</a:t>
            </a:r>
            <a:r>
              <a:rPr sz="1000" spc="125" dirty="0" smtClean="0">
                <a:latin typeface="Times New Roman"/>
                <a:cs typeface="Times New Roman"/>
              </a:rPr>
              <a:t> </a:t>
            </a:r>
            <a:r>
              <a:rPr sz="1000" spc="2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our</a:t>
            </a:r>
            <a:r>
              <a:rPr sz="1000" spc="10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définir le</a:t>
            </a:r>
            <a:r>
              <a:rPr sz="1000" spc="3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m</a:t>
            </a:r>
            <a:r>
              <a:rPr sz="1000" spc="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dèle</a:t>
            </a:r>
            <a:r>
              <a:rPr sz="1000" spc="4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de tâches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425" y="1634418"/>
            <a:ext cx="93116" cy="2531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"/>
              </a:lnSpc>
              <a:spcBef>
                <a:spcPts val="31"/>
              </a:spcBef>
            </a:pPr>
            <a:r>
              <a:rPr sz="6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74"/>
              </a:spcBef>
            </a:pPr>
            <a:r>
              <a:rPr sz="6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395" y="2195512"/>
            <a:ext cx="1849212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Dévelop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ement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interfaces</a:t>
            </a:r>
            <a:r>
              <a:rPr sz="1100" spc="13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389" y="2219732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484" y="2381670"/>
            <a:ext cx="2878366" cy="3042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conception </a:t>
            </a:r>
            <a:r>
              <a:rPr sz="1000" b="1" spc="141" dirty="0" smtClean="0"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en</a:t>
            </a:r>
            <a:r>
              <a:rPr sz="1000" b="1" spc="174" dirty="0" smtClean="0"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p</a:t>
            </a:r>
            <a:r>
              <a:rPr sz="1000" b="1" spc="-29" dirty="0" smtClean="0">
                <a:latin typeface="Times New Roman"/>
                <a:cs typeface="Times New Roman"/>
              </a:rPr>
              <a:t>a</a:t>
            </a:r>
            <a:r>
              <a:rPr sz="1000" b="1" spc="0" dirty="0" smtClean="0">
                <a:latin typeface="Times New Roman"/>
                <a:cs typeface="Times New Roman"/>
              </a:rPr>
              <a:t>rallèle</a:t>
            </a:r>
            <a:r>
              <a:rPr sz="1000" b="1" spc="101" dirty="0" smtClean="0">
                <a:latin typeface="Times New Roman"/>
                <a:cs typeface="Times New Roman"/>
              </a:rPr>
              <a:t> </a:t>
            </a:r>
            <a:r>
              <a:rPr sz="1000" spc="2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our</a:t>
            </a:r>
            <a:r>
              <a:rPr sz="1000" spc="10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améli</a:t>
            </a:r>
            <a:r>
              <a:rPr sz="1000" spc="-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rer</a:t>
            </a:r>
            <a:r>
              <a:rPr sz="1000" spc="3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les</a:t>
            </a:r>
            <a:r>
              <a:rPr sz="1000" spc="2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faiblesses</a:t>
            </a:r>
            <a:endParaRPr sz="1000">
              <a:latin typeface="Times New Roman"/>
              <a:cs typeface="Times New Roman"/>
            </a:endParaRPr>
          </a:p>
          <a:p>
            <a:pPr marL="12700" marR="19048">
              <a:lnSpc>
                <a:spcPct val="95825"/>
              </a:lnSpc>
            </a:pPr>
            <a:r>
              <a:rPr sz="1000" spc="0" dirty="0" smtClean="0">
                <a:latin typeface="Times New Roman"/>
                <a:cs typeface="Times New Roman"/>
              </a:rPr>
              <a:t>détectées</a:t>
            </a:r>
            <a:r>
              <a:rPr sz="1000" spc="22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sur</a:t>
            </a:r>
            <a:r>
              <a:rPr sz="1000" spc="92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les</a:t>
            </a:r>
            <a:r>
              <a:rPr sz="1000" spc="2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interfaces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425" y="2412369"/>
            <a:ext cx="9311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"/>
              </a:lnSpc>
              <a:spcBef>
                <a:spcPts val="31"/>
              </a:spcBef>
            </a:pPr>
            <a:r>
              <a:rPr sz="6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395" y="2821635"/>
            <a:ext cx="739463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Évaluation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2845854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484" y="3007792"/>
            <a:ext cx="1571230" cy="152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observations </a:t>
            </a:r>
            <a:r>
              <a:rPr sz="1000" b="1" spc="45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de</a:t>
            </a:r>
            <a:r>
              <a:rPr sz="1000" spc="8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l’utilisatrice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425" y="3038492"/>
            <a:ext cx="9311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"/>
              </a:lnSpc>
              <a:spcBef>
                <a:spcPts val="31"/>
              </a:spcBef>
            </a:pPr>
            <a:r>
              <a:rPr sz="6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25400" y="742951"/>
            <a:ext cx="4567606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solidFill>
                  <a:srgbClr val="7F4113"/>
                </a:solidFill>
                <a:latin typeface="Times New Roman"/>
                <a:cs typeface="Times New Roman"/>
              </a:rPr>
              <a:t>T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de</a:t>
            </a:r>
            <a:r>
              <a:rPr sz="600" spc="9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solidFill>
                  <a:srgbClr val="7F4113"/>
                </a:solidFill>
                <a:latin typeface="Times New Roman"/>
                <a:cs typeface="Times New Roman"/>
              </a:rPr>
              <a:t>o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latin typeface="Times New Roman"/>
                <a:cs typeface="Times New Roman"/>
              </a:rPr>
              <a:t>Un</a:t>
            </a:r>
            <a:r>
              <a:rPr sz="600" spc="8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cas</a:t>
            </a:r>
            <a:r>
              <a:rPr sz="600" spc="121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300" y="262789"/>
            <a:ext cx="4049215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smtClean="0">
                <a:latin typeface="Times New Roman"/>
                <a:cs typeface="Times New Roman"/>
              </a:rPr>
              <a:t>Pro</a:t>
            </a:r>
            <a:r>
              <a:rPr sz="1400" spc="39" smtClean="0">
                <a:latin typeface="Times New Roman"/>
                <a:cs typeface="Times New Roman"/>
              </a:rPr>
              <a:t>p</a:t>
            </a:r>
            <a:r>
              <a:rPr sz="1400" spc="0" smtClean="0">
                <a:latin typeface="Times New Roman"/>
                <a:cs typeface="Times New Roman"/>
              </a:rPr>
              <a:t>osition</a:t>
            </a:r>
            <a:r>
              <a:rPr sz="1400" spc="252" smtClean="0">
                <a:latin typeface="Times New Roman"/>
                <a:cs typeface="Times New Roman"/>
              </a:rPr>
              <a:t> </a:t>
            </a:r>
            <a:r>
              <a:rPr sz="1400" spc="119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:</a:t>
            </a:r>
            <a:r>
              <a:rPr sz="1400" spc="11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IHM-écolo,</a:t>
            </a:r>
            <a:r>
              <a:rPr sz="1400" spc="-77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une</a:t>
            </a:r>
            <a:r>
              <a:rPr sz="1400" spc="160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application</a:t>
            </a:r>
            <a:r>
              <a:rPr sz="1400" spc="18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mobile</a:t>
            </a:r>
            <a:r>
              <a:rPr sz="1400" spc="4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(6)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813" y="2933763"/>
            <a:ext cx="3540574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i="1" spc="0" dirty="0" smtClean="0">
                <a:latin typeface="Times New Roman"/>
                <a:cs typeface="Times New Roman"/>
              </a:rPr>
              <a:t>M</a:t>
            </a:r>
            <a:r>
              <a:rPr sz="1100" i="1" spc="29" dirty="0" smtClean="0">
                <a:latin typeface="Times New Roman"/>
                <a:cs typeface="Times New Roman"/>
              </a:rPr>
              <a:t>o</a:t>
            </a:r>
            <a:r>
              <a:rPr sz="1100" i="1" spc="0" dirty="0" smtClean="0">
                <a:latin typeface="Times New Roman"/>
                <a:cs typeface="Times New Roman"/>
              </a:rPr>
              <a:t>dèle</a:t>
            </a:r>
            <a:r>
              <a:rPr sz="1100" i="1" spc="82" dirty="0" smtClean="0">
                <a:latin typeface="Times New Roman"/>
                <a:cs typeface="Times New Roman"/>
              </a:rPr>
              <a:t> </a:t>
            </a:r>
            <a:r>
              <a:rPr sz="1100" i="1" spc="0" dirty="0" smtClean="0">
                <a:latin typeface="Times New Roman"/>
                <a:cs typeface="Times New Roman"/>
              </a:rPr>
              <a:t>de</a:t>
            </a:r>
            <a:r>
              <a:rPr sz="1100" i="1" spc="100" dirty="0" smtClean="0">
                <a:latin typeface="Times New Roman"/>
                <a:cs typeface="Times New Roman"/>
              </a:rPr>
              <a:t> </a:t>
            </a:r>
            <a:r>
              <a:rPr sz="1100" i="1" spc="0" dirty="0" smtClean="0">
                <a:latin typeface="Times New Roman"/>
                <a:cs typeface="Times New Roman"/>
              </a:rPr>
              <a:t>la</a:t>
            </a:r>
            <a:r>
              <a:rPr sz="1100" i="1" spc="12" dirty="0" smtClean="0">
                <a:latin typeface="Times New Roman"/>
                <a:cs typeface="Times New Roman"/>
              </a:rPr>
              <a:t> </a:t>
            </a:r>
            <a:r>
              <a:rPr sz="1100" i="1" spc="0" dirty="0" smtClean="0">
                <a:latin typeface="Times New Roman"/>
                <a:cs typeface="Times New Roman"/>
              </a:rPr>
              <a:t>tâche</a:t>
            </a:r>
            <a:r>
              <a:rPr sz="1100" i="1" spc="161" dirty="0" smtClean="0">
                <a:latin typeface="Times New Roman"/>
                <a:cs typeface="Times New Roman"/>
              </a:rPr>
              <a:t> </a:t>
            </a:r>
            <a:r>
              <a:rPr sz="1100" i="1" spc="29" smtClean="0">
                <a:latin typeface="Times New Roman"/>
                <a:cs typeface="Times New Roman"/>
              </a:rPr>
              <a:t>p</a:t>
            </a:r>
            <a:r>
              <a:rPr sz="1100" i="1" spc="0" smtClean="0">
                <a:latin typeface="Times New Roman"/>
                <a:cs typeface="Times New Roman"/>
              </a:rPr>
              <a:t>our</a:t>
            </a:r>
            <a:r>
              <a:rPr sz="1100" i="1" spc="55" smtClean="0">
                <a:latin typeface="Times New Roman"/>
                <a:cs typeface="Times New Roman"/>
              </a:rPr>
              <a:t> </a:t>
            </a:r>
            <a:r>
              <a:rPr sz="1100" i="1" spc="0" smtClean="0">
                <a:latin typeface="Times New Roman"/>
                <a:cs typeface="Times New Roman"/>
              </a:rPr>
              <a:t>l</a:t>
            </a:r>
            <a:r>
              <a:rPr lang="fr-FR" sz="1100" i="1" spc="0" dirty="0" smtClean="0">
                <a:latin typeface="Times New Roman"/>
                <a:cs typeface="Times New Roman"/>
              </a:rPr>
              <a:t>‘application</a:t>
            </a:r>
            <a:r>
              <a:rPr sz="1100" i="1" spc="84" smtClean="0">
                <a:latin typeface="Times New Roman"/>
                <a:cs typeface="Times New Roman"/>
              </a:rPr>
              <a:t> </a:t>
            </a:r>
            <a:r>
              <a:rPr sz="1100" i="1" spc="0" dirty="0" smtClean="0">
                <a:latin typeface="Times New Roman"/>
                <a:cs typeface="Times New Roman"/>
              </a:rPr>
              <a:t>(seconde</a:t>
            </a:r>
            <a:r>
              <a:rPr sz="1100" i="1" spc="128" dirty="0" smtClean="0">
                <a:latin typeface="Times New Roman"/>
                <a:cs typeface="Times New Roman"/>
              </a:rPr>
              <a:t> </a:t>
            </a:r>
            <a:r>
              <a:rPr sz="1100" i="1" spc="0" dirty="0" smtClean="0">
                <a:latin typeface="Times New Roman"/>
                <a:cs typeface="Times New Roman"/>
              </a:rPr>
              <a:t>itération)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solidFill>
                  <a:srgbClr val="7F4113"/>
                </a:solidFill>
                <a:latin typeface="Times New Roman"/>
                <a:cs typeface="Times New Roman"/>
              </a:rPr>
              <a:t>T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de</a:t>
            </a:r>
            <a:r>
              <a:rPr sz="600" spc="9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solidFill>
                  <a:srgbClr val="7F4113"/>
                </a:solidFill>
                <a:latin typeface="Times New Roman"/>
                <a:cs typeface="Times New Roman"/>
              </a:rPr>
              <a:t>o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300" y="262789"/>
            <a:ext cx="1392786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Concepts</a:t>
            </a:r>
            <a:r>
              <a:rPr sz="1400" spc="22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-</a:t>
            </a:r>
            <a:r>
              <a:rPr sz="1400" spc="11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phases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294" y="752907"/>
            <a:ext cx="3749085" cy="33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Une</a:t>
            </a:r>
            <a:r>
              <a:rPr sz="1100" spc="5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méth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8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conception</a:t>
            </a:r>
            <a:r>
              <a:rPr sz="1100" spc="13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IHM</a:t>
            </a:r>
            <a:r>
              <a:rPr sz="1100" spc="-3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</a:t>
            </a:r>
            <a:r>
              <a:rPr sz="1100" spc="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décou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</a:t>
            </a:r>
            <a:r>
              <a:rPr sz="1100" spc="8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(généralement) </a:t>
            </a:r>
            <a:r>
              <a:rPr sz="1100" spc="1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trois</a:t>
            </a:r>
            <a:r>
              <a:rPr sz="1100" spc="10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phases</a:t>
            </a:r>
            <a:r>
              <a:rPr sz="1100" spc="11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95" y="1287945"/>
            <a:ext cx="3648983" cy="336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Analyse</a:t>
            </a:r>
            <a:r>
              <a:rPr sz="1100" b="1" spc="16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=</a:t>
            </a:r>
            <a:r>
              <a:rPr sz="1100" spc="-11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réciser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attentes </a:t>
            </a:r>
            <a:r>
              <a:rPr sz="1100" spc="11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esoins</a:t>
            </a:r>
            <a:r>
              <a:rPr sz="1100" spc="1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utilisatrices,</a:t>
            </a:r>
            <a:endParaRPr sz="1100">
              <a:latin typeface="Times New Roman"/>
              <a:cs typeface="Times New Roman"/>
            </a:endParaRPr>
          </a:p>
          <a:p>
            <a:pPr marL="12700" marR="20857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connaître</a:t>
            </a:r>
            <a:r>
              <a:rPr sz="1100" spc="1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leurs</a:t>
            </a:r>
            <a:r>
              <a:rPr sz="1100" spc="4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tâches</a:t>
            </a:r>
            <a:r>
              <a:rPr sz="1100" spc="19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contexte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389" y="1312672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395" y="1823504"/>
            <a:ext cx="3387273" cy="336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Dévelop</a:t>
            </a:r>
            <a:r>
              <a:rPr sz="1100" b="1" spc="37" dirty="0" smtClean="0">
                <a:latin typeface="Times New Roman"/>
                <a:cs typeface="Times New Roman"/>
              </a:rPr>
              <a:t>p</a:t>
            </a:r>
            <a:r>
              <a:rPr sz="1100" b="1" spc="0" dirty="0" smtClean="0">
                <a:latin typeface="Times New Roman"/>
                <a:cs typeface="Times New Roman"/>
              </a:rPr>
              <a:t>ement</a:t>
            </a:r>
            <a:r>
              <a:rPr sz="1100" b="1" spc="8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=</a:t>
            </a:r>
            <a:r>
              <a:rPr sz="1100" spc="-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réaliser</a:t>
            </a:r>
            <a:r>
              <a:rPr sz="1100" spc="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tout</a:t>
            </a:r>
            <a:r>
              <a:rPr sz="1100" spc="26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rtie</a:t>
            </a:r>
            <a:r>
              <a:rPr sz="1100" spc="17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d’une</a:t>
            </a:r>
            <a:r>
              <a:rPr sz="1100" spc="6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interface</a:t>
            </a:r>
            <a:endParaRPr sz="1100">
              <a:latin typeface="Times New Roman"/>
              <a:cs typeface="Times New Roman"/>
            </a:endParaRPr>
          </a:p>
          <a:p>
            <a:pPr marL="12700" marR="20857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(sous</a:t>
            </a:r>
            <a:r>
              <a:rPr sz="1100" spc="13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une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rme</a:t>
            </a:r>
            <a:r>
              <a:rPr sz="1100" spc="4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plus</a:t>
            </a:r>
            <a:r>
              <a:rPr sz="1100" spc="5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moins</a:t>
            </a:r>
            <a:r>
              <a:rPr sz="1100" spc="3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outie)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1848218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395" y="2359051"/>
            <a:ext cx="3607527" cy="6806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Évaluation</a:t>
            </a:r>
            <a:r>
              <a:rPr sz="1100" b="1" spc="14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=</a:t>
            </a:r>
            <a:r>
              <a:rPr sz="1100" spc="-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mesurer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l’utilisabilité</a:t>
            </a:r>
            <a:r>
              <a:rPr sz="1100" spc="-7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l’interface</a:t>
            </a:r>
            <a:r>
              <a:rPr sz="1100" spc="4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réalisée,</a:t>
            </a:r>
            <a:r>
              <a:rPr sz="1100" spc="5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satisfaction</a:t>
            </a:r>
            <a:r>
              <a:rPr sz="1100" spc="1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utilisatrices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</a:t>
            </a:r>
            <a:r>
              <a:rPr sz="1100" spc="1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réaliser</a:t>
            </a:r>
            <a:r>
              <a:rPr sz="1100" spc="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tâches</a:t>
            </a:r>
            <a:r>
              <a:rPr sz="1100" spc="19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avec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cette interface,</a:t>
            </a:r>
            <a:r>
              <a:rPr sz="1100" spc="17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identifier</a:t>
            </a:r>
            <a:r>
              <a:rPr sz="1100" spc="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oints</a:t>
            </a:r>
            <a:r>
              <a:rPr sz="1100" spc="14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à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améli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rer</a:t>
            </a:r>
            <a:r>
              <a:rPr sz="1100" spc="30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</a:t>
            </a:r>
            <a:r>
              <a:rPr sz="1100" spc="1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version suivante,</a:t>
            </a:r>
            <a:r>
              <a:rPr sz="1100" spc="12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89" y="2383777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730590" y="686434"/>
            <a:ext cx="1146810" cy="2093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solidFill>
                  <a:srgbClr val="7F4113"/>
                </a:solidFill>
                <a:latin typeface="Times New Roman"/>
                <a:cs typeface="Times New Roman"/>
              </a:rPr>
              <a:t>T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de</a:t>
            </a:r>
            <a:r>
              <a:rPr sz="600" spc="9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solidFill>
                  <a:srgbClr val="7F4113"/>
                </a:solidFill>
                <a:latin typeface="Times New Roman"/>
                <a:cs typeface="Times New Roman"/>
              </a:rPr>
              <a:t>o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latin typeface="Times New Roman"/>
                <a:cs typeface="Times New Roman"/>
              </a:rPr>
              <a:t>Un</a:t>
            </a:r>
            <a:r>
              <a:rPr sz="600" spc="8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cas</a:t>
            </a:r>
            <a:r>
              <a:rPr sz="600" spc="121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300" y="262789"/>
            <a:ext cx="4049215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Pro</a:t>
            </a:r>
            <a:r>
              <a:rPr sz="1400" spc="39" dirty="0" smtClean="0">
                <a:latin typeface="Times New Roman"/>
                <a:cs typeface="Times New Roman"/>
              </a:rPr>
              <a:t>p</a:t>
            </a:r>
            <a:r>
              <a:rPr sz="1400" spc="0" dirty="0" smtClean="0">
                <a:latin typeface="Times New Roman"/>
                <a:cs typeface="Times New Roman"/>
              </a:rPr>
              <a:t>osition</a:t>
            </a:r>
            <a:r>
              <a:rPr sz="1400" spc="252" dirty="0" smtClean="0">
                <a:latin typeface="Times New Roman"/>
                <a:cs typeface="Times New Roman"/>
              </a:rPr>
              <a:t> </a:t>
            </a:r>
            <a:r>
              <a:rPr sz="1400" spc="11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:</a:t>
            </a:r>
            <a:r>
              <a:rPr sz="1400" spc="11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IHM-écolo,</a:t>
            </a:r>
            <a:r>
              <a:rPr sz="1400" spc="-77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une</a:t>
            </a:r>
            <a:r>
              <a:rPr sz="1400" spc="160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application</a:t>
            </a:r>
            <a:r>
              <a:rPr sz="1400" spc="18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mobile</a:t>
            </a:r>
            <a:r>
              <a:rPr sz="1400" spc="4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(7)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406" y="3002204"/>
            <a:ext cx="3303385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i="1" spc="0" dirty="0" smtClean="0">
                <a:latin typeface="Times New Roman"/>
                <a:cs typeface="Times New Roman"/>
              </a:rPr>
              <a:t>Vidéo</a:t>
            </a:r>
            <a:r>
              <a:rPr sz="1100" i="1" spc="89" dirty="0" smtClean="0">
                <a:latin typeface="Times New Roman"/>
                <a:cs typeface="Times New Roman"/>
              </a:rPr>
              <a:t> </a:t>
            </a:r>
            <a:r>
              <a:rPr sz="1100" i="1" spc="0" dirty="0" smtClean="0">
                <a:latin typeface="Times New Roman"/>
                <a:cs typeface="Times New Roman"/>
              </a:rPr>
              <a:t>de</a:t>
            </a:r>
            <a:r>
              <a:rPr sz="1100" i="1" spc="100" dirty="0" smtClean="0">
                <a:latin typeface="Times New Roman"/>
                <a:cs typeface="Times New Roman"/>
              </a:rPr>
              <a:t> </a:t>
            </a:r>
            <a:r>
              <a:rPr sz="1100" i="1" spc="0" dirty="0" smtClean="0">
                <a:latin typeface="Times New Roman"/>
                <a:cs typeface="Times New Roman"/>
              </a:rPr>
              <a:t>démonstration</a:t>
            </a:r>
            <a:r>
              <a:rPr sz="1100" i="1" spc="216" dirty="0" smtClean="0">
                <a:latin typeface="Times New Roman"/>
                <a:cs typeface="Times New Roman"/>
              </a:rPr>
              <a:t> </a:t>
            </a:r>
            <a:r>
              <a:rPr sz="1100" i="1" spc="0" smtClean="0">
                <a:latin typeface="Times New Roman"/>
                <a:cs typeface="Times New Roman"/>
              </a:rPr>
              <a:t>de</a:t>
            </a:r>
            <a:r>
              <a:rPr sz="1100" i="1" spc="100" smtClean="0">
                <a:latin typeface="Times New Roman"/>
                <a:cs typeface="Times New Roman"/>
              </a:rPr>
              <a:t> </a:t>
            </a:r>
            <a:r>
              <a:rPr sz="1100" i="1" spc="0" smtClean="0">
                <a:latin typeface="Times New Roman"/>
                <a:cs typeface="Times New Roman"/>
              </a:rPr>
              <a:t>l</a:t>
            </a:r>
            <a:r>
              <a:rPr lang="fr-FR" sz="1100" i="1" spc="0" dirty="0" smtClean="0">
                <a:latin typeface="Times New Roman"/>
                <a:cs typeface="Times New Roman"/>
              </a:rPr>
              <a:t>‘application</a:t>
            </a:r>
            <a:r>
              <a:rPr sz="1100" i="1" spc="84" smtClean="0">
                <a:latin typeface="Times New Roman"/>
                <a:cs typeface="Times New Roman"/>
              </a:rPr>
              <a:t> </a:t>
            </a:r>
            <a:r>
              <a:rPr sz="1100" i="1" spc="0" dirty="0" smtClean="0">
                <a:latin typeface="Times New Roman"/>
                <a:cs typeface="Times New Roman"/>
              </a:rPr>
              <a:t>(IHM-ecolo)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3708006" y="1872005"/>
            <a:ext cx="800100" cy="640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5300" y="262789"/>
            <a:ext cx="1149300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lang="fr-FR" sz="1400" spc="0" dirty="0" smtClean="0">
                <a:latin typeface="Times New Roman"/>
                <a:cs typeface="Times New Roman"/>
              </a:rPr>
              <a:t>Conclusion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395" y="837666"/>
            <a:ext cx="3646742" cy="50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Méth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5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conception</a:t>
            </a:r>
            <a:r>
              <a:rPr sz="1100" spc="138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</a:t>
            </a:r>
            <a:r>
              <a:rPr sz="1100" spc="1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l’IHM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Batang"/>
                <a:cs typeface="Batang"/>
              </a:rPr>
              <a:t>⇒</a:t>
            </a:r>
            <a:r>
              <a:rPr sz="1100" spc="-10" dirty="0" smtClean="0">
                <a:latin typeface="Batang"/>
                <a:cs typeface="Batang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itérative,</a:t>
            </a:r>
            <a:r>
              <a:rPr sz="1100" spc="16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incrémentale,</a:t>
            </a:r>
            <a:endParaRPr sz="1100">
              <a:latin typeface="Times New Roman"/>
              <a:cs typeface="Times New Roman"/>
            </a:endParaRPr>
          </a:p>
          <a:p>
            <a:pPr marL="12700" marR="209209">
              <a:lnSpc>
                <a:spcPts val="1264"/>
              </a:lnSpc>
              <a:spcBef>
                <a:spcPts val="29"/>
              </a:spcBef>
            </a:pP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roto</a:t>
            </a:r>
            <a:r>
              <a:rPr sz="1100" spc="-29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ée,</a:t>
            </a:r>
            <a:r>
              <a:rPr sz="1100" spc="2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centrée</a:t>
            </a:r>
            <a:r>
              <a:rPr sz="1100" spc="18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utilisatrice,</a:t>
            </a:r>
            <a:r>
              <a:rPr sz="1100" spc="13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avec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évaluation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réc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ce,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 f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rte</a:t>
            </a:r>
            <a:r>
              <a:rPr sz="1100" spc="13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relation</a:t>
            </a:r>
            <a:r>
              <a:rPr sz="1100" spc="12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entre</a:t>
            </a:r>
            <a:r>
              <a:rPr sz="1100" spc="17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équi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</a:t>
            </a:r>
            <a:r>
              <a:rPr sz="1100" spc="6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conception</a:t>
            </a:r>
            <a:r>
              <a:rPr sz="1100" spc="13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utilisatrices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389" y="861886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95" y="1554137"/>
            <a:ext cx="3255587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as</a:t>
            </a:r>
            <a:r>
              <a:rPr sz="1100" spc="18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méth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8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scientifique</a:t>
            </a:r>
            <a:r>
              <a:rPr sz="1100" spc="-1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analytique,</a:t>
            </a:r>
            <a:r>
              <a:rPr sz="1100" spc="13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mais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empirique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389" y="1578356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395" y="1926450"/>
            <a:ext cx="2942058" cy="508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5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techniques</a:t>
            </a:r>
            <a:r>
              <a:rPr sz="1100" spc="13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recueil d’inf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rmations</a:t>
            </a:r>
            <a:r>
              <a:rPr sz="1100" spc="3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ass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ciées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à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méth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8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afin</a:t>
            </a:r>
            <a:r>
              <a:rPr sz="1100" spc="3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récolter</a:t>
            </a:r>
            <a:r>
              <a:rPr sz="1100" spc="12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inf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rmations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9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sur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tâches,</a:t>
            </a:r>
            <a:r>
              <a:rPr sz="1100" spc="2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interfaces,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utilisatrices,</a:t>
            </a:r>
            <a:r>
              <a:rPr sz="1100" spc="14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1950669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395" y="2642921"/>
            <a:ext cx="3644622" cy="33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Choix</a:t>
            </a:r>
            <a:r>
              <a:rPr sz="1100" spc="-44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ertinent</a:t>
            </a:r>
            <a:r>
              <a:rPr sz="1100" spc="2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d’une</a:t>
            </a:r>
            <a:r>
              <a:rPr sz="1100" spc="6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technique</a:t>
            </a:r>
            <a:r>
              <a:rPr sz="1100" spc="17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selon</a:t>
            </a:r>
            <a:r>
              <a:rPr sz="1100" spc="2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l’inf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rmation</a:t>
            </a:r>
            <a:r>
              <a:rPr sz="1100" spc="-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à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récolter,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phase</a:t>
            </a:r>
            <a:r>
              <a:rPr sz="1100" spc="13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courante,</a:t>
            </a:r>
            <a:r>
              <a:rPr sz="1100" spc="25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contexte,</a:t>
            </a:r>
            <a:r>
              <a:rPr sz="1100" spc="2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89" y="2667140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309193" y="2409164"/>
            <a:ext cx="3989652" cy="82384"/>
          </a:xfrm>
          <a:custGeom>
            <a:avLst/>
            <a:gdLst/>
            <a:ahLst/>
            <a:cxnLst/>
            <a:rect l="l" t="t" r="r" b="b"/>
            <a:pathLst>
              <a:path w="3989652" h="82384">
                <a:moveTo>
                  <a:pt x="0" y="50800"/>
                </a:moveTo>
                <a:lnTo>
                  <a:pt x="0" y="82384"/>
                </a:lnTo>
                <a:lnTo>
                  <a:pt x="3989652" y="82384"/>
                </a:lnTo>
                <a:lnTo>
                  <a:pt x="3989652" y="50800"/>
                </a:lnTo>
                <a:lnTo>
                  <a:pt x="3988755" y="41300"/>
                </a:lnTo>
                <a:lnTo>
                  <a:pt x="3965796" y="7786"/>
                </a:lnTo>
                <a:lnTo>
                  <a:pt x="3938852" y="0"/>
                </a:lnTo>
                <a:lnTo>
                  <a:pt x="50800" y="0"/>
                </a:lnTo>
                <a:lnTo>
                  <a:pt x="7786" y="23856"/>
                </a:lnTo>
                <a:lnTo>
                  <a:pt x="0" y="50800"/>
                </a:lnTo>
                <a:close/>
              </a:path>
            </a:pathLst>
          </a:custGeom>
          <a:solidFill>
            <a:srgbClr val="FEED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35345" y="2764345"/>
            <a:ext cx="114301" cy="114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0794" y="2815145"/>
            <a:ext cx="3837250" cy="6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98846" y="2447022"/>
            <a:ext cx="50800" cy="3300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98846" y="2510522"/>
            <a:ext cx="50800" cy="2665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193" y="2453585"/>
            <a:ext cx="3989652" cy="374260"/>
          </a:xfrm>
          <a:custGeom>
            <a:avLst/>
            <a:gdLst/>
            <a:ahLst/>
            <a:cxnLst/>
            <a:rect l="l" t="t" r="r" b="b"/>
            <a:pathLst>
              <a:path w="3989652" h="374260">
                <a:moveTo>
                  <a:pt x="0" y="323459"/>
                </a:moveTo>
                <a:lnTo>
                  <a:pt x="16636" y="360973"/>
                </a:lnTo>
                <a:lnTo>
                  <a:pt x="50800" y="374260"/>
                </a:lnTo>
                <a:lnTo>
                  <a:pt x="3938852" y="374260"/>
                </a:lnTo>
                <a:lnTo>
                  <a:pt x="3976366" y="357624"/>
                </a:lnTo>
                <a:lnTo>
                  <a:pt x="3989652" y="323459"/>
                </a:lnTo>
                <a:lnTo>
                  <a:pt x="3989652" y="0"/>
                </a:lnTo>
                <a:lnTo>
                  <a:pt x="0" y="0"/>
                </a:lnTo>
                <a:lnTo>
                  <a:pt x="0" y="323459"/>
                </a:lnTo>
                <a:close/>
              </a:path>
            </a:pathLst>
          </a:custGeom>
          <a:solidFill>
            <a:srgbClr val="FEED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98846" y="2497822"/>
            <a:ext cx="0" cy="298272"/>
          </a:xfrm>
          <a:custGeom>
            <a:avLst/>
            <a:gdLst/>
            <a:ahLst/>
            <a:cxnLst/>
            <a:rect l="l" t="t" r="r" b="b"/>
            <a:pathLst>
              <a:path h="298272">
                <a:moveTo>
                  <a:pt x="0" y="298272"/>
                </a:moveTo>
                <a:lnTo>
                  <a:pt x="0" y="0"/>
                </a:lnTo>
              </a:path>
            </a:pathLst>
          </a:custGeom>
          <a:ln w="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98846" y="248512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0">
            <a:solidFill>
              <a:srgbClr val="A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98846" y="247242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0">
            <a:solidFill>
              <a:srgbClr val="CECE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98846" y="245972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0">
            <a:solidFill>
              <a:srgbClr val="EFE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300" y="262789"/>
            <a:ext cx="2751792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-119" dirty="0" smtClean="0">
                <a:latin typeface="Times New Roman"/>
                <a:cs typeface="Times New Roman"/>
              </a:rPr>
              <a:t>T</a:t>
            </a:r>
            <a:r>
              <a:rPr sz="1400" spc="0" dirty="0" smtClean="0">
                <a:latin typeface="Times New Roman"/>
                <a:cs typeface="Times New Roman"/>
              </a:rPr>
              <a:t>echniques</a:t>
            </a:r>
            <a:r>
              <a:rPr sz="1400" spc="22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de</a:t>
            </a:r>
            <a:r>
              <a:rPr sz="1400" spc="133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recueil</a:t>
            </a:r>
            <a:r>
              <a:rPr sz="1400" spc="43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d’inf</a:t>
            </a:r>
            <a:r>
              <a:rPr sz="1400" spc="-39" dirty="0" smtClean="0">
                <a:latin typeface="Times New Roman"/>
                <a:cs typeface="Times New Roman"/>
              </a:rPr>
              <a:t>o</a:t>
            </a:r>
            <a:r>
              <a:rPr sz="1400" spc="0" dirty="0" smtClean="0">
                <a:latin typeface="Times New Roman"/>
                <a:cs typeface="Times New Roman"/>
              </a:rPr>
              <a:t>rmations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869264"/>
            <a:ext cx="3710985" cy="33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-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techniques</a:t>
            </a:r>
            <a:r>
              <a:rPr sz="1100" spc="13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recueil d’inf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rmations</a:t>
            </a:r>
            <a:r>
              <a:rPr sz="1100" spc="3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sont</a:t>
            </a:r>
            <a:r>
              <a:rPr sz="1100" spc="16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utilisées</a:t>
            </a:r>
            <a:r>
              <a:rPr sz="1100" spc="1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rs</a:t>
            </a:r>
            <a:r>
              <a:rPr sz="1100" spc="3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méth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8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conception</a:t>
            </a:r>
            <a:r>
              <a:rPr sz="1100" spc="13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IHM</a:t>
            </a:r>
            <a:r>
              <a:rPr sz="1100" spc="-38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</a:t>
            </a:r>
            <a:r>
              <a:rPr sz="1100" spc="1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récolter</a:t>
            </a:r>
            <a:r>
              <a:rPr sz="1100" spc="12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inf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rmations</a:t>
            </a:r>
            <a:r>
              <a:rPr sz="1100" spc="3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395" y="1251369"/>
            <a:ext cx="3440580" cy="756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Sur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utilisatrices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(e.g.,</a:t>
            </a:r>
            <a:r>
              <a:rPr sz="1100" spc="223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our</a:t>
            </a:r>
            <a:r>
              <a:rPr sz="1100" spc="1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construire</a:t>
            </a:r>
            <a:r>
              <a:rPr sz="1100" spc="13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ersonas)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32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Sur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tâches</a:t>
            </a:r>
            <a:r>
              <a:rPr sz="1100" spc="19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(e.g.,</a:t>
            </a:r>
            <a:r>
              <a:rPr sz="1100" spc="22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enchaînement</a:t>
            </a:r>
            <a:r>
              <a:rPr sz="1100" spc="2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actions,</a:t>
            </a:r>
            <a:r>
              <a:rPr sz="1100" spc="19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cabulaire métier)</a:t>
            </a:r>
            <a:endParaRPr sz="1100">
              <a:latin typeface="Times New Roman"/>
              <a:cs typeface="Times New Roman"/>
            </a:endParaRPr>
          </a:p>
          <a:p>
            <a:pPr marL="12700" marR="11396">
              <a:lnSpc>
                <a:spcPct val="95825"/>
              </a:lnSpc>
              <a:spcBef>
                <a:spcPts val="38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Sur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interfaces</a:t>
            </a:r>
            <a:r>
              <a:rPr sz="1100" spc="13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(e.g.,</a:t>
            </a:r>
            <a:r>
              <a:rPr sz="1100" spc="22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idées,</a:t>
            </a:r>
            <a:r>
              <a:rPr sz="1100" spc="64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oints</a:t>
            </a:r>
            <a:r>
              <a:rPr sz="1100" spc="14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rts/faibles)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389" y="1275588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1485621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389" y="1867726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94" y="2454719"/>
            <a:ext cx="3883613" cy="33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Choisir</a:t>
            </a:r>
            <a:r>
              <a:rPr sz="1100" spc="-3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une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technique</a:t>
            </a:r>
            <a:r>
              <a:rPr sz="1100" spc="17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adaptée</a:t>
            </a:r>
            <a:r>
              <a:rPr sz="1100" spc="25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selon</a:t>
            </a:r>
            <a:r>
              <a:rPr sz="1100" spc="2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contexte,</a:t>
            </a:r>
            <a:r>
              <a:rPr sz="1100" spc="2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utilisatrices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phase</a:t>
            </a:r>
            <a:r>
              <a:rPr sz="1100" spc="13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active</a:t>
            </a:r>
            <a:r>
              <a:rPr sz="1100" spc="11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(analyse,</a:t>
            </a:r>
            <a:r>
              <a:rPr sz="1100" spc="12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dévelop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ement</a:t>
            </a:r>
            <a:r>
              <a:rPr sz="1100" spc="11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évaluation)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300" y="262789"/>
            <a:ext cx="2505644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Remue-méninges</a:t>
            </a:r>
            <a:r>
              <a:rPr sz="1400" spc="11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(</a:t>
            </a:r>
            <a:r>
              <a:rPr sz="1400" spc="-39" dirty="0" smtClean="0">
                <a:latin typeface="Times New Roman"/>
                <a:cs typeface="Times New Roman"/>
              </a:rPr>
              <a:t>b</a:t>
            </a:r>
            <a:r>
              <a:rPr sz="1400" spc="0" dirty="0" smtClean="0">
                <a:latin typeface="Times New Roman"/>
                <a:cs typeface="Times New Roman"/>
              </a:rPr>
              <a:t>rainst</a:t>
            </a:r>
            <a:r>
              <a:rPr sz="1400" spc="-39" dirty="0" smtClean="0">
                <a:latin typeface="Times New Roman"/>
                <a:cs typeface="Times New Roman"/>
              </a:rPr>
              <a:t>o</a:t>
            </a:r>
            <a:r>
              <a:rPr sz="1400" spc="0" dirty="0" smtClean="0">
                <a:latin typeface="Times New Roman"/>
                <a:cs typeface="Times New Roman"/>
              </a:rPr>
              <a:t>rming)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625463"/>
            <a:ext cx="3115001" cy="164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Objectif</a:t>
            </a:r>
            <a:r>
              <a:rPr sz="1100" b="1" spc="140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r>
              <a:rPr sz="1100" b="1" spc="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générer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grand</a:t>
            </a:r>
            <a:r>
              <a:rPr sz="1100" spc="13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nom</a:t>
            </a:r>
            <a:r>
              <a:rPr sz="1100" spc="-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re</a:t>
            </a:r>
            <a:r>
              <a:rPr sz="1100" spc="11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d’idées</a:t>
            </a:r>
            <a:r>
              <a:rPr sz="1100" spc="-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créatives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4" y="969607"/>
            <a:ext cx="738770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Prot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cole </a:t>
            </a:r>
            <a:r>
              <a:rPr sz="1100" b="1" spc="6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395" y="1180147"/>
            <a:ext cx="3318625" cy="584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Réunir</a:t>
            </a:r>
            <a:r>
              <a:rPr sz="1100" spc="3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etit</a:t>
            </a:r>
            <a:r>
              <a:rPr sz="1100" spc="22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grou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</a:t>
            </a:r>
            <a:r>
              <a:rPr sz="1100" spc="11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avec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différents</a:t>
            </a:r>
            <a:r>
              <a:rPr sz="1100" spc="4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rôles</a:t>
            </a:r>
            <a:r>
              <a:rPr sz="1100" spc="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ex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ertises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2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Limiter</a:t>
            </a:r>
            <a:r>
              <a:rPr sz="1100" spc="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temps</a:t>
            </a:r>
            <a:r>
              <a:rPr sz="1100" spc="16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(1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heure)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8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A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rder</a:t>
            </a:r>
            <a:r>
              <a:rPr sz="1100" spc="4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/</a:t>
            </a:r>
            <a:r>
              <a:rPr sz="1100" spc="-12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traiter</a:t>
            </a:r>
            <a:r>
              <a:rPr sz="1100" spc="24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roblème</a:t>
            </a:r>
            <a:r>
              <a:rPr sz="1100" spc="6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conception</a:t>
            </a:r>
            <a:r>
              <a:rPr sz="1100" spc="13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écifique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1204367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389" y="1414399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89" y="1624432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300" y="262789"/>
            <a:ext cx="1587372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Remue-méninges</a:t>
            </a:r>
            <a:r>
              <a:rPr sz="1400" spc="11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(2)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294" y="717817"/>
            <a:ext cx="772714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cédure</a:t>
            </a:r>
            <a:r>
              <a:rPr sz="1100" b="1" spc="17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7332" y="908113"/>
            <a:ext cx="153970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4395" y="908113"/>
            <a:ext cx="2426531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Générer</a:t>
            </a:r>
            <a:r>
              <a:rPr sz="1100" spc="1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une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grande</a:t>
            </a:r>
            <a:r>
              <a:rPr sz="1100" spc="1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quantité</a:t>
            </a:r>
            <a:r>
              <a:rPr sz="1100" spc="26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solutions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484" y="1094734"/>
            <a:ext cx="3292921" cy="151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0"/>
              </a:lnSpc>
              <a:spcBef>
                <a:spcPts val="55"/>
              </a:spcBef>
            </a:pPr>
            <a:r>
              <a:rPr sz="1000" spc="0" dirty="0" smtClean="0">
                <a:latin typeface="Times New Roman"/>
                <a:cs typeface="Times New Roman"/>
              </a:rPr>
              <a:t>enregistrer</a:t>
            </a:r>
            <a:r>
              <a:rPr sz="1000" spc="122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toutes</a:t>
            </a:r>
            <a:r>
              <a:rPr sz="1000" spc="24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les</a:t>
            </a:r>
            <a:r>
              <a:rPr sz="1000" spc="2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idées</a:t>
            </a:r>
            <a:r>
              <a:rPr sz="1000" spc="3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sans</a:t>
            </a:r>
            <a:r>
              <a:rPr sz="1000" spc="11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les</a:t>
            </a:r>
            <a:r>
              <a:rPr sz="1000" spc="2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évaluer</a:t>
            </a:r>
            <a:r>
              <a:rPr sz="1000" spc="50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(e.g.,</a:t>
            </a:r>
            <a:r>
              <a:rPr sz="1000" spc="201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sur</a:t>
            </a:r>
            <a:r>
              <a:rPr sz="1000" spc="92" dirty="0" smtClean="0">
                <a:latin typeface="Times New Roman"/>
                <a:cs typeface="Times New Roman"/>
              </a:rPr>
              <a:t> </a:t>
            </a:r>
            <a:r>
              <a:rPr sz="1000" spc="2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ost-its)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425" y="1124970"/>
            <a:ext cx="9311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"/>
              </a:lnSpc>
              <a:spcBef>
                <a:spcPts val="31"/>
              </a:spcBef>
            </a:pPr>
            <a:r>
              <a:rPr sz="6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332" y="1275029"/>
            <a:ext cx="153970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395" y="1275029"/>
            <a:ext cx="2537367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Classer</a:t>
            </a:r>
            <a:r>
              <a:rPr sz="1100" spc="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idées</a:t>
            </a:r>
            <a:r>
              <a:rPr sz="1100" spc="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fonction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leur</a:t>
            </a:r>
            <a:r>
              <a:rPr sz="1100" spc="5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qualité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484" y="1461650"/>
            <a:ext cx="2308426" cy="30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0"/>
              </a:lnSpc>
              <a:spcBef>
                <a:spcPts val="55"/>
              </a:spcBef>
            </a:pPr>
            <a:r>
              <a:rPr sz="1000" spc="0" dirty="0" smtClean="0">
                <a:latin typeface="Times New Roman"/>
                <a:cs typeface="Times New Roman"/>
              </a:rPr>
              <a:t>les</a:t>
            </a:r>
            <a:r>
              <a:rPr sz="1000" spc="2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idées</a:t>
            </a:r>
            <a:r>
              <a:rPr sz="1000" spc="3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sont</a:t>
            </a:r>
            <a:r>
              <a:rPr sz="1000" spc="163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classées</a:t>
            </a:r>
            <a:r>
              <a:rPr sz="1000" spc="4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-29" dirty="0" smtClean="0">
                <a:latin typeface="Times New Roman"/>
                <a:cs typeface="Times New Roman"/>
              </a:rPr>
              <a:t>a</a:t>
            </a:r>
            <a:r>
              <a:rPr sz="1000" spc="0" dirty="0" smtClean="0">
                <a:latin typeface="Times New Roman"/>
                <a:cs typeface="Times New Roman"/>
              </a:rPr>
              <a:t>r</a:t>
            </a:r>
            <a:r>
              <a:rPr sz="1000" spc="133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nom</a:t>
            </a:r>
            <a:r>
              <a:rPr sz="1000" spc="-29" dirty="0" smtClean="0">
                <a:latin typeface="Times New Roman"/>
                <a:cs typeface="Times New Roman"/>
              </a:rPr>
              <a:t>b</a:t>
            </a:r>
            <a:r>
              <a:rPr sz="1000" spc="0" dirty="0" smtClean="0">
                <a:latin typeface="Times New Roman"/>
                <a:cs typeface="Times New Roman"/>
              </a:rPr>
              <a:t>re</a:t>
            </a:r>
            <a:r>
              <a:rPr sz="1000" spc="102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de</a:t>
            </a:r>
            <a:r>
              <a:rPr sz="1000" spc="8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votes</a:t>
            </a:r>
            <a:endParaRPr sz="1000">
              <a:latin typeface="Times New Roman"/>
              <a:cs typeface="Times New Roman"/>
            </a:endParaRPr>
          </a:p>
          <a:p>
            <a:pPr marL="12700" marR="18978">
              <a:lnSpc>
                <a:spcPct val="95825"/>
              </a:lnSpc>
            </a:pPr>
            <a:r>
              <a:rPr sz="1000" spc="0" dirty="0" smtClean="0">
                <a:latin typeface="Times New Roman"/>
                <a:cs typeface="Times New Roman"/>
              </a:rPr>
              <a:t>ne</a:t>
            </a:r>
            <a:r>
              <a:rPr sz="1000" spc="8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pas</a:t>
            </a:r>
            <a:r>
              <a:rPr sz="1000" spc="11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oublier</a:t>
            </a:r>
            <a:r>
              <a:rPr sz="1000" spc="23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les</a:t>
            </a:r>
            <a:r>
              <a:rPr sz="1000" spc="2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idées</a:t>
            </a:r>
            <a:r>
              <a:rPr sz="1000" spc="3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insolites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425" y="1491898"/>
            <a:ext cx="93116" cy="2531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"/>
              </a:lnSpc>
              <a:spcBef>
                <a:spcPts val="31"/>
              </a:spcBef>
            </a:pPr>
            <a:r>
              <a:rPr sz="6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74"/>
              </a:spcBef>
            </a:pPr>
            <a:r>
              <a:rPr sz="6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300" y="262789"/>
            <a:ext cx="963895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-39" dirty="0" smtClean="0">
                <a:latin typeface="Times New Roman"/>
                <a:cs typeface="Times New Roman"/>
              </a:rPr>
              <a:t>F</a:t>
            </a:r>
            <a:r>
              <a:rPr sz="1400" spc="39" dirty="0" smtClean="0">
                <a:latin typeface="Times New Roman"/>
                <a:cs typeface="Times New Roman"/>
              </a:rPr>
              <a:t>o</a:t>
            </a:r>
            <a:r>
              <a:rPr sz="1400" spc="0" dirty="0" smtClean="0">
                <a:latin typeface="Times New Roman"/>
                <a:cs typeface="Times New Roman"/>
              </a:rPr>
              <a:t>cus</a:t>
            </a:r>
            <a:r>
              <a:rPr sz="1400" spc="135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group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696887"/>
            <a:ext cx="3182473" cy="164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Objectif</a:t>
            </a:r>
            <a:r>
              <a:rPr sz="1100" b="1" spc="140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r>
              <a:rPr sz="1100" b="1" spc="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com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rendre</a:t>
            </a:r>
            <a:r>
              <a:rPr sz="1100" spc="11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motivations</a:t>
            </a:r>
            <a:r>
              <a:rPr sz="1100" spc="14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utilisatrices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4" y="1041045"/>
            <a:ext cx="738770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Prot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cole </a:t>
            </a:r>
            <a:r>
              <a:rPr sz="1100" b="1" spc="6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395" y="1251585"/>
            <a:ext cx="3415052" cy="756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Définir</a:t>
            </a:r>
            <a:r>
              <a:rPr sz="1100" spc="-3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différents</a:t>
            </a:r>
            <a:r>
              <a:rPr sz="1100" spc="4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thèmes</a:t>
            </a:r>
            <a:r>
              <a:rPr sz="1100" spc="18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à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rder</a:t>
            </a:r>
            <a:r>
              <a:rPr sz="1100" spc="14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(5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ou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6</a:t>
            </a:r>
            <a:r>
              <a:rPr sz="1100" spc="8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recommandés)</a:t>
            </a:r>
            <a:endParaRPr sz="1100">
              <a:latin typeface="Times New Roman"/>
              <a:cs typeface="Times New Roman"/>
            </a:endParaRPr>
          </a:p>
          <a:p>
            <a:pPr marL="12700" marR="40835">
              <a:lnSpc>
                <a:spcPts val="1264"/>
              </a:lnSpc>
              <a:spcBef>
                <a:spcPts val="32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Limiter</a:t>
            </a:r>
            <a:r>
              <a:rPr sz="1100" spc="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grou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</a:t>
            </a:r>
            <a:r>
              <a:rPr sz="1100" spc="11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à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7-10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rticipantes</a:t>
            </a:r>
            <a:r>
              <a:rPr sz="1100" spc="26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(timidité,</a:t>
            </a:r>
            <a:r>
              <a:rPr sz="1100" spc="2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temps</a:t>
            </a:r>
            <a:r>
              <a:rPr sz="1100" spc="16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 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role)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8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Séance</a:t>
            </a:r>
            <a:r>
              <a:rPr sz="1100" spc="12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filmée,</a:t>
            </a:r>
            <a:r>
              <a:rPr sz="1100" spc="-3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utilisation</a:t>
            </a:r>
            <a:r>
              <a:rPr sz="1100" spc="13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tableaux</a:t>
            </a:r>
            <a:r>
              <a:rPr sz="1100" spc="16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et/ou </a:t>
            </a:r>
            <a:r>
              <a:rPr sz="1100" spc="14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assistantes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1275791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389" y="1485824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89" y="1867929"/>
            <a:ext cx="11923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  <a:spcBef>
                <a:spcPts val="41"/>
              </a:spcBef>
            </a:pPr>
            <a:r>
              <a:rPr sz="8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309193" y="2459824"/>
            <a:ext cx="3989652" cy="82384"/>
          </a:xfrm>
          <a:custGeom>
            <a:avLst/>
            <a:gdLst/>
            <a:ahLst/>
            <a:cxnLst/>
            <a:rect l="l" t="t" r="r" b="b"/>
            <a:pathLst>
              <a:path w="3989652" h="82384">
                <a:moveTo>
                  <a:pt x="0" y="50800"/>
                </a:moveTo>
                <a:lnTo>
                  <a:pt x="0" y="82384"/>
                </a:lnTo>
                <a:lnTo>
                  <a:pt x="3989652" y="82384"/>
                </a:lnTo>
                <a:lnTo>
                  <a:pt x="3989652" y="50800"/>
                </a:lnTo>
                <a:lnTo>
                  <a:pt x="3988755" y="41300"/>
                </a:lnTo>
                <a:lnTo>
                  <a:pt x="3965796" y="7786"/>
                </a:lnTo>
                <a:lnTo>
                  <a:pt x="3938852" y="0"/>
                </a:lnTo>
                <a:lnTo>
                  <a:pt x="50800" y="0"/>
                </a:lnTo>
                <a:lnTo>
                  <a:pt x="7786" y="23856"/>
                </a:lnTo>
                <a:lnTo>
                  <a:pt x="0" y="50800"/>
                </a:lnTo>
                <a:close/>
              </a:path>
            </a:pathLst>
          </a:custGeom>
          <a:solidFill>
            <a:srgbClr val="CFE7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35345" y="2986950"/>
            <a:ext cx="114301" cy="114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0794" y="3037751"/>
            <a:ext cx="3837250" cy="6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8846" y="2497689"/>
            <a:ext cx="50800" cy="501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98846" y="2561190"/>
            <a:ext cx="50800" cy="438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9193" y="2504252"/>
            <a:ext cx="3989652" cy="546198"/>
          </a:xfrm>
          <a:custGeom>
            <a:avLst/>
            <a:gdLst/>
            <a:ahLst/>
            <a:cxnLst/>
            <a:rect l="l" t="t" r="r" b="b"/>
            <a:pathLst>
              <a:path w="3989652" h="546198">
                <a:moveTo>
                  <a:pt x="0" y="495398"/>
                </a:moveTo>
                <a:lnTo>
                  <a:pt x="16636" y="532912"/>
                </a:lnTo>
                <a:lnTo>
                  <a:pt x="50800" y="546198"/>
                </a:lnTo>
                <a:lnTo>
                  <a:pt x="3938852" y="546198"/>
                </a:lnTo>
                <a:lnTo>
                  <a:pt x="3976366" y="529562"/>
                </a:lnTo>
                <a:lnTo>
                  <a:pt x="3989652" y="495398"/>
                </a:lnTo>
                <a:lnTo>
                  <a:pt x="3989652" y="0"/>
                </a:lnTo>
                <a:lnTo>
                  <a:pt x="0" y="0"/>
                </a:lnTo>
                <a:lnTo>
                  <a:pt x="0" y="495398"/>
                </a:lnTo>
                <a:close/>
              </a:path>
            </a:pathLst>
          </a:custGeom>
          <a:solidFill>
            <a:srgbClr val="CFE7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98846" y="2548490"/>
            <a:ext cx="0" cy="470210"/>
          </a:xfrm>
          <a:custGeom>
            <a:avLst/>
            <a:gdLst/>
            <a:ahLst/>
            <a:cxnLst/>
            <a:rect l="l" t="t" r="r" b="b"/>
            <a:pathLst>
              <a:path h="470210">
                <a:moveTo>
                  <a:pt x="0" y="470210"/>
                </a:moveTo>
                <a:lnTo>
                  <a:pt x="0" y="0"/>
                </a:lnTo>
              </a:path>
            </a:pathLst>
          </a:custGeom>
          <a:ln w="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98846" y="253579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0">
            <a:solidFill>
              <a:srgbClr val="A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98846" y="252309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0">
            <a:solidFill>
              <a:srgbClr val="CECE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98846" y="251039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0">
            <a:solidFill>
              <a:srgbClr val="EFE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10740" y="41490"/>
            <a:ext cx="125059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-58" dirty="0" smtClean="0">
                <a:latin typeface="Times New Roman"/>
                <a:cs typeface="Times New Roman"/>
              </a:rPr>
              <a:t>T</a:t>
            </a:r>
            <a:r>
              <a:rPr sz="600" spc="0" dirty="0" smtClean="0">
                <a:latin typeface="Times New Roman"/>
                <a:cs typeface="Times New Roman"/>
              </a:rPr>
              <a:t>echniques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recueil</a:t>
            </a:r>
            <a:r>
              <a:rPr sz="600" spc="108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d’inf</a:t>
            </a:r>
            <a:r>
              <a:rPr sz="600" spc="-19" dirty="0" smtClean="0">
                <a:latin typeface="Times New Roman"/>
                <a:cs typeface="Times New Roman"/>
              </a:rPr>
              <a:t>o</a:t>
            </a:r>
            <a:r>
              <a:rPr sz="600" spc="0" dirty="0" smtClean="0">
                <a:latin typeface="Times New Roman"/>
                <a:cs typeface="Times New Roman"/>
              </a:rPr>
              <a:t>rmations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84891" y="41490"/>
            <a:ext cx="52780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Un</a:t>
            </a:r>
            <a:r>
              <a:rPr sz="600" spc="89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cas</a:t>
            </a:r>
            <a:r>
              <a:rPr sz="600" spc="121" dirty="0" smtClean="0">
                <a:solidFill>
                  <a:srgbClr val="7F411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F4113"/>
                </a:solidFill>
                <a:latin typeface="Times New Roman"/>
                <a:cs typeface="Times New Roman"/>
              </a:rPr>
              <a:t>concret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300" y="262789"/>
            <a:ext cx="1251401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-39" dirty="0" smtClean="0">
                <a:latin typeface="Times New Roman"/>
                <a:cs typeface="Times New Roman"/>
              </a:rPr>
              <a:t>F</a:t>
            </a:r>
            <a:r>
              <a:rPr sz="1400" spc="39" dirty="0" smtClean="0">
                <a:latin typeface="Times New Roman"/>
                <a:cs typeface="Times New Roman"/>
              </a:rPr>
              <a:t>o</a:t>
            </a:r>
            <a:r>
              <a:rPr sz="1400" spc="0" dirty="0" smtClean="0">
                <a:latin typeface="Times New Roman"/>
                <a:cs typeface="Times New Roman"/>
              </a:rPr>
              <a:t>cus</a:t>
            </a:r>
            <a:r>
              <a:rPr sz="1400" spc="135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group</a:t>
            </a:r>
            <a:r>
              <a:rPr sz="1400" spc="15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(2)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4" y="720357"/>
            <a:ext cx="772714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b="1" spc="0" dirty="0" smtClean="0">
                <a:latin typeface="Times New Roman"/>
                <a:cs typeface="Times New Roman"/>
              </a:rPr>
              <a:t>Pr</a:t>
            </a:r>
            <a:r>
              <a:rPr sz="1100" b="1" spc="34" dirty="0" smtClean="0">
                <a:latin typeface="Times New Roman"/>
                <a:cs typeface="Times New Roman"/>
              </a:rPr>
              <a:t>o</a:t>
            </a:r>
            <a:r>
              <a:rPr sz="1100" b="1" spc="0" dirty="0" smtClean="0">
                <a:latin typeface="Times New Roman"/>
                <a:cs typeface="Times New Roman"/>
              </a:rPr>
              <a:t>cédure</a:t>
            </a:r>
            <a:r>
              <a:rPr sz="1100" b="1" spc="171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332" y="930897"/>
            <a:ext cx="153970" cy="584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25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85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395" y="930897"/>
            <a:ext cx="3594504" cy="96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200"/>
              </a:lnSpc>
              <a:spcBef>
                <a:spcPts val="60"/>
              </a:spcBef>
            </a:pP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ctivité</a:t>
            </a:r>
            <a:r>
              <a:rPr sz="1100" spc="4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”</a:t>
            </a:r>
            <a:r>
              <a:rPr sz="1100" spc="-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rise-glace”,</a:t>
            </a:r>
            <a:r>
              <a:rPr sz="1100" spc="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utilisatrices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font</a:t>
            </a:r>
            <a:r>
              <a:rPr sz="1100" spc="14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connaissance</a:t>
            </a:r>
            <a:endParaRPr sz="1100">
              <a:latin typeface="Times New Roman"/>
              <a:cs typeface="Times New Roman"/>
            </a:endParaRPr>
          </a:p>
          <a:p>
            <a:pPr marL="12700" marR="11396">
              <a:lnSpc>
                <a:spcPct val="95825"/>
              </a:lnSpc>
              <a:spcBef>
                <a:spcPts val="32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Rap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eler</a:t>
            </a:r>
            <a:r>
              <a:rPr sz="1100" spc="6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</a:t>
            </a:r>
            <a:r>
              <a:rPr sz="1100" spc="2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règles</a:t>
            </a:r>
            <a:r>
              <a:rPr sz="1100" spc="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à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res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ecter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38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Exercices</a:t>
            </a:r>
            <a:r>
              <a:rPr sz="1100" spc="-3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difficulté</a:t>
            </a:r>
            <a:r>
              <a:rPr sz="1100" spc="-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croissante,</a:t>
            </a:r>
            <a:r>
              <a:rPr sz="1100" spc="18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rtant </a:t>
            </a:r>
            <a:r>
              <a:rPr sz="1100" spc="4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oints</a:t>
            </a:r>
            <a:r>
              <a:rPr sz="1100" spc="14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 plus</a:t>
            </a:r>
            <a:r>
              <a:rPr sz="1100" spc="5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plus</a:t>
            </a:r>
            <a:r>
              <a:rPr sz="1100" spc="53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récis</a:t>
            </a:r>
            <a:r>
              <a:rPr sz="1100" spc="3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du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système</a:t>
            </a:r>
            <a:endParaRPr sz="1100">
              <a:latin typeface="Times New Roman"/>
              <a:cs typeface="Times New Roman"/>
            </a:endParaRPr>
          </a:p>
          <a:p>
            <a:pPr marL="12700" marR="11396">
              <a:lnSpc>
                <a:spcPct val="95825"/>
              </a:lnSpc>
              <a:spcBef>
                <a:spcPts val="38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Synthèse</a:t>
            </a:r>
            <a:r>
              <a:rPr sz="1100" spc="12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résultats</a:t>
            </a:r>
            <a:r>
              <a:rPr sz="1100" spc="23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et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discussions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332" y="1733067"/>
            <a:ext cx="153970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04064C"/>
                </a:solidFill>
                <a:latin typeface="Times New Roman"/>
                <a:cs typeface="Times New Roman"/>
              </a:rPr>
              <a:t>4.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94" y="2505253"/>
            <a:ext cx="3919219" cy="50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Vision</a:t>
            </a:r>
            <a:r>
              <a:rPr sz="1100" spc="-8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globale</a:t>
            </a:r>
            <a:r>
              <a:rPr sz="1100" spc="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sur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système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terme</a:t>
            </a:r>
            <a:r>
              <a:rPr sz="1100" spc="1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motivations,</a:t>
            </a:r>
            <a:r>
              <a:rPr sz="1100" spc="199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références,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29"/>
              </a:spcBef>
            </a:pP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ri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rités,</a:t>
            </a:r>
            <a:r>
              <a:rPr sz="1100" spc="11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attentes </a:t>
            </a:r>
            <a:r>
              <a:rPr sz="1100" spc="11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voire</a:t>
            </a:r>
            <a:r>
              <a:rPr sz="1100" spc="-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conflits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9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Émergence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d’idées</a:t>
            </a:r>
            <a:r>
              <a:rPr sz="1100" spc="-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nouvelles</a:t>
            </a:r>
            <a:r>
              <a:rPr sz="1100" spc="-7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(dynamique</a:t>
            </a:r>
            <a:r>
              <a:rPr sz="1100" spc="1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grou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e)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hème2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660_TF03431377_TF03431377.potx" id="{F05F1E57-AC66-42B0-9DE6-2615D392D1F4}" vid="{13E0EB68-91B4-47CB-AAA7-D055D1B770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</Template>
  <TotalTime>668</TotalTime>
  <Words>2623</Words>
  <Application>Microsoft Office PowerPoint</Application>
  <PresentationFormat>Personnalisé</PresentationFormat>
  <Paragraphs>501</Paragraphs>
  <Slides>41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Thème2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Lenovo1</cp:lastModifiedBy>
  <cp:revision>12</cp:revision>
  <dcterms:modified xsi:type="dcterms:W3CDTF">2021-10-24T21:08:15Z</dcterms:modified>
</cp:coreProperties>
</file>