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8" r:id="rId6"/>
    <p:sldId id="267" r:id="rId7"/>
    <p:sldId id="257" r:id="rId8"/>
    <p:sldId id="258" r:id="rId9"/>
    <p:sldId id="259" r:id="rId10"/>
    <p:sldId id="269" r:id="rId11"/>
    <p:sldId id="260" r:id="rId12"/>
    <p:sldId id="270" r:id="rId13"/>
    <p:sldId id="271" r:id="rId14"/>
    <p:sldId id="272" r:id="rId15"/>
    <p:sldId id="273" r:id="rId16"/>
    <p:sldId id="276" r:id="rId17"/>
    <p:sldId id="274" r:id="rId18"/>
    <p:sldId id="275" r:id="rId19"/>
    <p:sldId id="261" r:id="rId20"/>
    <p:sldId id="262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86" autoAdjust="0"/>
    <p:restoredTop sz="94505" autoAdjust="0"/>
  </p:normalViewPr>
  <p:slideViewPr>
    <p:cSldViewPr>
      <p:cViewPr varScale="1">
        <p:scale>
          <a:sx n="69" d="100"/>
          <a:sy n="69" d="100"/>
        </p:scale>
        <p:origin x="-9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08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056E-035E-444A-945B-811B62C60FF1}" type="datetimeFigureOut">
              <a:rPr lang="fr-FR" smtClean="0"/>
              <a:pPr/>
              <a:t>16/10/2021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9671-D770-4FD7-874E-963DF27984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056E-035E-444A-945B-811B62C60FF1}" type="datetimeFigureOut">
              <a:rPr lang="fr-FR" smtClean="0"/>
              <a:pPr/>
              <a:t>16/10/2021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9671-D770-4FD7-874E-963DF27984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056E-035E-444A-945B-811B62C60FF1}" type="datetimeFigureOut">
              <a:rPr lang="fr-FR" smtClean="0"/>
              <a:pPr/>
              <a:t>16/10/2021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9671-D770-4FD7-874E-963DF27984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056E-035E-444A-945B-811B62C60FF1}" type="datetimeFigureOut">
              <a:rPr lang="fr-FR" smtClean="0"/>
              <a:pPr/>
              <a:t>16/10/2021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9671-D770-4FD7-874E-963DF27984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056E-035E-444A-945B-811B62C60FF1}" type="datetimeFigureOut">
              <a:rPr lang="fr-FR" smtClean="0"/>
              <a:pPr/>
              <a:t>16/10/2021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9671-D770-4FD7-874E-963DF27984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056E-035E-444A-945B-811B62C60FF1}" type="datetimeFigureOut">
              <a:rPr lang="fr-FR" smtClean="0"/>
              <a:pPr/>
              <a:t>16/10/2021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9671-D770-4FD7-874E-963DF27984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056E-035E-444A-945B-811B62C60FF1}" type="datetimeFigureOut">
              <a:rPr lang="fr-FR" smtClean="0"/>
              <a:pPr/>
              <a:t>16/10/2021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9671-D770-4FD7-874E-963DF27984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056E-035E-444A-945B-811B62C60FF1}" type="datetimeFigureOut">
              <a:rPr lang="fr-FR" smtClean="0"/>
              <a:pPr/>
              <a:t>16/10/2021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9671-D770-4FD7-874E-963DF27984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056E-035E-444A-945B-811B62C60FF1}" type="datetimeFigureOut">
              <a:rPr lang="fr-FR" smtClean="0"/>
              <a:pPr/>
              <a:t>16/10/2021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9671-D770-4FD7-874E-963DF27984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056E-035E-444A-945B-811B62C60FF1}" type="datetimeFigureOut">
              <a:rPr lang="fr-FR" smtClean="0"/>
              <a:pPr/>
              <a:t>16/10/2021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9671-D770-4FD7-874E-963DF27984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056E-035E-444A-945B-811B62C60FF1}" type="datetimeFigureOut">
              <a:rPr lang="fr-FR" smtClean="0"/>
              <a:pPr/>
              <a:t>16/10/2021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19671-D770-4FD7-874E-963DF27984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3056E-035E-444A-945B-811B62C60FF1}" type="datetimeFigureOut">
              <a:rPr lang="fr-FR" smtClean="0"/>
              <a:pPr/>
              <a:t>16/10/2021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19671-D770-4FD7-874E-963DF27984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u="sng" dirty="0" smtClean="0"/>
              <a:t>Matière</a:t>
            </a:r>
            <a:r>
              <a:rPr lang="fr-FR" dirty="0" smtClean="0"/>
              <a:t> : </a:t>
            </a:r>
            <a:r>
              <a:rPr lang="fr-FR" b="1" i="1" u="sng" dirty="0" smtClean="0"/>
              <a:t>PHONÉTIQUE CORRECTIVE ET ARTICULATOIRE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4972072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Enseignant responsable de la matière: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BENNOUI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Abdeldjalil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Volume horaire hebdomadaire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: 1h30</a:t>
            </a:r>
          </a:p>
          <a:p>
            <a:pPr>
              <a:buNone/>
            </a:pPr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Type d’évaluation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: - Evaluation continue.</a:t>
            </a:r>
          </a:p>
          <a:p>
            <a:pPr>
              <a:buNone/>
            </a:pP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                                   - Examen final.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phonétique articulatoire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cherche à donner une description aussi exacte que possible des sons articulés. Pour ce faire, elle renvoie aux organes articulatoires qui sont impliqués dans la production d’un son. 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Pour émettre des sons corrects, il faut d’abord bien connaître le fonctionnement de l’appareil phonatoire en tenant compte:</a:t>
            </a:r>
            <a:endParaRPr lang="fr-FR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 la position et la forme de l’appareil articulatoire,</a:t>
            </a:r>
          </a:p>
          <a:p>
            <a:pPr algn="just">
              <a:buFont typeface="Wingdings" pitchFamily="2" charset="2"/>
              <a:buChar char="Ø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Tracer les schémas  la production des sons ainsi que les mouvements nécessaires de la bouche ou des autres points articulatoires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’appareil phonato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0"/>
            <a:ext cx="5515125" cy="6858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1214414" y="4643446"/>
            <a:ext cx="13573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1. poumons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1785918" y="2571744"/>
            <a:ext cx="128588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2. trachée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2428860" y="2143116"/>
            <a:ext cx="142876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2. Larynx</a:t>
            </a:r>
            <a:endParaRPr lang="fr-FR" b="1" dirty="0"/>
          </a:p>
        </p:txBody>
      </p:sp>
      <p:sp>
        <p:nvSpPr>
          <p:cNvPr id="6" name="Accolade ouvrante 5"/>
          <p:cNvSpPr/>
          <p:nvPr/>
        </p:nvSpPr>
        <p:spPr>
          <a:xfrm>
            <a:off x="571472" y="2643182"/>
            <a:ext cx="1071570" cy="2357454"/>
          </a:xfrm>
          <a:prstGeom prst="leftBrace">
            <a:avLst>
              <a:gd name="adj1" fmla="val 8333"/>
              <a:gd name="adj2" fmla="val 52251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2571744"/>
            <a:ext cx="553998" cy="335758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400" b="1" dirty="0" smtClean="0"/>
              <a:t>1. Le niveau respiratoire</a:t>
            </a:r>
            <a:endParaRPr lang="fr-FR" sz="2400" b="1" dirty="0"/>
          </a:p>
        </p:txBody>
      </p:sp>
      <p:sp>
        <p:nvSpPr>
          <p:cNvPr id="14" name="Accolade ouvrante 13"/>
          <p:cNvSpPr/>
          <p:nvPr/>
        </p:nvSpPr>
        <p:spPr>
          <a:xfrm>
            <a:off x="1285852" y="142852"/>
            <a:ext cx="1071570" cy="1857364"/>
          </a:xfrm>
          <a:prstGeom prst="leftBrace">
            <a:avLst>
              <a:gd name="adj1" fmla="val 8333"/>
              <a:gd name="adj2" fmla="val 52251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0" y="0"/>
            <a:ext cx="2000232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fr-FR" sz="2400" b="1" dirty="0" smtClean="0"/>
              <a:t>le niveau articulatoire</a:t>
            </a:r>
            <a:endParaRPr lang="fr-FR" sz="24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1857356" y="428604"/>
            <a:ext cx="1000132" cy="92333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3. Les fosses nasales</a:t>
            </a:r>
            <a:endParaRPr lang="fr-FR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5643570" y="1291224"/>
            <a:ext cx="1428760" cy="64633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3. Pharynx</a:t>
            </a:r>
          </a:p>
          <a:p>
            <a:endParaRPr lang="fr-FR" b="1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4429124" y="1643050"/>
            <a:ext cx="1143008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714612" y="1141396"/>
            <a:ext cx="1143008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2714612" y="1712900"/>
            <a:ext cx="776294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714744" y="2285992"/>
            <a:ext cx="571504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2571736" y="4784734"/>
            <a:ext cx="2714644" cy="7302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000364" y="2713032"/>
            <a:ext cx="1143008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-71438" y="2000240"/>
            <a:ext cx="24288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2.Le niveau phonatoire</a:t>
            </a:r>
            <a:endParaRPr lang="fr-FR" b="1" dirty="0"/>
          </a:p>
        </p:txBody>
      </p:sp>
      <p:cxnSp>
        <p:nvCxnSpPr>
          <p:cNvPr id="12" name="Connecteur droit avec flèche 11"/>
          <p:cNvCxnSpPr/>
          <p:nvPr/>
        </p:nvCxnSpPr>
        <p:spPr>
          <a:xfrm rot="10800000">
            <a:off x="2071670" y="235584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857356" y="1428736"/>
            <a:ext cx="1143008" cy="64633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3.Bouche et </a:t>
            </a:r>
            <a:r>
              <a:rPr lang="fr-FR" b="1" dirty="0" err="1" smtClean="0"/>
              <a:t>levres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6" grpId="0" animBg="1"/>
      <p:bldP spid="7" grpId="0"/>
      <p:bldP spid="14" grpId="0" animBg="1"/>
      <p:bldP spid="15" grpId="0"/>
      <p:bldP spid="17" grpId="0" animBg="1"/>
      <p:bldP spid="18" grpId="0" animBg="1"/>
      <p:bldP spid="13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’appareil phonato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0"/>
            <a:ext cx="5515125" cy="6858000"/>
          </a:xfrm>
          <a:prstGeom prst="rect">
            <a:avLst/>
          </a:prstGeom>
          <a:noFill/>
        </p:spPr>
      </p:pic>
      <p:sp>
        <p:nvSpPr>
          <p:cNvPr id="6" name="Accolade ouvrante 5"/>
          <p:cNvSpPr/>
          <p:nvPr/>
        </p:nvSpPr>
        <p:spPr>
          <a:xfrm>
            <a:off x="928662" y="2571744"/>
            <a:ext cx="2571768" cy="2357454"/>
          </a:xfrm>
          <a:prstGeom prst="leftBrace">
            <a:avLst>
              <a:gd name="adj1" fmla="val 8333"/>
              <a:gd name="adj2" fmla="val 52251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3929066"/>
            <a:ext cx="1928826" cy="120032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rtlCol="0">
            <a:spAutoFit/>
          </a:bodyPr>
          <a:lstStyle/>
          <a:p>
            <a:r>
              <a:rPr lang="fr-FR" sz="2400" b="1" dirty="0" smtClean="0"/>
              <a:t>1. Le système sous-glottique</a:t>
            </a:r>
            <a:endParaRPr lang="fr-FR" sz="2400" b="1" dirty="0"/>
          </a:p>
        </p:txBody>
      </p:sp>
      <p:sp>
        <p:nvSpPr>
          <p:cNvPr id="14" name="Accolade ouvrante 13"/>
          <p:cNvSpPr/>
          <p:nvPr/>
        </p:nvSpPr>
        <p:spPr>
          <a:xfrm>
            <a:off x="1500166" y="71414"/>
            <a:ext cx="1714512" cy="1857364"/>
          </a:xfrm>
          <a:prstGeom prst="leftBrace">
            <a:avLst>
              <a:gd name="adj1" fmla="val 8333"/>
              <a:gd name="adj2" fmla="val 52251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0" y="0"/>
            <a:ext cx="2000232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rtlCol="0">
            <a:spAutoFit/>
          </a:bodyPr>
          <a:lstStyle/>
          <a:p>
            <a:r>
              <a:rPr lang="fr-FR" sz="2400" b="1" dirty="0" smtClean="0"/>
              <a:t>Le système supra-glottique </a:t>
            </a:r>
            <a:endParaRPr lang="fr-FR" sz="2400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3071802" y="2285992"/>
            <a:ext cx="1214446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71406" y="2038641"/>
            <a:ext cx="300036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/>
              <a:t>2. Le niveau glottique 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production d’un son par l’appareil phonatoire humain repose sur les systèmes suivants :</a:t>
            </a:r>
          </a:p>
          <a:p>
            <a:pPr lvl="0"/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 système sous-glottique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appelé aussi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niveau respiratoire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ou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source du souffle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qui contient </a:t>
            </a:r>
            <a:r>
              <a:rPr lang="fr-FR" i="1" u="sng" dirty="0" smtClean="0">
                <a:latin typeface="Times New Roman" pitchFamily="18" charset="0"/>
                <a:cs typeface="Times New Roman" pitchFamily="18" charset="0"/>
              </a:rPr>
              <a:t>les poumons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i="1" u="sng" dirty="0" smtClean="0">
                <a:latin typeface="Times New Roman" pitchFamily="18" charset="0"/>
                <a:cs typeface="Times New Roman" pitchFamily="18" charset="0"/>
              </a:rPr>
              <a:t>la trachée.</a:t>
            </a:r>
          </a:p>
          <a:p>
            <a:pPr lvl="0"/>
            <a:endParaRPr lang="fr-FR" i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 système glottique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appelé aussi le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niveau phonatoire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source vocale 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contient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i="1" u="sng" dirty="0" smtClean="0">
                <a:latin typeface="Times New Roman" pitchFamily="18" charset="0"/>
                <a:cs typeface="Times New Roman" pitchFamily="18" charset="0"/>
              </a:rPr>
              <a:t>larynx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(la glotte et les cordes vocales) </a:t>
            </a:r>
          </a:p>
          <a:p>
            <a:pPr lvl="0"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 système supra-glottique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appelé aussi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niveau articulatoire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contient des éléments dits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résonateurs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pharynx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cavité buccale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cavité nasale, cavité labiale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215106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 système supra-glottique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contient 4 cavités:</a:t>
            </a:r>
          </a:p>
          <a:p>
            <a:pPr>
              <a:buNone/>
            </a:pP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1. Cavité pharyngale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comprend le pharynx qui se situe juste au-dessus du larynx sur lequel on s’appuie pour produire le son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ar-DZ" b="1" dirty="0" smtClean="0">
                <a:latin typeface="Times New Roman" pitchFamily="18" charset="0"/>
                <a:cs typeface="Times New Roman" pitchFamily="18" charset="0"/>
              </a:rPr>
              <a:t>ق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».</a:t>
            </a:r>
          </a:p>
          <a:p>
            <a:pPr>
              <a:buNone/>
            </a:pP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2. Cavité nasale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 les fosses nasales: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s’impliquent lors de la production de sons nasaux : </a:t>
            </a:r>
            <a:r>
              <a:rPr lang="fr-FR" dirty="0" smtClean="0"/>
              <a:t>[m – n]</a:t>
            </a:r>
          </a:p>
          <a:p>
            <a:pPr>
              <a:buNone/>
            </a:pP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3. Cavité labiale :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comprend les lèvres qui participent à la production des sons labiaux : </a:t>
            </a:r>
            <a:r>
              <a:rPr lang="fr-FR" dirty="0" smtClean="0"/>
              <a:t>[p – b].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4. Cavité buccale 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comprend les points d’articulation qui résident au niveau de la bouche. </a:t>
            </a:r>
          </a:p>
          <a:p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043890" cy="868346"/>
          </a:xfrm>
        </p:spPr>
        <p:txBody>
          <a:bodyPr/>
          <a:lstStyle/>
          <a:p>
            <a:r>
              <a:rPr lang="fr-FR" b="1" dirty="0" smtClean="0"/>
              <a:t>La cavité buccale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14356"/>
            <a:ext cx="8786874" cy="5786478"/>
          </a:xfrm>
        </p:spPr>
        <p:txBody>
          <a:bodyPr>
            <a:normAutofit lnSpcReduction="10000"/>
          </a:bodyPr>
          <a:lstStyle/>
          <a:p>
            <a:r>
              <a:rPr lang="fr-FR" sz="2800" b="1" i="1" dirty="0" smtClean="0">
                <a:latin typeface="Times New Roman" pitchFamily="18" charset="0"/>
                <a:cs typeface="Times New Roman" pitchFamily="18" charset="0"/>
              </a:rPr>
              <a:t>La cavité buccale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se compose de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5 éléments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dents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composés de </a:t>
            </a:r>
            <a:r>
              <a:rPr lang="fr-FR" sz="2800" b="1" i="1" dirty="0" smtClean="0">
                <a:latin typeface="Times New Roman" pitchFamily="18" charset="0"/>
                <a:cs typeface="Times New Roman" pitchFamily="18" charset="0"/>
              </a:rPr>
              <a:t>dents supérieurs et intérieurs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et servent à articuler des sons dentaux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b="1" dirty="0" smtClean="0"/>
              <a:t>[t – d]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alvéoles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placés  juste derrière les dents supérieurs et participent à la production des sons alvéolaires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b="1" dirty="0" smtClean="0"/>
              <a:t>[s - l] </a:t>
            </a:r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 palais dur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 palais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fr-F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palais osseux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fr-F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voûte palatine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fr-FR" sz="2800" dirty="0" smtClean="0"/>
              <a:t>Partie </a:t>
            </a:r>
            <a:r>
              <a:rPr lang="fr-FR" sz="2800" b="1" i="1" dirty="0" smtClean="0"/>
              <a:t>dure</a:t>
            </a:r>
            <a:r>
              <a:rPr lang="fr-FR" sz="2800" dirty="0" smtClean="0"/>
              <a:t> à base osseuse. C’est le point d’articulation des sons </a:t>
            </a:r>
            <a:r>
              <a:rPr lang="fr-FR" sz="2800" b="1" dirty="0" smtClean="0"/>
              <a:t>: [ ʃ ] "</a:t>
            </a:r>
            <a:r>
              <a:rPr lang="fr-FR" sz="2800" b="1" dirty="0" err="1" smtClean="0"/>
              <a:t>ch</a:t>
            </a:r>
            <a:r>
              <a:rPr lang="fr-FR" sz="2800" b="1" dirty="0" smtClean="0"/>
              <a:t>"  / [ ʒ ] "</a:t>
            </a:r>
            <a:r>
              <a:rPr lang="fr-FR" sz="2800" b="1" dirty="0" err="1" smtClean="0"/>
              <a:t>ge</a:t>
            </a:r>
            <a:r>
              <a:rPr lang="fr-FR" sz="2800" b="1" dirty="0" smtClean="0"/>
              <a:t>" </a:t>
            </a:r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 palais mou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 voile du palais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velum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: la partie </a:t>
            </a:r>
            <a:r>
              <a:rPr lang="fr-FR" sz="2800" b="1" i="1" dirty="0" smtClean="0">
                <a:latin typeface="Times New Roman" pitchFamily="18" charset="0"/>
                <a:cs typeface="Times New Roman" pitchFamily="18" charset="0"/>
              </a:rPr>
              <a:t>molle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placée juste derrière le palais dur et qui participe à la production des sons vélaires comme: </a:t>
            </a:r>
            <a:r>
              <a:rPr lang="fr-FR" sz="2800" b="1" dirty="0" smtClean="0"/>
              <a:t>[k – g]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L’uvule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(luette): elle est attachée au plais mou et sert à produire des sons uvulaires : </a:t>
            </a:r>
            <a:r>
              <a:rPr lang="fr-FR" sz="2800" b="1" u="sng" dirty="0" smtClean="0"/>
              <a:t>[ʀ]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Uvule palatine (luette) – v.l.c. research – OPHY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733425"/>
            <a:ext cx="6286500" cy="61245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357950" y="3643314"/>
            <a:ext cx="1500198" cy="7143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Quelques notions de phonétique articulato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429684" cy="649275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7286644" y="4286256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Pharynx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l’appareil phonato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0"/>
            <a:ext cx="5515125" cy="6858000"/>
          </a:xfrm>
          <a:prstGeom prst="rect">
            <a:avLst/>
          </a:prstGeom>
          <a:noFill/>
        </p:spPr>
      </p:pic>
      <p:sp>
        <p:nvSpPr>
          <p:cNvPr id="14" name="ZoneTexte 13"/>
          <p:cNvSpPr txBox="1"/>
          <p:nvPr/>
        </p:nvSpPr>
        <p:spPr>
          <a:xfrm>
            <a:off x="1214414" y="4643446"/>
            <a:ext cx="13573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1. poumons</a:t>
            </a:r>
            <a:endParaRPr lang="fr-FR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1285852" y="2571744"/>
            <a:ext cx="178595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2. trachée</a:t>
            </a:r>
            <a:endParaRPr lang="fr-FR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1928794" y="2143116"/>
            <a:ext cx="164307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2. Larynx</a:t>
            </a:r>
            <a:endParaRPr lang="fr-FR" b="1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3357554" y="2285992"/>
            <a:ext cx="928694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571736" y="4784734"/>
            <a:ext cx="2714644" cy="7302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000364" y="2713032"/>
            <a:ext cx="1143008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Ã©sultat de recherche d'images pour &quot;glott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7786742" cy="3000397"/>
          </a:xfrm>
          <a:prstGeom prst="rect">
            <a:avLst/>
          </a:prstGeom>
          <a:noFill/>
        </p:spPr>
      </p:pic>
      <p:pic>
        <p:nvPicPr>
          <p:cNvPr id="8" name="Image 7" descr="http://www.ac-grenoble.fr/savoie/pedagogie/docs_pedas/mue/mue_1.jpg"/>
          <p:cNvPicPr/>
          <p:nvPr/>
        </p:nvPicPr>
        <p:blipFill>
          <a:blip r:embed="rId3"/>
          <a:srcRect b="11897"/>
          <a:stretch>
            <a:fillRect/>
          </a:stretch>
        </p:blipFill>
        <p:spPr bwMode="auto">
          <a:xfrm>
            <a:off x="357158" y="3500438"/>
            <a:ext cx="8286808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357554" y="3500438"/>
            <a:ext cx="2214578" cy="26431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71546"/>
          </a:xfrm>
        </p:spPr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Objectifs de la matière PCA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71547"/>
            <a:ext cx="9001156" cy="1714512"/>
          </a:xfrm>
        </p:spPr>
        <p:txBody>
          <a:bodyPr>
            <a:normAutofit/>
          </a:bodyPr>
          <a:lstStyle/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L’étude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de la langue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orale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classe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de langue.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1438" y="2714620"/>
            <a:ext cx="89297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Faire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acquérir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aux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étudiants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français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futurs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enseignants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de la langue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française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des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connaissances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sur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système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phonétique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prosodique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français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86116" y="0"/>
            <a:ext cx="2214578" cy="26431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2" descr="Quelques notions de phonétique articulato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429684" cy="6492758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7286644" y="4286256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Pharynx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Objectifs de la matière PCA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000108"/>
            <a:ext cx="8786874" cy="314327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phonétique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articulatoire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afin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de: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Permettre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l'étudiant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se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familiariser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avec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l'appareil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phonatoire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principaux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constituants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pour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pouvoir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par la suite 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reconnaître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et classer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les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différents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sons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d'après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lieu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d'articulation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4237688"/>
            <a:ext cx="90011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Compétence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recherchée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L'étudiant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doit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être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capable de 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repérer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situer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différents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sons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dans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l'appareil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phonatoire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939784"/>
          </a:xfrm>
        </p:spPr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Objectifs de la matière PCA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2571768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n-US" sz="136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13600" b="1" dirty="0" err="1" smtClean="0">
                <a:latin typeface="Times New Roman" pitchFamily="18" charset="0"/>
                <a:cs typeface="Times New Roman" pitchFamily="18" charset="0"/>
              </a:rPr>
              <a:t>phonétique</a:t>
            </a:r>
            <a:r>
              <a:rPr lang="en-US" sz="13600" b="1" dirty="0" smtClean="0">
                <a:latin typeface="Times New Roman" pitchFamily="18" charset="0"/>
                <a:cs typeface="Times New Roman" pitchFamily="18" charset="0"/>
              </a:rPr>
              <a:t> corrective:</a:t>
            </a:r>
          </a:p>
          <a:p>
            <a:pPr algn="just"/>
            <a:r>
              <a:rPr lang="en-US" sz="13600" dirty="0" smtClean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en-US" sz="13600" dirty="0" err="1" smtClean="0">
                <a:latin typeface="Times New Roman" pitchFamily="18" charset="0"/>
                <a:cs typeface="Times New Roman" pitchFamily="18" charset="0"/>
              </a:rPr>
              <a:t>activités</a:t>
            </a:r>
            <a:r>
              <a:rPr lang="en-US" sz="13600" dirty="0" smtClean="0">
                <a:latin typeface="Times New Roman" pitchFamily="18" charset="0"/>
                <a:cs typeface="Times New Roman" pitchFamily="18" charset="0"/>
              </a:rPr>
              <a:t> et des </a:t>
            </a:r>
            <a:r>
              <a:rPr lang="en-US" sz="13600" dirty="0" err="1" smtClean="0">
                <a:latin typeface="Times New Roman" pitchFamily="18" charset="0"/>
                <a:cs typeface="Times New Roman" pitchFamily="18" charset="0"/>
              </a:rPr>
              <a:t>méthodes</a:t>
            </a:r>
            <a:r>
              <a:rPr lang="en-US" sz="1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600" dirty="0" err="1" smtClean="0">
                <a:latin typeface="Times New Roman" pitchFamily="18" charset="0"/>
                <a:cs typeface="Times New Roman" pitchFamily="18" charset="0"/>
              </a:rPr>
              <a:t>afin</a:t>
            </a:r>
            <a:r>
              <a:rPr lang="en-US" sz="136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3600" b="1" dirty="0" err="1" smtClean="0">
                <a:latin typeface="Times New Roman" pitchFamily="18" charset="0"/>
                <a:cs typeface="Times New Roman" pitchFamily="18" charset="0"/>
              </a:rPr>
              <a:t>corriger</a:t>
            </a:r>
            <a:r>
              <a:rPr lang="en-US" sz="136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13600" b="1" dirty="0" err="1" smtClean="0">
                <a:latin typeface="Times New Roman" pitchFamily="18" charset="0"/>
                <a:cs typeface="Times New Roman" pitchFamily="18" charset="0"/>
              </a:rPr>
              <a:t>prononciation</a:t>
            </a:r>
            <a:r>
              <a:rPr lang="en-US" sz="1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600" dirty="0" err="1" smtClean="0">
                <a:latin typeface="Times New Roman" pitchFamily="18" charset="0"/>
                <a:cs typeface="Times New Roman" pitchFamily="18" charset="0"/>
              </a:rPr>
              <a:t>grâce</a:t>
            </a:r>
            <a:r>
              <a:rPr lang="en-US" sz="13600" dirty="0" smtClean="0"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en-US" sz="13600" i="1" dirty="0" smtClean="0">
                <a:latin typeface="Times New Roman" pitchFamily="18" charset="0"/>
                <a:cs typeface="Times New Roman" pitchFamily="18" charset="0"/>
              </a:rPr>
              <a:t>la transcription </a:t>
            </a:r>
            <a:r>
              <a:rPr lang="en-US" sz="13600" i="1" dirty="0" err="1" smtClean="0">
                <a:latin typeface="Times New Roman" pitchFamily="18" charset="0"/>
                <a:cs typeface="Times New Roman" pitchFamily="18" charset="0"/>
              </a:rPr>
              <a:t>phonétique</a:t>
            </a:r>
            <a:r>
              <a:rPr lang="en-US" sz="13600" i="1" dirty="0" smtClean="0">
                <a:latin typeface="Times New Roman" pitchFamily="18" charset="0"/>
                <a:cs typeface="Times New Roman" pitchFamily="18" charset="0"/>
              </a:rPr>
              <a:t>, le </a:t>
            </a:r>
            <a:r>
              <a:rPr lang="en-US" sz="13600" i="1" dirty="0" err="1" smtClean="0">
                <a:latin typeface="Times New Roman" pitchFamily="18" charset="0"/>
                <a:cs typeface="Times New Roman" pitchFamily="18" charset="0"/>
              </a:rPr>
              <a:t>rythme</a:t>
            </a:r>
            <a:r>
              <a:rPr lang="en-US" sz="13600" i="1" dirty="0" smtClean="0">
                <a:latin typeface="Times New Roman" pitchFamily="18" charset="0"/>
                <a:cs typeface="Times New Roman" pitchFamily="18" charset="0"/>
              </a:rPr>
              <a:t>, la </a:t>
            </a:r>
            <a:r>
              <a:rPr lang="en-US" sz="13600" i="1" dirty="0" err="1" smtClean="0">
                <a:latin typeface="Times New Roman" pitchFamily="18" charset="0"/>
                <a:cs typeface="Times New Roman" pitchFamily="18" charset="0"/>
              </a:rPr>
              <a:t>prosodie</a:t>
            </a:r>
            <a:r>
              <a:rPr lang="en-US" sz="1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600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en-US" sz="13600" dirty="0" err="1" smtClean="0">
                <a:latin typeface="Times New Roman" pitchFamily="18" charset="0"/>
                <a:cs typeface="Times New Roman" pitchFamily="18" charset="0"/>
              </a:rPr>
              <a:t>procédant</a:t>
            </a:r>
            <a:r>
              <a:rPr lang="en-US" sz="13600" dirty="0" smtClean="0">
                <a:latin typeface="Times New Roman" pitchFamily="18" charset="0"/>
                <a:cs typeface="Times New Roman" pitchFamily="18" charset="0"/>
              </a:rPr>
              <a:t> par le </a:t>
            </a:r>
            <a:r>
              <a:rPr lang="en-US" sz="13600" i="1" dirty="0" err="1" smtClean="0">
                <a:latin typeface="Times New Roman" pitchFamily="18" charset="0"/>
                <a:cs typeface="Times New Roman" pitchFamily="18" charset="0"/>
              </a:rPr>
              <a:t>découpage</a:t>
            </a:r>
            <a:r>
              <a:rPr lang="en-US" sz="1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600" i="1" dirty="0" err="1" smtClean="0">
                <a:latin typeface="Times New Roman" pitchFamily="18" charset="0"/>
                <a:cs typeface="Times New Roman" pitchFamily="18" charset="0"/>
              </a:rPr>
              <a:t>syllabique</a:t>
            </a:r>
            <a:r>
              <a:rPr lang="en-US" sz="1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600" i="1" dirty="0" smtClean="0">
                <a:latin typeface="Times New Roman" pitchFamily="18" charset="0"/>
                <a:cs typeface="Times New Roman" pitchFamily="18" charset="0"/>
              </a:rPr>
              <a:t>les liaisons</a:t>
            </a:r>
            <a:r>
              <a:rPr lang="en-US" sz="13600" dirty="0" smtClean="0">
                <a:latin typeface="Times New Roman" pitchFamily="18" charset="0"/>
                <a:cs typeface="Times New Roman" pitchFamily="18" charset="0"/>
              </a:rPr>
              <a:t>, etc.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78619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Compétence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recherchée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L'étudiant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doit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savoir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transcrire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correctement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les sons du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français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Il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doit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aussi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comparer et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distinguer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les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différents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sons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consonnes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voyelles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selon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la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méthode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articulatoire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la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méthode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comparative,  la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méthode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des oppositions, la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méthode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verbo-tonale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796908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Les branches de la linguistique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357554" y="2714620"/>
            <a:ext cx="2643206" cy="12144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linguistique 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868" y="1357298"/>
            <a:ext cx="207170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La </a:t>
            </a:r>
            <a:r>
              <a:rPr lang="en-US" sz="2400" b="1" dirty="0" err="1" smtClean="0"/>
              <a:t>lexicologie</a:t>
            </a:r>
            <a:endParaRPr lang="fr-FR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1214414" y="1928802"/>
            <a:ext cx="207170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La </a:t>
            </a:r>
            <a:r>
              <a:rPr lang="en-US" sz="2200" b="1" dirty="0" err="1" smtClean="0"/>
              <a:t>lexicographie</a:t>
            </a:r>
            <a:endParaRPr lang="fr-FR" sz="2200" b="1" dirty="0"/>
          </a:p>
        </p:txBody>
      </p:sp>
      <p:sp>
        <p:nvSpPr>
          <p:cNvPr id="7" name="Rectangle 6"/>
          <p:cNvSpPr/>
          <p:nvPr/>
        </p:nvSpPr>
        <p:spPr>
          <a:xfrm>
            <a:off x="857224" y="2714620"/>
            <a:ext cx="207170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La </a:t>
            </a:r>
            <a:r>
              <a:rPr lang="en-US" sz="2200" b="1" dirty="0" err="1" smtClean="0"/>
              <a:t>morphologie</a:t>
            </a:r>
            <a:endParaRPr lang="fr-FR" sz="2200" b="1" dirty="0"/>
          </a:p>
        </p:txBody>
      </p:sp>
      <p:sp>
        <p:nvSpPr>
          <p:cNvPr id="8" name="Rectangle 7"/>
          <p:cNvSpPr/>
          <p:nvPr/>
        </p:nvSpPr>
        <p:spPr>
          <a:xfrm>
            <a:off x="857224" y="3571876"/>
            <a:ext cx="207170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La </a:t>
            </a:r>
            <a:r>
              <a:rPr lang="en-US" sz="2200" b="1" dirty="0" err="1" smtClean="0"/>
              <a:t>terminologie</a:t>
            </a:r>
            <a:endParaRPr lang="fr-FR" sz="2200" b="1" dirty="0"/>
          </a:p>
        </p:txBody>
      </p:sp>
      <p:sp>
        <p:nvSpPr>
          <p:cNvPr id="9" name="Rectangle 8"/>
          <p:cNvSpPr/>
          <p:nvPr/>
        </p:nvSpPr>
        <p:spPr>
          <a:xfrm>
            <a:off x="857224" y="4357694"/>
            <a:ext cx="207170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La </a:t>
            </a:r>
            <a:r>
              <a:rPr lang="en-US" sz="2400" b="1" dirty="0" err="1" smtClean="0"/>
              <a:t>sémantique</a:t>
            </a:r>
            <a:endParaRPr lang="fr-FR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6000760" y="2000240"/>
            <a:ext cx="207170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La </a:t>
            </a:r>
            <a:r>
              <a:rPr lang="en-US" sz="2400" b="1" dirty="0" err="1" smtClean="0"/>
              <a:t>phonologie</a:t>
            </a:r>
            <a:endParaRPr lang="fr-FR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6215074" y="2786058"/>
            <a:ext cx="207170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La </a:t>
            </a:r>
            <a:r>
              <a:rPr lang="en-US" sz="2400" b="1" dirty="0" err="1" smtClean="0"/>
              <a:t>phonétique</a:t>
            </a:r>
            <a:endParaRPr lang="fr-FR" sz="2400" b="1" dirty="0"/>
          </a:p>
        </p:txBody>
      </p:sp>
      <p:sp>
        <p:nvSpPr>
          <p:cNvPr id="12" name="Rectangle 11"/>
          <p:cNvSpPr/>
          <p:nvPr/>
        </p:nvSpPr>
        <p:spPr>
          <a:xfrm>
            <a:off x="6215074" y="3643314"/>
            <a:ext cx="207170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La </a:t>
            </a:r>
            <a:r>
              <a:rPr lang="en-US" sz="2400" b="1" dirty="0" err="1" smtClean="0"/>
              <a:t>stylistique</a:t>
            </a:r>
            <a:endParaRPr lang="fr-FR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6215074" y="4357694"/>
            <a:ext cx="207170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L'étymologie</a:t>
            </a:r>
            <a:endParaRPr lang="fr-FR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4643438" y="5072074"/>
            <a:ext cx="207170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La </a:t>
            </a:r>
            <a:r>
              <a:rPr lang="en-US" sz="2200" b="1" dirty="0" err="1" smtClean="0"/>
              <a:t>pragmatique</a:t>
            </a:r>
            <a:endParaRPr lang="fr-FR" sz="2200" b="1" dirty="0"/>
          </a:p>
        </p:txBody>
      </p:sp>
      <p:sp>
        <p:nvSpPr>
          <p:cNvPr id="16" name="Rectangle 15"/>
          <p:cNvSpPr/>
          <p:nvPr/>
        </p:nvSpPr>
        <p:spPr>
          <a:xfrm>
            <a:off x="2285984" y="5072074"/>
            <a:ext cx="207170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La </a:t>
            </a:r>
            <a:r>
              <a:rPr lang="en-US" sz="2800" b="1" dirty="0" err="1" smtClean="0"/>
              <a:t>syntaxe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7158" y="0"/>
            <a:ext cx="85011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La phonétique 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La phonétique est une branche de la linguistique.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La phonétique est la discipline qui s’intéresse à la parole                 ( l’ensemble des sons de la voix utilisés dans le langage)  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Elle étudie essentiellement la substance de l’expression et montre la composition acoustique et l’origine physiologique des différents éléments de la parole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2643182"/>
            <a:ext cx="892971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Distinction entre phonétique VS phonologie 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La première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istinction entre phonétique et phonologie constitue l’un des apports décisifs du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cercle linguistique de Prague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et  a été développée par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Roman JAKOBSON .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La phonétique a pour objet d’étude les sons dans leur réalisation concrète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indépendamment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de leur fonction linguistique.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La phonologie a pour objet les phonèmes 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 phonème est la plus petite unité phonique distinctive  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phonologie s’intéresse aux phonèmes d’un point de vue de leur fonction dans l’énoncé :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/p/ et /b/ qui permettent de distinguer par exemple « pain » et « bain »).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28596" y="357166"/>
          <a:ext cx="8286808" cy="5786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3404"/>
                <a:gridCol w="4143404"/>
              </a:tblGrid>
              <a:tr h="1160311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La phonétique </a:t>
                      </a:r>
                      <a:endParaRPr lang="fr-FR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la phonologie </a:t>
                      </a:r>
                    </a:p>
                    <a:p>
                      <a:endParaRPr lang="fr-FR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6981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Etudie les sons du langage humain </a:t>
                      </a:r>
                      <a:endParaRPr lang="fr-FR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Etudie les sons à valeur linguistique </a:t>
                      </a:r>
                    </a:p>
                  </a:txBody>
                  <a:tcPr/>
                </a:tc>
              </a:tr>
              <a:tr h="325635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Ne prend pas en compte la fonction du son dans la phrase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Les</a:t>
                      </a:r>
                      <a:r>
                        <a:rPr lang="fr-FR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sons sont a</a:t>
                      </a:r>
                      <a:r>
                        <a:rPr lang="fr-FR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ppelés « </a:t>
                      </a:r>
                      <a:r>
                        <a:rPr lang="fr-FR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phones</a:t>
                      </a:r>
                      <a:r>
                        <a:rPr lang="fr-FR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 » </a:t>
                      </a:r>
                      <a:endParaRPr lang="fr-FR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Prend en compte la fonction du son dans la phrase.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Les</a:t>
                      </a:r>
                      <a:r>
                        <a:rPr lang="fr-FR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sons sont a</a:t>
                      </a:r>
                      <a:r>
                        <a:rPr lang="fr-FR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ppelés « </a:t>
                      </a:r>
                      <a:r>
                        <a:rPr lang="fr-FR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phonèmes</a:t>
                      </a:r>
                      <a:r>
                        <a:rPr lang="fr-FR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 » </a:t>
                      </a:r>
                    </a:p>
                    <a:p>
                      <a:r>
                        <a:rPr lang="fr-FR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fr-FR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6072230"/>
          </a:xfrm>
        </p:spPr>
        <p:txBody>
          <a:bodyPr vert="horz" lIns="91440" tIns="45720" rIns="91440" bIns="45720" rtlCol="0"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	La phonétique est l'étude des sons du langage, en tant que réalités physiques observables dans toutes les langues. 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secteur de la linguistique emprunte certains concepts d'analyse à d'autres disciplines : </a:t>
            </a:r>
          </a:p>
          <a:p>
            <a:pPr algn="just">
              <a:buFontTx/>
              <a:buChar char="-"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'étude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de la production des sons emprunte à </a:t>
            </a:r>
            <a:r>
              <a:rPr lang="fr-FR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physiologie </a:t>
            </a: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- L'étude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de la transmission et de la perception des sons emprunte à </a:t>
            </a:r>
            <a:r>
              <a:rPr lang="fr-FR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l'acoustique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et à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psychologie</a:t>
            </a:r>
            <a:endParaRPr lang="fr-FR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128588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phonétique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articulatoire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 : concerne la physiologie de la phonation et les particularités articulatoires des sons de parole 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4" descr="U1253 - Emotional prosody in congenital amusia: Impaired and spared  process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95727"/>
            <a:ext cx="2786082" cy="2062165"/>
          </a:xfrm>
          <a:prstGeom prst="rect">
            <a:avLst/>
          </a:prstGeom>
          <a:noFill/>
        </p:spPr>
      </p:pic>
      <p:pic>
        <p:nvPicPr>
          <p:cNvPr id="10246" name="Picture 6" descr="Ondes Sonores Oscillant De La Lumière Bleue Foncée | Vecteur Premiu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071942"/>
            <a:ext cx="2838450" cy="785818"/>
          </a:xfrm>
          <a:prstGeom prst="rect">
            <a:avLst/>
          </a:prstGeom>
          <a:noFill/>
        </p:spPr>
      </p:pic>
      <p:sp>
        <p:nvSpPr>
          <p:cNvPr id="10250" name="AutoShape 10" descr="Beyond, la révolution des aides auditives signé Wide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52" name="AutoShape 12" descr="Beyond, la révolution des aides auditives signé Wide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54" name="AutoShape 14" descr="https://www.vivason.fr/sites/default/files/styles/streamer/public/news/161234_bk_widex_listeactus.jpg?itok=zxIExJJ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Picture 2" descr="C:\Users\Djelloul\Desktop\161234_bk_widex_listeactus.jpg"/>
          <p:cNvPicPr>
            <a:picLocks noChangeAspect="1" noChangeArrowheads="1"/>
          </p:cNvPicPr>
          <p:nvPr/>
        </p:nvPicPr>
        <p:blipFill>
          <a:blip r:embed="rId4"/>
          <a:srcRect l="40187"/>
          <a:stretch>
            <a:fillRect/>
          </a:stretch>
        </p:blipFill>
        <p:spPr bwMode="auto">
          <a:xfrm>
            <a:off x="6786578" y="3786190"/>
            <a:ext cx="2119309" cy="2286016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6429356" y="6140255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Production de son </a:t>
            </a:r>
            <a:r>
              <a:rPr lang="fr-FR" b="1" dirty="0" smtClean="0"/>
              <a:t>(phonétique articulatoire)</a:t>
            </a:r>
            <a:endParaRPr lang="fr-FR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3286116" y="5143512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Transmission de son </a:t>
            </a:r>
            <a:r>
              <a:rPr lang="fr-FR" b="1" dirty="0" smtClean="0"/>
              <a:t>(phonétique acoustique)</a:t>
            </a:r>
            <a:endParaRPr lang="fr-FR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-32" y="5863256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Perception de son </a:t>
            </a:r>
            <a:r>
              <a:rPr lang="fr-FR" b="1" dirty="0" smtClean="0"/>
              <a:t>(phonétique perceptive/auditive)</a:t>
            </a:r>
            <a:endParaRPr lang="fr-FR" b="1" dirty="0"/>
          </a:p>
        </p:txBody>
      </p:sp>
      <p:sp>
        <p:nvSpPr>
          <p:cNvPr id="15" name="Rectangle 14"/>
          <p:cNvSpPr/>
          <p:nvPr/>
        </p:nvSpPr>
        <p:spPr>
          <a:xfrm>
            <a:off x="0" y="1714488"/>
            <a:ext cx="9144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La phonétique acoustique 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traite de l’aspect physique des sons de parole en analysant le </a:t>
            </a:r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signal de parole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;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0" y="2472633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La phonétique perceptive/auditive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: s’applique à la perception des sons paroliers. (comment le son est interprété par le récepteur)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phonétique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comprend trois grands domaines qui représentent trois importantes étapes de la communication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lesquels?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761</Words>
  <Application>Microsoft Office PowerPoint</Application>
  <PresentationFormat>Affichage à l'écran (4:3)</PresentationFormat>
  <Paragraphs>105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Matière : PHONÉTIQUE CORRECTIVE ET ARTICULATOIRE</vt:lpstr>
      <vt:lpstr>Objectifs de la matière PCA</vt:lpstr>
      <vt:lpstr>Objectifs de la matière PCA</vt:lpstr>
      <vt:lpstr>Objectifs de la matière PCA</vt:lpstr>
      <vt:lpstr>Les branches de la linguistique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La cavité buccale </vt:lpstr>
      <vt:lpstr>Diapositive 16</vt:lpstr>
      <vt:lpstr>Diapositive 17</vt:lpstr>
      <vt:lpstr>Diapositive 18</vt:lpstr>
      <vt:lpstr>Diapositive 19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Djelloul</dc:creator>
  <cp:lastModifiedBy>mr</cp:lastModifiedBy>
  <cp:revision>6</cp:revision>
  <dcterms:created xsi:type="dcterms:W3CDTF">2020-12-22T10:05:15Z</dcterms:created>
  <dcterms:modified xsi:type="dcterms:W3CDTF">2021-10-16T20:18:54Z</dcterms:modified>
</cp:coreProperties>
</file>